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6" r:id="rId4"/>
    <p:sldMasterId id="214748373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Lst>
  <p:sldSz cy="6858000" cx="12191700"/>
  <p:notesSz cx="6858000" cy="9144000"/>
  <p:embeddedFontLst>
    <p:embeddedFont>
      <p:font typeface="Red Hat Text Medium"/>
      <p:regular r:id="rId145"/>
      <p:bold r:id="rId146"/>
      <p:italic r:id="rId147"/>
      <p:boldItalic r:id="rId148"/>
    </p:embeddedFont>
    <p:embeddedFont>
      <p:font typeface="Red Hat Display Medium"/>
      <p:regular r:id="rId149"/>
      <p:bold r:id="rId150"/>
      <p:italic r:id="rId151"/>
      <p:boldItalic r:id="rId152"/>
    </p:embeddedFont>
    <p:embeddedFont>
      <p:font typeface="Overpass"/>
      <p:regular r:id="rId153"/>
      <p:bold r:id="rId154"/>
      <p:italic r:id="rId155"/>
      <p:boldItalic r:id="rId156"/>
    </p:embeddedFont>
    <p:embeddedFont>
      <p:font typeface="Red Hat Display"/>
      <p:regular r:id="rId157"/>
      <p:bold r:id="rId158"/>
      <p:italic r:id="rId159"/>
      <p:boldItalic r:id="rId160"/>
    </p:embeddedFont>
    <p:embeddedFont>
      <p:font typeface="Overpass Mono"/>
      <p:regular r:id="rId161"/>
      <p:bold r:id="rId162"/>
    </p:embeddedFont>
    <p:embeddedFont>
      <p:font typeface="Helvetica Neue"/>
      <p:regular r:id="rId163"/>
      <p:bold r:id="rId164"/>
      <p:italic r:id="rId165"/>
      <p:boldItalic r:id="rId166"/>
    </p:embeddedFont>
    <p:embeddedFont>
      <p:font typeface="Overpass SemiBold"/>
      <p:regular r:id="rId167"/>
      <p:bold r:id="rId168"/>
      <p:italic r:id="rId169"/>
      <p:boldItalic r:id="rId170"/>
    </p:embeddedFont>
    <p:embeddedFont>
      <p:font typeface="Red Hat Text"/>
      <p:regular r:id="rId171"/>
      <p:bold r:id="rId172"/>
      <p:italic r:id="rId173"/>
      <p:boldItalic r:id="rId1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5028CE-84C9-4B5E-A0DA-7F21BAF8DE7D}">
  <a:tblStyle styleId="{235028CE-84C9-4B5E-A0DA-7F21BAF8DE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C63FAAB-F787-458B-B0BF-ED9C7ECA752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174" Type="http://schemas.openxmlformats.org/officeDocument/2006/relationships/font" Target="fonts/RedHatText-boldItalic.fntdata"/><Relationship Id="rId38" Type="http://schemas.openxmlformats.org/officeDocument/2006/relationships/slide" Target="slides/slide32.xml"/><Relationship Id="rId173" Type="http://schemas.openxmlformats.org/officeDocument/2006/relationships/font" Target="fonts/RedHatTex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RedHatDisplayMedium-bold.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RedHatDisplayMedium-regular.fntdata"/><Relationship Id="rId4" Type="http://schemas.openxmlformats.org/officeDocument/2006/relationships/slideMaster" Target="slideMasters/slideMaster1.xml"/><Relationship Id="rId148" Type="http://schemas.openxmlformats.org/officeDocument/2006/relationships/font" Target="fonts/RedHatTextMedium-boldItalic.fntdata"/><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font" Target="fonts/RedHatTextMedium-italic.fntdata"/><Relationship Id="rId6" Type="http://schemas.openxmlformats.org/officeDocument/2006/relationships/notesMaster" Target="notesMasters/notesMaster1.xml"/><Relationship Id="rId146" Type="http://schemas.openxmlformats.org/officeDocument/2006/relationships/font" Target="fonts/RedHatTextMedium-bold.fntdata"/><Relationship Id="rId7" Type="http://schemas.openxmlformats.org/officeDocument/2006/relationships/slide" Target="slides/slide1.xml"/><Relationship Id="rId145" Type="http://schemas.openxmlformats.org/officeDocument/2006/relationships/font" Target="fonts/RedHatTextMedium-regular.fntdata"/><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RedHatText-bold.fntdata"/><Relationship Id="rId65" Type="http://schemas.openxmlformats.org/officeDocument/2006/relationships/slide" Target="slides/slide59.xml"/><Relationship Id="rId171" Type="http://schemas.openxmlformats.org/officeDocument/2006/relationships/font" Target="fonts/RedHatText-regular.fntdata"/><Relationship Id="rId68" Type="http://schemas.openxmlformats.org/officeDocument/2006/relationships/slide" Target="slides/slide62.xml"/><Relationship Id="rId170" Type="http://schemas.openxmlformats.org/officeDocument/2006/relationships/font" Target="fonts/OverpassSemiBold-boldItalic.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HelveticaNeue-italic.fntdata"/><Relationship Id="rId69" Type="http://schemas.openxmlformats.org/officeDocument/2006/relationships/slide" Target="slides/slide63.xml"/><Relationship Id="rId164" Type="http://schemas.openxmlformats.org/officeDocument/2006/relationships/font" Target="fonts/HelveticaNeue-bold.fntdata"/><Relationship Id="rId163" Type="http://schemas.openxmlformats.org/officeDocument/2006/relationships/font" Target="fonts/HelveticaNeue-regular.fntdata"/><Relationship Id="rId162" Type="http://schemas.openxmlformats.org/officeDocument/2006/relationships/font" Target="fonts/OverpassMono-bold.fntdata"/><Relationship Id="rId169" Type="http://schemas.openxmlformats.org/officeDocument/2006/relationships/font" Target="fonts/OverpassSemiBold-italic.fntdata"/><Relationship Id="rId168" Type="http://schemas.openxmlformats.org/officeDocument/2006/relationships/font" Target="fonts/OverpassSemiBold-bold.fntdata"/><Relationship Id="rId167" Type="http://schemas.openxmlformats.org/officeDocument/2006/relationships/font" Target="fonts/OverpassSemiBold-regular.fntdata"/><Relationship Id="rId166" Type="http://schemas.openxmlformats.org/officeDocument/2006/relationships/font" Target="fonts/HelveticaNeue-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OverpassMono-regular.fntdata"/><Relationship Id="rId54" Type="http://schemas.openxmlformats.org/officeDocument/2006/relationships/slide" Target="slides/slide48.xml"/><Relationship Id="rId160" Type="http://schemas.openxmlformats.org/officeDocument/2006/relationships/font" Target="fonts/RedHatDisplay-bold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RedHatDisplay-italic.fntdata"/><Relationship Id="rId59" Type="http://schemas.openxmlformats.org/officeDocument/2006/relationships/slide" Target="slides/slide53.xml"/><Relationship Id="rId154" Type="http://schemas.openxmlformats.org/officeDocument/2006/relationships/font" Target="fonts/Overpass-bold.fntdata"/><Relationship Id="rId58" Type="http://schemas.openxmlformats.org/officeDocument/2006/relationships/slide" Target="slides/slide52.xml"/><Relationship Id="rId153" Type="http://schemas.openxmlformats.org/officeDocument/2006/relationships/font" Target="fonts/Overpass-regular.fntdata"/><Relationship Id="rId152" Type="http://schemas.openxmlformats.org/officeDocument/2006/relationships/font" Target="fonts/RedHatDisplayMedium-boldItalic.fntdata"/><Relationship Id="rId151" Type="http://schemas.openxmlformats.org/officeDocument/2006/relationships/font" Target="fonts/RedHatDisplayMedium-italic.fntdata"/><Relationship Id="rId158" Type="http://schemas.openxmlformats.org/officeDocument/2006/relationships/font" Target="fonts/RedHatDisplay-bold.fntdata"/><Relationship Id="rId157" Type="http://schemas.openxmlformats.org/officeDocument/2006/relationships/font" Target="fonts/RedHatDisplay-regular.fntdata"/><Relationship Id="rId156" Type="http://schemas.openxmlformats.org/officeDocument/2006/relationships/font" Target="fonts/Overpass-boldItalic.fntdata"/><Relationship Id="rId155" Type="http://schemas.openxmlformats.org/officeDocument/2006/relationships/font" Target="fonts/Overpas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n/services/training/do457-ansible-network-automation"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nsible.com/ansible/latest/modules/ios_config_module.html"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etwork-automation/ansible_inventory_report"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sible.com/blog/three-quick-ways-to-move-your-ansible-inventory-into-red-hat-ansible-tower"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f234307aa4_0_928: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f234307aa4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ed Hat Display"/>
                <a:ea typeface="Red Hat Display"/>
                <a:cs typeface="Red Hat Display"/>
                <a:sym typeface="Red Hat Display"/>
              </a:rPr>
              <a:t>Major aim</a:t>
            </a:r>
            <a:endParaRPr b="1"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This deck is to support sales by catering to the interest of technical personas in the customer’s decision making process.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1" lang="en" sz="1200">
                <a:latin typeface="Red Hat Display"/>
                <a:ea typeface="Red Hat Display"/>
                <a:cs typeface="Red Hat Display"/>
                <a:sym typeface="Red Hat Display"/>
              </a:rPr>
              <a:t>Why change from previous structure?</a:t>
            </a:r>
            <a:endParaRPr b="1"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To enforce field to talk platform instead of Tower/Controller</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To prepare for future changes (EE, Mesh, control plane)</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To highlight value of technical details and not only the features themselves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1" lang="en" sz="1200">
                <a:latin typeface="Red Hat Display"/>
                <a:ea typeface="Red Hat Display"/>
                <a:cs typeface="Red Hat Display"/>
                <a:sym typeface="Red Hat Display"/>
              </a:rPr>
              <a:t>Personas and their motivation</a:t>
            </a:r>
            <a:endParaRPr b="1"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Technical (infra/network/security ops, but also developers; architects)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They want or need to understand the technology. They do not buy if they don’t have sufficient insight or big open questions.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200">
                <a:latin typeface="Red Hat Display"/>
                <a:ea typeface="Red Hat Display"/>
                <a:cs typeface="Red Hat Display"/>
                <a:sym typeface="Red Hat Display"/>
              </a:rPr>
              <a:t>Deck Strategy</a:t>
            </a:r>
            <a:endParaRPr b="1"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Don’t just list technologies, regroup them by persona use case.</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Show actual value along the technical details.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Target length: 60 minutes</a:t>
            </a:r>
            <a:endParaRPr sz="1200">
              <a:latin typeface="Red Hat Display"/>
              <a:ea typeface="Red Hat Display"/>
              <a:cs typeface="Red Hat Display"/>
              <a:sym typeface="Red Hat Display"/>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f234307aa4_0_1421: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f234307aa4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IT automation can bring the necessary change to tackle these challenges by...</a:t>
            </a:r>
            <a:endParaRPr b="1"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integrating</a:t>
            </a:r>
            <a:r>
              <a:rPr lang="en" sz="1200">
                <a:solidFill>
                  <a:schemeClr val="dk1"/>
                </a:solidFill>
                <a:latin typeface="Red Hat Display"/>
                <a:ea typeface="Red Hat Display"/>
                <a:cs typeface="Red Hat Display"/>
                <a:sym typeface="Red Hat Display"/>
              </a:rPr>
              <a:t> the different tools within siloed domains</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streamlining</a:t>
            </a:r>
            <a:r>
              <a:rPr lang="en" sz="1200">
                <a:solidFill>
                  <a:schemeClr val="dk1"/>
                </a:solidFill>
                <a:latin typeface="Red Hat Display"/>
                <a:ea typeface="Red Hat Display"/>
                <a:cs typeface="Red Hat Display"/>
                <a:sym typeface="Red Hat Display"/>
              </a:rPr>
              <a:t> processes across the tools</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breaking down the silos</a:t>
            </a:r>
            <a:r>
              <a:rPr lang="en" sz="1200">
                <a:solidFill>
                  <a:schemeClr val="dk1"/>
                </a:solidFill>
                <a:latin typeface="Red Hat Display"/>
                <a:ea typeface="Red Hat Display"/>
                <a:cs typeface="Red Hat Display"/>
                <a:sym typeface="Red Hat Display"/>
              </a:rPr>
              <a:t> between teams,</a:t>
            </a:r>
            <a:r>
              <a:rPr b="1" lang="en" sz="1200">
                <a:solidFill>
                  <a:schemeClr val="dk1"/>
                </a:solidFill>
                <a:latin typeface="Red Hat Display"/>
                <a:ea typeface="Red Hat Display"/>
                <a:cs typeface="Red Hat Display"/>
                <a:sym typeface="Red Hat Display"/>
              </a:rPr>
              <a:t> integrating</a:t>
            </a:r>
            <a:r>
              <a:rPr lang="en" sz="1200">
                <a:solidFill>
                  <a:schemeClr val="dk1"/>
                </a:solidFill>
                <a:latin typeface="Red Hat Display"/>
                <a:ea typeface="Red Hat Display"/>
                <a:cs typeface="Red Hat Display"/>
                <a:sym typeface="Red Hat Display"/>
              </a:rPr>
              <a:t> the various tools and processes across teams</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establishing consistent governance</a:t>
            </a:r>
            <a:r>
              <a:rPr lang="en" sz="1200">
                <a:solidFill>
                  <a:schemeClr val="dk1"/>
                </a:solidFill>
                <a:latin typeface="Red Hat Display"/>
                <a:ea typeface="Red Hat Display"/>
                <a:cs typeface="Red Hat Display"/>
                <a:sym typeface="Red Hat Display"/>
              </a:rPr>
              <a:t> of processes, products, and technologies</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offering clear interfaces</a:t>
            </a:r>
            <a:r>
              <a:rPr lang="en" sz="1200">
                <a:solidFill>
                  <a:schemeClr val="dk1"/>
                </a:solidFill>
                <a:latin typeface="Red Hat Display"/>
                <a:ea typeface="Red Hat Display"/>
                <a:cs typeface="Red Hat Display"/>
                <a:sym typeface="Red Hat Display"/>
              </a:rPr>
              <a:t> to provide and to consume resources as part of the automation</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providing clear means to implement new processes and new content to extend the automation it self</a:t>
            </a:r>
            <a:endParaRPr sz="1300">
              <a:latin typeface="Red Hat Display"/>
              <a:ea typeface="Red Hat Display"/>
              <a:cs typeface="Red Hat Display"/>
              <a:sym typeface="Red Hat Display"/>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f2a8854945_0_1688: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f2a8854945_0_1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f2a8854945_0_1696: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f2a8854945_0_1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 choose the Ansible Playbook a Project must be assigned. This menu is automatically populated with the names of the playbooks found in the project base path for the selected project.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f234307aa4_0_7976: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0" name="Google Shape;2850;gf234307aa4_0_7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f234307aa4_0_7987: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f234307aa4_0_7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section corresponds to exercise 5 in the lab guide https://ansible.github.io/workshops/exercises/ansible_network/</a:t>
            </a:r>
            <a:r>
              <a:rPr lang="en"/>
              <a:t>7-controller-survey/</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gf2a8854945_0_1853: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9" name="Google Shape;2869;gf2a8854945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Surveys allow you to create variables for use within an Ansible Playbook through an easy to use web form, very similar to Google forms or Survey Monkey.  It is intuitive and easy for a non-technical users to fill out. Answers to the survey can be provided in text, text area, password (hidden), multiple choice (single select), multiple choice (multiple select), integer and a float.  This allows a lot of flexibility in forcing the user experience to be very prescriptive or flexible.</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f2a8854945_0_2010: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f2a8854945_0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The job templates menu opens a list of the job templates that are currently available. The default view is collapsed (Compact), showing the template name, template type, and the statuses of the jobs that ran using that template, but you can click </a:t>
            </a:r>
            <a:r>
              <a:rPr b="1" lang="en" sz="1200">
                <a:solidFill>
                  <a:srgbClr val="404040"/>
                </a:solidFill>
                <a:highlight>
                  <a:srgbClr val="FFFFFF"/>
                </a:highlight>
                <a:latin typeface="Helvetica Neue"/>
                <a:ea typeface="Helvetica Neue"/>
                <a:cs typeface="Helvetica Neue"/>
                <a:sym typeface="Helvetica Neue"/>
              </a:rPr>
              <a:t>Expanded</a:t>
            </a:r>
            <a:r>
              <a:rPr lang="en" sz="1200">
                <a:solidFill>
                  <a:srgbClr val="404040"/>
                </a:solidFill>
                <a:highlight>
                  <a:srgbClr val="FFFFFF"/>
                </a:highlight>
                <a:latin typeface="Helvetica Neue"/>
                <a:ea typeface="Helvetica Neue"/>
                <a:cs typeface="Helvetica Neue"/>
                <a:sym typeface="Helvetica Neue"/>
              </a:rPr>
              <a:t> to view more information. This list is sorted alphabetically by name, but you can sort by other criteria, or search by various fields and attributes of a template.</a:t>
            </a:r>
            <a:endParaRPr sz="14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gf2a8854945_0_2018: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5" name="Google Shape;2885;gf2a8854945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In the exercise the variable net_banner will be used, which is used in the Ansible Playbook to push a banner to network devices.</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4" name="Shape 2894"/>
        <p:cNvGrpSpPr/>
        <p:nvPr/>
      </p:nvGrpSpPr>
      <p:grpSpPr>
        <a:xfrm>
          <a:off x="0" y="0"/>
          <a:ext cx="0" cy="0"/>
          <a:chOff x="0" y="0"/>
          <a:chExt cx="0" cy="0"/>
        </a:xfrm>
      </p:grpSpPr>
      <p:sp>
        <p:nvSpPr>
          <p:cNvPr id="2895" name="Google Shape;2895;gf2a8854945_0_2029: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f2a8854945_0_2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In the exercise the variable net_banner will be used, which is used in the Ansible Playbook to push a banner to network devices.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2" name="Shape 2902"/>
        <p:cNvGrpSpPr/>
        <p:nvPr/>
      </p:nvGrpSpPr>
      <p:grpSpPr>
        <a:xfrm>
          <a:off x="0" y="0"/>
          <a:ext cx="0" cy="0"/>
          <a:chOff x="0" y="0"/>
          <a:chExt cx="0" cy="0"/>
        </a:xfrm>
      </p:grpSpPr>
      <p:sp>
        <p:nvSpPr>
          <p:cNvPr id="2903" name="Google Shape;2903;gf234307aa4_0_7996: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4" name="Google Shape;2904;gf234307aa4_0_7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gf234307aa4_0_8007: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4" name="Google Shape;2914;gf234307aa4_0_8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section corresponds to exercise 8 in the lab guide https://ansible.github.io/workshops/exercises/ansible_network/</a:t>
            </a:r>
            <a:r>
              <a:rPr lang="en"/>
              <a:t>8-controller-rbac/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f234307aa4_0_1480: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f234307aa4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The architecture of the platform consists of a several core components, shown on the right, which are used by mentioned personas related to automation, indicated on the left.</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Let’s have a closer look at the different parts, what they are made of, how they work with each other, from the perspective of the personas.</a:t>
            </a:r>
            <a:endParaRPr sz="1200">
              <a:latin typeface="Red Hat Display"/>
              <a:ea typeface="Red Hat Display"/>
              <a:cs typeface="Red Hat Display"/>
              <a:sym typeface="Red Hat Display"/>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gf2a8854945_0_2378: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3" name="Google Shape;2923;gf2a8854945_0_2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Access to the automation content can be limited to only what a consumer needs. The Automation controller UI offers role based access control: people can be grouped in teams, and roles can be assigned to these groups. Permissions can be granted or denied to almost all objects, such as jobs and credentials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Additionally, a predefined ‘Auditor’ role is available who can see all aspects of the systems automation, but has no permission to run or change automation, for those that need a system-level auditor.</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This all is backed by enterprise authentication: the Automation controller authentication can be connected to AD and other enterprise tools, the groups and roles can be mapped accordingly.</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Value: Proper roles system eases governance of access and execution</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Example: Security team onboards a new team member. That one is added to the security team group in AD, and thus automatically inherits the same rights as the others. Part of these rights is to see and execute, but not change the automation jobs from the IT OPS teams.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Ending question: Glad to hear that the access can be limited. But what about governance? How can I control how many resources someone accesses? After all, automation is great, but it should not get out of hand!</a:t>
            </a:r>
            <a:endParaRPr sz="1200">
              <a:latin typeface="Red Hat Display"/>
              <a:ea typeface="Red Hat Display"/>
              <a:cs typeface="Red Hat Display"/>
              <a:sym typeface="Red Hat Display"/>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gf2a8854945_0_2388: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2" name="Google Shape;2932;gf2a8854945_0_2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RBACs are easiest to think of in terms of Roles which define precisely who or what can see, change, or delete an “object” for which a specific capability is being set. RBAC is best thought of as granting roles to users or teams.</a:t>
            </a:r>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5ee0b12db4_1_783: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5ee0b12db4_1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network automation workshop we have three organizations, Default, REDHAT COMPUTE ORGANIZATION and REDHAT NETWORK ORGANIZATION.</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4" name="Shape 2944"/>
        <p:cNvGrpSpPr/>
        <p:nvPr/>
      </p:nvGrpSpPr>
      <p:grpSpPr>
        <a:xfrm>
          <a:off x="0" y="0"/>
          <a:ext cx="0" cy="0"/>
          <a:chOff x="0" y="0"/>
          <a:chExt cx="0" cy="0"/>
        </a:xfrm>
      </p:grpSpPr>
      <p:sp>
        <p:nvSpPr>
          <p:cNvPr id="2945" name="Google Shape;2945;g5ee0b12db4_1_791: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6" name="Google Shape;2946;g5ee0b12db4_1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network automation workshop we have pre-provisioned fours teams, Compute T1, Compute T2, Netadmin and Netops.  This is just an example for this workshop to show what is possible with teams and associated roles for those teams.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1" name="Shape 2951"/>
        <p:cNvGrpSpPr/>
        <p:nvPr/>
      </p:nvGrpSpPr>
      <p:grpSpPr>
        <a:xfrm>
          <a:off x="0" y="0"/>
          <a:ext cx="0" cy="0"/>
          <a:chOff x="0" y="0"/>
          <a:chExt cx="0" cy="0"/>
        </a:xfrm>
      </p:grpSpPr>
      <p:sp>
        <p:nvSpPr>
          <p:cNvPr id="2952" name="Google Shape;2952;g5ee0b12db4_1_800: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3" name="Google Shape;2953;g5ee0b12db4_1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network automation workshop we have pre-provisioned a bunch of users.  The users we will focus on for the exercise will be network-admin and network-operator.</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gf234307aa4_0_8019: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0" name="Google Shape;2960;gf234307aa4_0_8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gf234307aa4_0_8029: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0" name="Google Shape;2970;gf234307aa4_0_8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section corresponds to exercise 9 in the lab guide https://ansible.github.io/workshops/exercises/ansible_network/</a:t>
            </a:r>
            <a:r>
              <a:rPr lang="en"/>
              <a:t>9-controller-workflow/</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gf234307aa4_0_8039: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f234307aa4_0_8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7" name="Shape 2987"/>
        <p:cNvGrpSpPr/>
        <p:nvPr/>
      </p:nvGrpSpPr>
      <p:grpSpPr>
        <a:xfrm>
          <a:off x="0" y="0"/>
          <a:ext cx="0" cy="0"/>
          <a:chOff x="0" y="0"/>
          <a:chExt cx="0" cy="0"/>
        </a:xfrm>
      </p:grpSpPr>
      <p:sp>
        <p:nvSpPr>
          <p:cNvPr id="2988" name="Google Shape;2988;gf2a8854945_0_2700: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9" name="Google Shape;2989;gf2a8854945_0_2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Workflows allow users to chain together disparate jobs in Automation controller together. They are linked together using a graph-like structure that can be modified in a visual editor. This provides a holistic overview of the automation and enables to stitch together automation code from different teams, including the ability to fork tasks to run simultaneously and logic for handling successful and failed outcomes.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Value: Orchestration across multiple automation jobs, even from different teams.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Example: The storage, the networking team and the ops team all have their own automation code in their own repositories. To bring all their code for a complex deployment together, the deployment is layed out via a workflow, enabling to start the complex process across multiple teams with one click.</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Ending question: So we now how to execute automation, even across teams. But how do we integrate it with other tools? With the monitoring for example?</a:t>
            </a:r>
            <a:endParaRPr sz="1200">
              <a:latin typeface="Red Hat Display"/>
              <a:ea typeface="Red Hat Display"/>
              <a:cs typeface="Red Hat Display"/>
              <a:sym typeface="Red Hat Display"/>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gf2a8854945_0_2710: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f2a8854945_0_2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ed Hat Display"/>
              <a:ea typeface="Red Hat Display"/>
              <a:cs typeface="Red Hat Display"/>
              <a:sym typeface="Red Hat Displa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234307aa4_0_1515: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f234307aa4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f2a8854945_0_2720: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7" name="Google Shape;3007;gf2a8854945_0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 click save and the workflow visualizer doesn’t open, or you accidentally click on another window, simply click back to the WORKSHOP WORKFLOW template (or whatever you named it) and the blue button WORKFLOW VISUALIZER button will now no longer be grayed out and you can click on it to open this window.</a:t>
            </a:r>
            <a:endParaRPr>
              <a:solidFill>
                <a:schemeClr val="dk1"/>
              </a:solidFill>
            </a:endParaRPr>
          </a:p>
          <a:p>
            <a:pPr indent="0" lvl="0" marL="0" rtl="0" algn="l">
              <a:lnSpc>
                <a:spcPct val="115000"/>
              </a:lnSpc>
              <a:spcBef>
                <a:spcPts val="0"/>
              </a:spcBef>
              <a:spcAft>
                <a:spcPts val="0"/>
              </a:spcAft>
              <a:buNone/>
            </a:pPr>
            <a:r>
              <a:t/>
            </a:r>
            <a:endParaRPr sz="1200">
              <a:latin typeface="Red Hat Display"/>
              <a:ea typeface="Red Hat Display"/>
              <a:cs typeface="Red Hat Display"/>
              <a:sym typeface="Red Hat Display"/>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5" name="Shape 3015"/>
        <p:cNvGrpSpPr/>
        <p:nvPr/>
      </p:nvGrpSpPr>
      <p:grpSpPr>
        <a:xfrm>
          <a:off x="0" y="0"/>
          <a:ext cx="0" cy="0"/>
          <a:chOff x="0" y="0"/>
          <a:chExt cx="0" cy="0"/>
        </a:xfrm>
      </p:grpSpPr>
      <p:sp>
        <p:nvSpPr>
          <p:cNvPr id="3016" name="Google Shape;3016;gf2a8854945_0_2731: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7" name="Google Shape;3017;gf2a8854945_0_2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Click on the START button to add your first Job Template.  Make sure to click SAVE and not the CLOSE button or you will lose your work.</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gf2a8854945_0_289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7" name="Google Shape;3027;gf2a8854945_0_2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Operational state can add another level of confidence that automation did what it was supposed to do.  This is an example using the workflow feature that is part of Automation controller.  This allows a user to create a workflow of multiple job template (or even other workflows to create nested workflows).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a network automation operator can backup configurations (if necessary) before any other automation takes place, creating safe guards for adopting automation.  The green lines indicate “run this job if the previous one is successful”.  The red lines indicate “run this job if the previous automation job fails”.  This allows the workflow to revert back to a working (or at least pervious to when automation was deployed).  An operational deployment automation job could be deployed as part of success criteria (e.g. a large route change is automated, but it didn’t do as expected, revert to known stable and alert the operator).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Workflows allow automation authors to create succinct automation jobs that do something really well, and stitch them together into different scenarios to do more complex orchestration.  This example is showing just a network, but you can now daisy chain this entire workflow as a nested workflow for something like application deployment.  This allows IT operators to begin thinking of outcomes versus individual technology silos, and allows domain architects to hand processes in an automated manner to other teams (e.g. the network team says this happens this way when we deploy a new application/subnet/vlan/etc).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gf234307aa4_0_8048: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3" name="Google Shape;3053;gf234307aa4_0_8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f2a8854945_0_3251: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2" name="Google Shape;3062;gf2a8854945_0_3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These are the options to get you started!</a:t>
            </a:r>
            <a:endParaRPr sz="1400">
              <a:latin typeface="Red Hat Display"/>
              <a:ea typeface="Red Hat Display"/>
              <a:cs typeface="Red Hat Display"/>
              <a:sym typeface="Red Hat Display"/>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g5db1e07c6c_6_366: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0" name="Google Shape;3080;g5db1e07c6c_6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network automation workshop we have three organizations, Default, REDHAT COMPUTE ORGANIZATION and REDHAT NETWORK ORGANIZATION.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full slack URL is https://join.slack.com/t/ansiblenetwork/shared_invite/enQtNTU4ODIyNzA1MDkyLThiYmQ3MmNkMWRmOTdjYjMxNzdlNDc4OTk5YTc1ZDBiNDAwOTZlZjE0NDliODJiMjJhMDBkZWM4Nzg2NjkzNDA</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5db1e07c6c_6_349: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5db1e07c6c_6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network automation workshop we have three organizations, Default, REDHAT COMPUTE ORGANIZATION and REDHAT NETWORK ORGANIZATION.</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1" name="Shape 3091"/>
        <p:cNvGrpSpPr/>
        <p:nvPr/>
      </p:nvGrpSpPr>
      <p:grpSpPr>
        <a:xfrm>
          <a:off x="0" y="0"/>
          <a:ext cx="0" cy="0"/>
          <a:chOff x="0" y="0"/>
          <a:chExt cx="0" cy="0"/>
        </a:xfrm>
      </p:grpSpPr>
      <p:sp>
        <p:nvSpPr>
          <p:cNvPr id="3092" name="Google Shape;3092;gf234307aa4_0_4294: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3" name="Google Shape;3093;gf234307aa4_0_4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Hat Services can help you accelerate your network automation projects and quicken your time-to-value with Ansible through training, consulting, and mentoring.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 Hat Services solutions are tailored to meet you where you are, whether you’re wanting to</a:t>
            </a:r>
            <a:endParaRPr/>
          </a:p>
          <a:p>
            <a:pPr indent="-317500" lvl="0" marL="457200" rtl="0" algn="l">
              <a:spcBef>
                <a:spcPts val="0"/>
              </a:spcBef>
              <a:spcAft>
                <a:spcPts val="0"/>
              </a:spcAft>
              <a:buSzPts val="1400"/>
              <a:buChar char="-"/>
            </a:pPr>
            <a:r>
              <a:rPr lang="en"/>
              <a:t>standardize and accelerate device provisioning and configuration across vendors</a:t>
            </a:r>
            <a:endParaRPr/>
          </a:p>
          <a:p>
            <a:pPr indent="-317500" lvl="0" marL="457200" rtl="0" algn="l">
              <a:spcBef>
                <a:spcPts val="0"/>
              </a:spcBef>
              <a:spcAft>
                <a:spcPts val="0"/>
              </a:spcAft>
              <a:buSzPts val="1400"/>
              <a:buChar char="-"/>
            </a:pPr>
            <a:r>
              <a:rPr lang="en"/>
              <a:t>automate IPAM and DNS management</a:t>
            </a:r>
            <a:endParaRPr/>
          </a:p>
          <a:p>
            <a:pPr indent="-317500" lvl="0" marL="457200" rtl="0" algn="l">
              <a:spcBef>
                <a:spcPts val="0"/>
              </a:spcBef>
              <a:spcAft>
                <a:spcPts val="0"/>
              </a:spcAft>
              <a:buSzPts val="1400"/>
              <a:buChar char="-"/>
            </a:pPr>
            <a:r>
              <a:rPr lang="en"/>
              <a:t>centrally manage load and ACL</a:t>
            </a:r>
            <a:endParaRPr/>
          </a:p>
          <a:p>
            <a:pPr indent="-317500" lvl="0" marL="457200" rtl="0" algn="l">
              <a:spcBef>
                <a:spcPts val="0"/>
              </a:spcBef>
              <a:spcAft>
                <a:spcPts val="0"/>
              </a:spcAft>
              <a:buSzPts val="1400"/>
              <a:buChar char="-"/>
            </a:pPr>
            <a:r>
              <a:rPr lang="en">
                <a:solidFill>
                  <a:schemeClr val="dk1"/>
                </a:solidFill>
              </a:rPr>
              <a:t>mature network-as-code practices, </a:t>
            </a:r>
            <a:endParaRPr>
              <a:solidFill>
                <a:schemeClr val="dk1"/>
              </a:solidFill>
            </a:endParaRPr>
          </a:p>
          <a:p>
            <a:pPr indent="-317500" lvl="0" marL="457200" rtl="0" algn="l">
              <a:spcBef>
                <a:spcPts val="0"/>
              </a:spcBef>
              <a:spcAft>
                <a:spcPts val="0"/>
              </a:spcAft>
              <a:buSzPts val="1400"/>
              <a:buChar char="-"/>
            </a:pPr>
            <a:r>
              <a:rPr lang="en"/>
              <a:t>or any combination thereof. </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Red Hat training and consulting services empower your team to innovate and automate increasingly complex workflows and systems as you continue your journey to </a:t>
            </a:r>
            <a:r>
              <a:rPr b="1" lang="en"/>
              <a:t>automate the enterprise.</a:t>
            </a:r>
            <a:endParaRPr b="1"/>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4" name="Shape 3114"/>
        <p:cNvGrpSpPr/>
        <p:nvPr/>
      </p:nvGrpSpPr>
      <p:grpSpPr>
        <a:xfrm>
          <a:off x="0" y="0"/>
          <a:ext cx="0" cy="0"/>
          <a:chOff x="0" y="0"/>
          <a:chExt cx="0" cy="0"/>
        </a:xfrm>
      </p:grpSpPr>
      <p:sp>
        <p:nvSpPr>
          <p:cNvPr id="3115" name="Google Shape;3115;gf234307aa4_0_522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6" name="Google Shape;3116;gf234307aa4_0_5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 are some resources that you can use to learn more about Network Automation with Ansible Automation Platform.  We encourage you to download the trial so your teams can see this automation in a hands-on way.  </a:t>
            </a:r>
            <a:endParaRPr sz="12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g75aada2689_0_1967: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5" name="Google Shape;3125;g75aada2689_0_1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f234307aa4_0_6809: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f234307aa4_0_6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divider slide…. easy time to take a break and check on class, we are now 10+ slides into the presentation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5db1e07c6c_6_87: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5db1e07c6c_6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g5db1e07c6c_6_121: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0" name="Google Shape;3140;g5db1e07c6c_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all Ansible devices there is host_vars or variables specific to an </a:t>
            </a:r>
            <a:r>
              <a:rPr lang="en"/>
              <a:t>individual</a:t>
            </a:r>
            <a:r>
              <a:rPr lang="en"/>
              <a:t> host, or group variables that are variables specific to one or more devices.  Variables have a well documented </a:t>
            </a:r>
            <a:r>
              <a:rPr lang="en"/>
              <a:t>hierarchy</a:t>
            </a:r>
            <a:r>
              <a:rPr lang="en"/>
              <a:t> with examples of how Ansible users store their variables.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g5db1e07c6c_6_101: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6" name="Google Shape;3146;g5db1e07c6c_6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places that variables can be stored with Ansible, but the most </a:t>
            </a:r>
            <a:r>
              <a:rPr lang="en"/>
              <a:t>common</a:t>
            </a:r>
            <a:r>
              <a:rPr lang="en"/>
              <a:t> are host_vars and group_vars directory.  For this workshop we are going to show case and do an exercise with group_vars.  It is important to understand that we already show cased host_vars and group_vars within our Ansible inventory in section one.  With </a:t>
            </a:r>
            <a:r>
              <a:rPr lang="en"/>
              <a:t>respect</a:t>
            </a:r>
            <a:r>
              <a:rPr lang="en"/>
              <a:t> to functionality you could store all your variables in either place and only have the names within your inventory and it would work.  Variables can be stored in any valid location and work.  It is recommended by the Ansible team to store variables in a logical way that other users can quickly understand what you are doing and where variables are stored.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general the only variables stored within Ansible Inventory are variables used to connect to the device such as the IP address of the device, connection plugin, username,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group_vars directory </a:t>
            </a:r>
            <a:r>
              <a:rPr lang="en"/>
              <a:t>structure</a:t>
            </a:r>
            <a:r>
              <a:rPr lang="en"/>
              <a:t> these variables are key,value pairs that are used to configure the device.  This includes anything that would end up in the running configuration of the network devices such as VLANs, routing configuration, SNMP config, etc.</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g5db1e07c6c_6_96: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6" name="Google Shape;3156;g5db1e07c6c_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variables are simply key,value pairs that are pieces of </a:t>
            </a:r>
            <a:r>
              <a:rPr lang="en"/>
              <a:t>structured</a:t>
            </a:r>
            <a:r>
              <a:rPr lang="en"/>
              <a:t> information that we can use to check on the </a:t>
            </a:r>
            <a:r>
              <a:rPr lang="en"/>
              <a:t>configuration of,</a:t>
            </a:r>
            <a:r>
              <a:rPr lang="en"/>
              <a:t> or </a:t>
            </a:r>
            <a:r>
              <a:rPr lang="en"/>
              <a:t>configure</a:t>
            </a:r>
            <a:r>
              <a:rPr lang="en"/>
              <a:t> a network device.  In this example the Loopback100 could be stored in host_vars file unique per device but then we would have 10 files if we have 10 routers.  Ideally the least amount of files and variables stored the better.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1" name="Shape 3161"/>
        <p:cNvGrpSpPr/>
        <p:nvPr/>
      </p:nvGrpSpPr>
      <p:grpSpPr>
        <a:xfrm>
          <a:off x="0" y="0"/>
          <a:ext cx="0" cy="0"/>
          <a:chOff x="0" y="0"/>
          <a:chExt cx="0" cy="0"/>
        </a:xfrm>
      </p:grpSpPr>
      <p:sp>
        <p:nvSpPr>
          <p:cNvPr id="3162" name="Google Shape;3162;g5db1e07c6c_6_134: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3" name="Google Shape;3163;g5db1e07c6c_6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Jinja2 is a modern and designer-friendly templating language for Python, modelled after Django’s templates.  It widely used by companies and organizations like Mozilla, SourceForge, Instagram and NPR.</a:t>
            </a:r>
            <a:endParaRPr/>
          </a:p>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g5db1e07c6c_0_22: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0" name="Google Shape;3170;g5db1e07c6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 high level the process for creating device configurations simply takes your variables, uses them in a Jinja2 template, and renders device configuration.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some quick takeaways:</a:t>
            </a:r>
            <a:endParaRPr/>
          </a:p>
          <a:p>
            <a:pPr indent="-317500" lvl="0" marL="457200" rtl="0" algn="l">
              <a:spcBef>
                <a:spcPts val="0"/>
              </a:spcBef>
              <a:spcAft>
                <a:spcPts val="0"/>
              </a:spcAft>
              <a:buSzPts val="1400"/>
              <a:buChar char="●"/>
            </a:pPr>
            <a:r>
              <a:rPr lang="en"/>
              <a:t>Anything can be automated that a human can configure on that device, as long as there is a config module for that platform, or it is supported by cli_config or other agnostic configuration modules.</a:t>
            </a:r>
            <a:endParaRPr/>
          </a:p>
          <a:p>
            <a:pPr indent="-317500" lvl="0" marL="457200" rtl="0" algn="l">
              <a:spcBef>
                <a:spcPts val="0"/>
              </a:spcBef>
              <a:spcAft>
                <a:spcPts val="0"/>
              </a:spcAft>
              <a:buSzPts val="1400"/>
              <a:buChar char="●"/>
            </a:pPr>
            <a:r>
              <a:rPr lang="en"/>
              <a:t>cli_config is only for network_cli, the platform specific modules are great for taking advantage of </a:t>
            </a:r>
            <a:r>
              <a:rPr lang="en"/>
              <a:t>platform</a:t>
            </a:r>
            <a:r>
              <a:rPr lang="en"/>
              <a:t> specific features.  For example Arista EOS can take advantage of the eos_config module using the httpapi connection plugin, because Arista has the eAPI built into their platform of devices.  The Cisco NX-OS nxos_config module can also take advantage of the httpapi connection plugin using the Cisco NX-API.</a:t>
            </a:r>
            <a:endParaRPr/>
          </a:p>
          <a:p>
            <a:pPr indent="-317500" lvl="0" marL="457200" rtl="0" algn="l">
              <a:spcBef>
                <a:spcPts val="0"/>
              </a:spcBef>
              <a:spcAft>
                <a:spcPts val="0"/>
              </a:spcAft>
              <a:buSzPts val="1400"/>
              <a:buChar char="●"/>
            </a:pPr>
            <a:r>
              <a:rPr lang="en"/>
              <a:t>The largest takeaway here is that two things (variables + template) can generate 3 or more rendered configurations.  This is how you scale, and how automation acts a force multiplier to get lots of work done quickly.  Even without pushing to configurations you can render the configs locally and replace clunky tools like using spreadsheets to render device configs.</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5db1e07c6c_6_209: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5" name="Google Shape;3185;g5db1e07c6c_6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very simple example with two variables being rendered.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top left is the group_vars file.  This is the </a:t>
            </a:r>
            <a:r>
              <a:rPr b="1" lang="en"/>
              <a:t>data model</a:t>
            </a:r>
            <a:r>
              <a:rPr lang="en"/>
              <a:t>, or the way we are storing our variables.  In general the more simple the data model, the easier it is for others to understand and use your work.  Data models become important when two or more people start working on the same Ansible Playbook.  In this data model we have a </a:t>
            </a:r>
            <a:r>
              <a:rPr b="1" lang="en"/>
              <a:t>nodes</a:t>
            </a:r>
            <a:r>
              <a:rPr lang="en"/>
              <a:t> key that contain four routers, rtr1 through rtr4.  Each router has a Loopback 100 interface named Loopback100.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top right corner there is the Jinja2 template.  This template simply </a:t>
            </a:r>
            <a:r>
              <a:rPr lang="en"/>
              <a:t>renders</a:t>
            </a:r>
            <a:r>
              <a:rPr lang="en"/>
              <a:t> a partial device </a:t>
            </a:r>
            <a:r>
              <a:rPr lang="en"/>
              <a:t>configuration for the DNS server and the NTP server using our variables.  The curly brackets will allow us to replace that spot with the actual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Below is the rendered configuration.  These two commands will be pushed to the device in configure mode.  This example is showcasing syntax for Cisco IOS and Arista EOS.  The templates would changed based on the underlying network operating system.</a:t>
            </a:r>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7" name="Shape 3197"/>
        <p:cNvGrpSpPr/>
        <p:nvPr/>
      </p:nvGrpSpPr>
      <p:grpSpPr>
        <a:xfrm>
          <a:off x="0" y="0"/>
          <a:ext cx="0" cy="0"/>
          <a:chOff x="0" y="0"/>
          <a:chExt cx="0" cy="0"/>
        </a:xfrm>
      </p:grpSpPr>
      <p:sp>
        <p:nvSpPr>
          <p:cNvPr id="3198" name="Google Shape;3198;g5db1e07c6c_6_160: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9" name="Google Shape;3199;g5db1e07c6c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walk through this example quickly.  This example will go into more detail with exercise 4 where you will get to perform this exact scenario.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 the top left is our data model.</a:t>
            </a:r>
            <a:r>
              <a:rPr lang="en"/>
              <a:t> In this data model we have a </a:t>
            </a:r>
            <a:r>
              <a:rPr b="1" lang="en"/>
              <a:t>nodes</a:t>
            </a:r>
            <a:r>
              <a:rPr lang="en"/>
              <a:t> key that contain four routers, rtr1 through rtr4.  Each router has a Loopback 100 interface named Loopback100.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top right corner there is the Jinja2 template.  This template example loops through each router and applies the interface configuration.</a:t>
            </a:r>
            <a:endParaRPr/>
          </a:p>
          <a:p>
            <a:pPr indent="-317500" lvl="0" marL="457200" rtl="0" algn="l">
              <a:spcBef>
                <a:spcPts val="0"/>
              </a:spcBef>
              <a:spcAft>
                <a:spcPts val="0"/>
              </a:spcAft>
              <a:buSzPts val="1400"/>
              <a:buChar char="●"/>
            </a:pPr>
            <a:r>
              <a:rPr lang="en"/>
              <a:t>Pieces of code in a Jinja template are escaped with `{%` and `%}`.  </a:t>
            </a:r>
            <a:endParaRPr/>
          </a:p>
          <a:p>
            <a:pPr indent="-317500" lvl="0" marL="457200" rtl="0" algn="l">
              <a:spcBef>
                <a:spcPts val="0"/>
              </a:spcBef>
              <a:spcAft>
                <a:spcPts val="0"/>
              </a:spcAft>
              <a:buSzPts val="1400"/>
              <a:buChar char="●"/>
            </a:pPr>
            <a:r>
              <a:rPr lang="en"/>
              <a:t>The `interface,ip` breaks down the dictionary into a key named `interface` and a value named `ip`.</a:t>
            </a:r>
            <a:endParaRPr/>
          </a:p>
          <a:p>
            <a:pPr indent="-317500" lvl="0" marL="457200" rtl="0" algn="l">
              <a:spcBef>
                <a:spcPts val="0"/>
              </a:spcBef>
              <a:spcAft>
                <a:spcPts val="0"/>
              </a:spcAft>
              <a:buSzPts val="1400"/>
              <a:buChar char="●"/>
            </a:pPr>
            <a:r>
              <a:rPr lang="en"/>
              <a:t>The `nodes[inventory_hostname]` does a dictionary lookup in the `group_vars/all.yml` file.  The </a:t>
            </a:r>
            <a:r>
              <a:rPr b="1" lang="en"/>
              <a:t>inventory_hostname</a:t>
            </a:r>
            <a:r>
              <a:rPr lang="en"/>
              <a:t> is the name of the hostname as configured in Ansible's inventory host file.  When the playbook is executed against `rtr1` inventory_hostname will be `rtr1`, when the playbook is executed against `rtr2`, the inventory_hostname will be `rtr2` and so forth.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Below is the rendered configuration for rtr1, rtr2 and so on and so forth.  Two files can make infinite files depending on the size of the network!</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g5db1e07c6c_6_229: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5" name="Google Shape;3215;g5db1e07c6c_6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config modules for each network platform, but for this example we are going to use the agnostic module cli_config.  This example will work the same on Arista EOS as it will Cisco IOS since those two operating system have identical commands for this particular scenario.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word </a:t>
            </a:r>
            <a:r>
              <a:rPr b="1" lang="en"/>
              <a:t>lookup</a:t>
            </a:r>
            <a:r>
              <a:rPr lang="en"/>
              <a:t> in here is a keyword to tell us this is using the </a:t>
            </a:r>
            <a:r>
              <a:rPr b="1" lang="en"/>
              <a:t>loopup plugin</a:t>
            </a:r>
            <a:r>
              <a:rPr lang="en"/>
              <a: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Lookup plugins allow Ansible to access data from outside sources. This can include reading the filesystem in addition to contacting external datastores and services. Like all templating, these plugins are evaluated on the Ansible control machine, not on the target/remote.</a:t>
            </a:r>
            <a:endParaRPr/>
          </a:p>
          <a:p>
            <a:pPr indent="-317500" lvl="0" marL="457200" rtl="0" algn="l">
              <a:spcBef>
                <a:spcPts val="0"/>
              </a:spcBef>
              <a:spcAft>
                <a:spcPts val="0"/>
              </a:spcAft>
              <a:buSzPts val="1400"/>
              <a:buChar char="●"/>
            </a:pPr>
            <a:r>
              <a:rPr lang="en"/>
              <a:t>The data returned by a lookup plugin is made available using the standard templating system in Ansible, and are typically used to load variables or templates with information from those systems.</a:t>
            </a:r>
            <a:endParaRPr/>
          </a:p>
          <a:p>
            <a:pPr indent="-317500" lvl="0" marL="457200" rtl="0" algn="l">
              <a:spcBef>
                <a:spcPts val="0"/>
              </a:spcBef>
              <a:spcAft>
                <a:spcPts val="0"/>
              </a:spcAft>
              <a:buSzPts val="1400"/>
              <a:buChar char="●"/>
            </a:pPr>
            <a:r>
              <a:rPr lang="en"/>
              <a:t>Lookups are an Ansible-specific extension to the Jinja2 templating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a:t>
            </a:r>
            <a:r>
              <a:rPr lang="en"/>
              <a:t>scenario</a:t>
            </a:r>
            <a:r>
              <a:rPr lang="en"/>
              <a:t> we are telling the config parameter to do a lookup and use Jinja2 templating with the file template.j2.  This will render the device configuration and push it to the targeted hosts (in this case rtr1 and rtr2).</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f234307aa4_0_5533: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f234307aa4_0_5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200">
                <a:solidFill>
                  <a:schemeClr val="dk1"/>
                </a:solidFill>
              </a:rPr>
              <a:t>For many network engineers, the command line is still a key management tool.  But there are some things to consider: </a:t>
            </a:r>
            <a:endParaRPr sz="1200">
              <a:solidFill>
                <a:schemeClr val="dk1"/>
              </a:solidFill>
            </a:endParaRPr>
          </a:p>
          <a:p>
            <a:pPr indent="-304800" lvl="0" marL="457200" rtl="0" algn="l">
              <a:lnSpc>
                <a:spcPct val="130000"/>
              </a:lnSpc>
              <a:spcBef>
                <a:spcPts val="0"/>
              </a:spcBef>
              <a:spcAft>
                <a:spcPts val="0"/>
              </a:spcAft>
              <a:buClr>
                <a:schemeClr val="dk1"/>
              </a:buClr>
              <a:buSzPts val="1200"/>
              <a:buFont typeface="Overpass Light"/>
              <a:buChar char="●"/>
            </a:pPr>
            <a:r>
              <a:rPr lang="en" sz="1200">
                <a:solidFill>
                  <a:schemeClr val="dk1"/>
                </a:solidFill>
              </a:rPr>
              <a:t>Compute is no longer the slowest link in the chain</a:t>
            </a:r>
            <a:endParaRPr sz="1200">
              <a:solidFill>
                <a:schemeClr val="dk1"/>
              </a:solidFill>
            </a:endParaRPr>
          </a:p>
          <a:p>
            <a:pPr indent="-304800" lvl="0" marL="457200" rtl="0" algn="l">
              <a:lnSpc>
                <a:spcPct val="130000"/>
              </a:lnSpc>
              <a:spcBef>
                <a:spcPts val="0"/>
              </a:spcBef>
              <a:spcAft>
                <a:spcPts val="0"/>
              </a:spcAft>
              <a:buClr>
                <a:schemeClr val="dk1"/>
              </a:buClr>
              <a:buSzPts val="1200"/>
              <a:buFont typeface="Arial"/>
              <a:buChar char="●"/>
            </a:pPr>
            <a:r>
              <a:rPr lang="en" sz="1200">
                <a:solidFill>
                  <a:schemeClr val="dk1"/>
                </a:solidFill>
              </a:rPr>
              <a:t>Businesses demand that networks deliver at the speed of cloud, and as we will see network complexity is on the rise again. Which means more to manage and so you need to be as fast and efficient as possible.</a:t>
            </a:r>
            <a:endParaRPr sz="1200">
              <a:solidFill>
                <a:schemeClr val="dk1"/>
              </a:solidFill>
            </a:endParaRPr>
          </a:p>
          <a:p>
            <a:pPr indent="0" lvl="0" marL="0" rtl="0" algn="l">
              <a:lnSpc>
                <a:spcPct val="130000"/>
              </a:lnSpc>
              <a:spcBef>
                <a:spcPts val="600"/>
              </a:spcBef>
              <a:spcAft>
                <a:spcPts val="0"/>
              </a:spcAft>
              <a:buClr>
                <a:schemeClr val="dk1"/>
              </a:buClr>
              <a:buSzPts val="1100"/>
              <a:buFont typeface="Arial"/>
              <a:buNone/>
            </a:pPr>
            <a:r>
              <a:t/>
            </a:r>
            <a:endParaRPr/>
          </a:p>
          <a:p>
            <a:pPr indent="0" lvl="0" marL="0" rtl="0" algn="l">
              <a:lnSpc>
                <a:spcPct val="130000"/>
              </a:lnSpc>
              <a:spcBef>
                <a:spcPts val="0"/>
              </a:spcBef>
              <a:spcAft>
                <a:spcPts val="0"/>
              </a:spcAft>
              <a:buClr>
                <a:schemeClr val="dk1"/>
              </a:buClr>
              <a:buSzPts val="1100"/>
              <a:buFont typeface="Arial"/>
              <a:buNone/>
            </a:pPr>
            <a:r>
              <a:rPr lang="en"/>
              <a:t>Automation considerations</a:t>
            </a:r>
            <a:endParaRPr/>
          </a:p>
          <a:p>
            <a:pPr indent="-298450" lvl="0" marL="457200" rtl="0" algn="l">
              <a:lnSpc>
                <a:spcPct val="130000"/>
              </a:lnSpc>
              <a:spcBef>
                <a:spcPts val="0"/>
              </a:spcBef>
              <a:spcAft>
                <a:spcPts val="0"/>
              </a:spcAft>
              <a:buClr>
                <a:srgbClr val="000000"/>
              </a:buClr>
              <a:buSzPts val="1100"/>
              <a:buFont typeface="Arial"/>
              <a:buChar char="●"/>
            </a:pPr>
            <a:r>
              <a:rPr lang="en"/>
              <a:t>Compute is no longer the slowest link in the chain</a:t>
            </a:r>
            <a:endParaRPr/>
          </a:p>
          <a:p>
            <a:pPr indent="-298450" lvl="0" marL="457200" rtl="0" algn="l">
              <a:lnSpc>
                <a:spcPct val="130000"/>
              </a:lnSpc>
              <a:spcBef>
                <a:spcPts val="0"/>
              </a:spcBef>
              <a:spcAft>
                <a:spcPts val="0"/>
              </a:spcAft>
              <a:buClr>
                <a:srgbClr val="000000"/>
              </a:buClr>
              <a:buSzPts val="1100"/>
              <a:buFont typeface="Arial"/>
              <a:buChar char="●"/>
            </a:pPr>
            <a:r>
              <a:rPr lang="en"/>
              <a:t>Businesses demand that networks deliver at the speed of cloud</a:t>
            </a:r>
            <a:endParaRPr/>
          </a:p>
          <a:p>
            <a:pPr indent="-298450" lvl="0" marL="457200" rtl="0" algn="l">
              <a:lnSpc>
                <a:spcPct val="130000"/>
              </a:lnSpc>
              <a:spcBef>
                <a:spcPts val="0"/>
              </a:spcBef>
              <a:spcAft>
                <a:spcPts val="0"/>
              </a:spcAft>
              <a:buClr>
                <a:srgbClr val="000000"/>
              </a:buClr>
              <a:buSzPts val="1100"/>
              <a:buFont typeface="Arial"/>
              <a:buChar char="●"/>
            </a:pPr>
            <a:r>
              <a:rPr lang="en"/>
              <a:t>Bridging Silos:</a:t>
            </a:r>
            <a:endParaRPr/>
          </a:p>
          <a:p>
            <a:pPr indent="-298450" lvl="1" marL="914400" rtl="0" algn="l">
              <a:lnSpc>
                <a:spcPct val="130000"/>
              </a:lnSpc>
              <a:spcBef>
                <a:spcPts val="0"/>
              </a:spcBef>
              <a:spcAft>
                <a:spcPts val="0"/>
              </a:spcAft>
              <a:buClr>
                <a:srgbClr val="000000"/>
              </a:buClr>
              <a:buSzPts val="1100"/>
              <a:buFont typeface="Arial"/>
              <a:buChar char="○"/>
            </a:pPr>
            <a:r>
              <a:rPr lang="en"/>
              <a:t>Network changes need to be made in the context of application/service deployment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f234307aa4_0_3125: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f234307aa4_0_3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Network operations really hasn’t changed that much in the last few decades. The engineers that design and manage networks are still largely doing it manually. What I mean by manually is just that – logging into a switch by hand, making changes to the running config, and then logging out. Many of the people that gravitated to network operations didn’t want to be programmers, they were more interested in implementing and maintaining network policies that were defined by the MOPs (Method of Procedure). With the rise of Linux and POSIX-based operating systems on the server side, the traditional proprietary networking methodologies continued to persist despite the rise of DevOps and open source. Regardless, it was only a matter of time until server-side and DevOps practices would invade the networking world with Cloud Administrators forced to support both the compute and network resources.</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f234307aa4_0_3141: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f234307aa4_0_3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But networking is at the point where managing from the command line is going to become unsustainable. Why is that?  Networking is undergoing some big transformations.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Cisco in its 2020 networking global networking trends report, the evolving technology landscape is impacting network architectures and operations.  For example, it predicts more than 700 million edge-hosted containers by 2021 and more than 14.6 billion IoT devices by 2022.  You are probably well aware of the proliferating systems and implementations on the hybrid cloud and you also have data-intensive compute applications coming on board in the form of AI and machine learning.  More computing as a result is going on outside the data center.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All of this is going to require more efficient management and this is where automation comes in to help you manage even more scope and even more  complexity.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f234307aa4_0_316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f234307aa4_0_3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en" sz="1200">
                <a:solidFill>
                  <a:srgbClr val="EE0000"/>
                </a:solidFill>
              </a:rPr>
              <a:t>Ansible network automation</a:t>
            </a:r>
            <a:r>
              <a:rPr lang="en" sz="1200">
                <a:solidFill>
                  <a:schemeClr val="dk1"/>
                </a:solidFill>
              </a:rPr>
              <a:t> is our Content Domain focused on networking use cases.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 sz="1200">
                <a:solidFill>
                  <a:schemeClr val="dk1"/>
                </a:solidFill>
              </a:rPr>
              <a:t>The goal is to provide network teams with the tools and an operational framework to implement next-generation network operations, manage their network infrastructure as code, and better support digital transformation.</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 sz="1200">
                <a:solidFill>
                  <a:srgbClr val="EE0000"/>
                </a:solidFill>
              </a:rPr>
              <a:t>Ansible network automation</a:t>
            </a:r>
            <a:r>
              <a:rPr lang="en" sz="1200">
                <a:solidFill>
                  <a:schemeClr val="dk1"/>
                </a:solidFill>
              </a:rPr>
              <a:t> is a set of Certified Content Collections designed to streamline and operationalize network operations across multiple platforms and vendors.</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f234307aa4_0_3848: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f234307aa4_0_3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And so, as we discussed, the network is getting even more complex. Most organizations are going to have to become more next-gen in their operations.  Here are the characteristics of traditional and next gen network operations. Ansible Automation Platform will help you automate for the next generation.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 good news is that you can automate at your own pace. Perhaps you want to pick a task or two to start that are just time-consuming and rote and then progress from there.  As you try to transform culture, you can start by getting rid of boring tasks and replace it with more interesting work which should be plentiful as you transform your network architecture.  </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f234307aa4_0_3863: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f234307aa4_0_3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Ansible Automation Platform is highly flexible for automating any Network or IT use case and can automate across processes than involve multiple domains.  So you can automate anything in your network, but here are three general areas where we see typically network automation.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configuration management to help you standardize configurations and enforce best practices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managing operational states, where you are gathering facts, doing maintenance, and ensuring uptime all more efficiently and at a lower cost.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compliance and traceability to keep  audit trails of what changed when for a single source of the truth.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benefit of Ansible Automation Platform is that it is a single tool you can use across the network instead of a range of  vendor-specific automation tools.  It can  also be used across the architecture when you have multi-vendor network operational processes.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f234307aa4_0_579: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f234307aa4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Introduction to Ansible Automation Platform for System Administrators and Operators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During this presentation we will briefly cover our approach to automation and why Ansible Automation Platform, then dive into the value of this platform as it applies to your business context.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f234307aa4_0_3881: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f234307aa4_0_3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 is a more detailed view. Ansible Automation Platform’s simple to use language means that you can automate across this vast array of physical networking devices.  If there are a range of vendor-specific automation tools in place, you can use the Ansible language and platform to automate across these tools so you can automate a full network process with a single automation technology.  If you do not have a range of vendor-specific network automation tools in place, then Ansible can automate tasks on this variety of physical networking devices as a single tool.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Let’s take a case of cross-domain automation, like deploying a new application.  It may involve servers, storage, the network and more.  Here again Ansible automates across all of this.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And for Ansible Automation Platform, there is a robust ecosystem of Certified Content Collections available to help you get new automation projects up and running faster through reusable, trusted automation content that also comes with support.  Support may be required to meet certain compliance mandates and is just faster and easier if you encounter a problem.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f234307aa4_0_3934: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f234307aa4_0_3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200">
                <a:solidFill>
                  <a:schemeClr val="dk1"/>
                </a:solidFill>
              </a:rPr>
              <a:t>How will you deploy? We advocate a “start small think big” approach.  Pick some tasks and get started then grow from there.  Some of the best early tasks could be simpler tasks that are repeated often.  Here are some areas to consider, progressing from configuration management to infrastructure awareness to network validation as your automation skills and experience mature.  </a:t>
            </a:r>
            <a:endParaRPr sz="1200">
              <a:solidFill>
                <a:schemeClr val="dk1"/>
              </a:solidFill>
            </a:endParaRPr>
          </a:p>
          <a:p>
            <a:pPr indent="0" lvl="0" marL="0" rtl="0" algn="l">
              <a:lnSpc>
                <a:spcPct val="130000"/>
              </a:lnSpc>
              <a:spcBef>
                <a:spcPts val="600"/>
              </a:spcBef>
              <a:spcAft>
                <a:spcPts val="0"/>
              </a:spcAft>
              <a:buNone/>
            </a:pPr>
            <a:r>
              <a:rPr lang="en" sz="1200">
                <a:solidFill>
                  <a:schemeClr val="dk1"/>
                </a:solidFill>
              </a:rPr>
              <a:t>--- Additional speaker notes ---</a:t>
            </a:r>
            <a:endParaRPr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have already talked about picking some small rote tasks to automate and I stress that again here.  Three things to keep in mind that automate can get you closer to infrastructure as code, since you would be using easy to read learn and use YAML to create and specify your playbooks.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configuration management, your changes can be either incremental or wholesale and you can fit this into any type of process you currently use, whether it is agile, DevOps, NetOps, and IT service management approach,  or traditional waterfall.  In  fact, we recently announced a certified content collection for ServiceNow that lets you update its Configuration Management Database (CMDB) whether you are responding to a service ticket or doing other tasks like maintenance.  Instead of manually updating the CMDB, automation can put the updates in for you.  This is a big deal when you are working with updates to hundreds of devices.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And finally to help ensure ongoing “resilient operations” you can schedule tasks on any schedule you want to do checking and validation without investing lost of staff time for this purpose.</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f234307aa4_0_3943: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f234307aa4_0_3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Ansible Network Automation Ecosystem is quite diverse in a number of different product categories.  All of the supported modules can be found in Automation Hub on cloud.redhat.com and the automation content includes Ansible Playbooks, roles, modules and plugins distributed through Ansible Collections.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Ansible Network Automation can automate network switches and routers directly.  There is automation content created specifically to automate routers and switches from network vendora Arista, Juniper, Cisco and others.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Automating enterprise firewalls is becoming increasingly popular since ACLs and firewall policies are changed often and prone to manual errors.  Applying automation principals to firewall rules can decrease errors and improve efficiency.  Popular firewalls like Checkpoint and the Juniper SRX are provided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Controllers refers to network controllers.  Ansible Automation Platform can “automate the automters”.  So examples of this are Cisco ACI and NSO and Arista CloudVision.  Network Controllers are very specific to a vendor, or even a specific category of equipment.  Ansible Automation Platform can orchestrate and automate these into a robust holistic automation solution.  This also means that network engineers don’t have to throw away existing automation.  Ansible Automation Platform can fit these tools into its portfolio rather than compete with the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IP Address Management (IPAM) refers to tools like Infoblox DDI which can act as a source of truth for data we use to automate the network.  For example the IP addresses we assign to network ports can be pulled from Infoblox dynamically.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f234307aa4_0_587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f234307aa4_0_5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Configuration Management</a:t>
            </a:r>
            <a:endParaRPr>
              <a:solidFill>
                <a:schemeClr val="dk1"/>
              </a:solidFill>
            </a:endParaRPr>
          </a:p>
          <a:p>
            <a:pPr indent="0" lvl="0" marL="0" rtl="0" algn="l">
              <a:spcBef>
                <a:spcPts val="900"/>
              </a:spcBef>
              <a:spcAft>
                <a:spcPts val="0"/>
              </a:spcAft>
              <a:buNone/>
            </a:pPr>
            <a:r>
              <a:rPr lang="en">
                <a:solidFill>
                  <a:srgbClr val="434343"/>
                </a:solidFill>
                <a:latin typeface="Red Hat Text"/>
                <a:ea typeface="Red Hat Text"/>
                <a:cs typeface="Red Hat Text"/>
                <a:sym typeface="Red Hat Text"/>
              </a:rPr>
              <a:t>Platform agnostic configuration management to standardize and enforce best-practices.</a:t>
            </a:r>
            <a:endParaRPr>
              <a:solidFill>
                <a:srgbClr val="434343"/>
              </a:solidFill>
              <a:latin typeface="Red Hat Text"/>
              <a:ea typeface="Red Hat Text"/>
              <a:cs typeface="Red Hat Text"/>
              <a:sym typeface="Red Hat Text"/>
            </a:endParaRPr>
          </a:p>
          <a:p>
            <a:pPr indent="0" lvl="0" marL="0" rtl="0" algn="l">
              <a:spcBef>
                <a:spcPts val="900"/>
              </a:spcBef>
              <a:spcAft>
                <a:spcPts val="0"/>
              </a:spcAft>
              <a:buNone/>
            </a:pPr>
            <a:r>
              <a:t/>
            </a:r>
            <a:endParaRPr>
              <a:solidFill>
                <a:srgbClr val="434343"/>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Infrastructure Awareness</a:t>
            </a:r>
            <a:endParaRPr sz="1200">
              <a:solidFill>
                <a:srgbClr val="EE0000"/>
              </a:solidFill>
              <a:latin typeface="Red Hat Display Medium"/>
              <a:ea typeface="Red Hat Display Medium"/>
              <a:cs typeface="Red Hat Display Medium"/>
              <a:sym typeface="Red Hat Display Medium"/>
            </a:endParaRPr>
          </a:p>
          <a:p>
            <a:pPr indent="0" lvl="0" marL="0" rtl="0" algn="l">
              <a:spcBef>
                <a:spcPts val="900"/>
              </a:spcBef>
              <a:spcAft>
                <a:spcPts val="0"/>
              </a:spcAft>
              <a:buNone/>
            </a:pPr>
            <a:r>
              <a:rPr lang="en">
                <a:solidFill>
                  <a:srgbClr val="434343"/>
                </a:solidFill>
                <a:latin typeface="Red Hat Text"/>
                <a:ea typeface="Red Hat Text"/>
                <a:cs typeface="Red Hat Text"/>
                <a:sym typeface="Red Hat Text"/>
              </a:rPr>
              <a:t>Track network resources through facts gathering, to perform preventive maintenance, reducing outage risks and costs of unnecessary hardware-refresh.</a:t>
            </a:r>
            <a:endParaRPr>
              <a:solidFill>
                <a:srgbClr val="434343"/>
              </a:solidFill>
              <a:latin typeface="Red Hat Text"/>
              <a:ea typeface="Red Hat Text"/>
              <a:cs typeface="Red Hat Text"/>
              <a:sym typeface="Red Hat Text"/>
            </a:endParaRPr>
          </a:p>
          <a:p>
            <a:pPr indent="0" lvl="0" marL="0" rtl="0" algn="l">
              <a:spcBef>
                <a:spcPts val="900"/>
              </a:spcBef>
              <a:spcAft>
                <a:spcPts val="0"/>
              </a:spcAft>
              <a:buNone/>
            </a:pPr>
            <a:r>
              <a:t/>
            </a:r>
            <a:endParaRPr>
              <a:solidFill>
                <a:srgbClr val="434343"/>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Network Validation</a:t>
            </a:r>
            <a:endParaRPr sz="1200">
              <a:solidFill>
                <a:srgbClr val="EE0000"/>
              </a:solidFill>
              <a:latin typeface="Red Hat Display Medium"/>
              <a:ea typeface="Red Hat Display Medium"/>
              <a:cs typeface="Red Hat Display Medium"/>
              <a:sym typeface="Red Hat Display Medium"/>
            </a:endParaRPr>
          </a:p>
          <a:p>
            <a:pPr indent="0" lvl="0" marL="0" rtl="0" algn="l">
              <a:spcBef>
                <a:spcPts val="900"/>
              </a:spcBef>
              <a:spcAft>
                <a:spcPts val="0"/>
              </a:spcAft>
              <a:buNone/>
            </a:pPr>
            <a:r>
              <a:rPr lang="en">
                <a:solidFill>
                  <a:srgbClr val="434343"/>
                </a:solidFill>
                <a:latin typeface="Red Hat Text"/>
                <a:ea typeface="Red Hat Text"/>
                <a:cs typeface="Red Hat Text"/>
                <a:sym typeface="Red Hat Text"/>
              </a:rPr>
              <a:t>Examine operational state to to check network connectivity and protocols and enhance operational workflows to help measure network intent.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f234307aa4_0_5902: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f234307aa4_0_5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Crawl, walk, run</a:t>
            </a:r>
            <a:endParaRPr/>
          </a:p>
          <a:p>
            <a:pPr indent="0" lvl="0" marL="0" rtl="0" algn="l">
              <a:spcBef>
                <a:spcPts val="0"/>
              </a:spcBef>
              <a:spcAft>
                <a:spcPts val="0"/>
              </a:spcAft>
              <a:buNone/>
            </a:pPr>
            <a:r>
              <a:rPr lang="en"/>
              <a:t>Low hanging fruits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f234307aa4_0_5932: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f234307aa4_0_5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Start small</a:t>
            </a:r>
            <a:endParaRPr b="1"/>
          </a:p>
          <a:p>
            <a:pPr indent="0" lvl="0" marL="0" rtl="0" algn="l">
              <a:spcBef>
                <a:spcPts val="0"/>
              </a:spcBef>
              <a:spcAft>
                <a:spcPts val="0"/>
              </a:spcAft>
              <a:buNone/>
            </a:pPr>
            <a:r>
              <a:rPr lang="en"/>
              <a:t>Each of these use-cases will be expanded on in slides further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slide it is important to note that automation is always a journey for a team or organization, and these three use-cases are very common for network engineer, architects and operators to begin their journey.  The are high yield use-cases that allow network operators to see how much power Ansible can provide their team.  We are well aware that there is a multitude of tools that exist for network automation.  The reason that Ansible Network Automation is so important is that it bring a cultural change to network engineers and makes them think differently about the network and how the network exists within their IT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use-cases are extremely simple, but incredibly powerful.  As soon as network engineers start using some Ansible technology they will get addicted to the high yield return on their time and continue on to more advanced use-cases.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network engineering team can fully realize return on investment until everyone on the team is onboard with network automation.  Many organizations have a few people already using Ansible and the problem with adoption is not a technical one but a cultural one.  By starting with small use-cases it allows everyone on a network engineering team to “win” and see why their automation subject matter experts might be frustrated that they are not doing more network automation.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f234307aa4_0_6009: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f234307aa4_0_6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f234307aa4_0_7534: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f234307aa4_0_7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divider slide…. easy time to take a break and check on class, we are now 10+ slides into the presentation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f234307aa4_0_7172: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f234307aa4_0_7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At the core of each automation is the language itself - in which the content of the automation is written in. So we start with what the Ansible Automation language looks like, how it can be written - created - and how content written in the language is managed.</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As part of this, we take the perspective of the people in charge of this: the domain experts who know all about the systems in question to be automated. They need to write - and maintain - code to automate the systems. And they have a need to store and maintain the code throughout the entire life cycle, aiding them in the development.</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value: Companies writing their own automation scripts (bash, powershell, etc) have a huge, ever growing cost of maintenance for those, including an ever growing risk of problems and flaws. With a standardized language and integrations, maintenance cost comes down, and growth becomes manageable again.</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example: in configuring Cisco switches: instead of customized bash scripts which are hard to read and harder to maintain and update, there are standardized, short playbooks leveraging the Cisco-written integration which can be read and understood by people not that familiar with Cisco. Or Bash.</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Ending question: Let’s see what this actually looks like, what all the components mentioned here are and how they relate to each other.</a:t>
            </a:r>
            <a:endParaRPr sz="1200">
              <a:latin typeface="Red Hat Display"/>
              <a:ea typeface="Red Hat Display"/>
              <a:cs typeface="Red Hat Display"/>
              <a:sym typeface="Red Hat Display"/>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f234307aa4_0_7205: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f234307aa4_0_7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Let’s start with a playbook example. As you can see it is rather short, and </a:t>
            </a:r>
            <a:r>
              <a:rPr lang="en" sz="1200">
                <a:solidFill>
                  <a:schemeClr val="dk1"/>
                </a:solidFill>
                <a:latin typeface="Red Hat Display"/>
                <a:ea typeface="Red Hat Display"/>
                <a:cs typeface="Red Hat Display"/>
                <a:sym typeface="Red Hat Display"/>
              </a:rPr>
              <a:t>consists of three “tasks”</a:t>
            </a:r>
            <a:r>
              <a:rPr lang="en" sz="1200">
                <a:solidFill>
                  <a:schemeClr val="dk1"/>
                </a:solidFill>
                <a:latin typeface="Red Hat Display"/>
                <a:ea typeface="Red Hat Display"/>
                <a:cs typeface="Red Hat Display"/>
                <a:sym typeface="Red Hat Display"/>
              </a:rPr>
              <a:t>; this playbook does three things.</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The language itself is simple to grasp, and since each task carries a “name” statement, everything is already partially documented.</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Value: Quick to learn, low entry barrier, and no developer skills needed.</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Example: A network operations ops person can understand this, and read it. No need to train them on anything alien to their domain.</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Ending question: So what are those “keywords” like yum and template? What is behind those, how do they work?</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5d9e5febd9_0_30: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d9e5febd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should give you time to gain the classes attention and set </a:t>
            </a:r>
            <a:r>
              <a:rPr lang="en"/>
              <a:t>expectations</a:t>
            </a:r>
            <a:r>
              <a:rPr lang="en"/>
              <a:t> for the day</a:t>
            </a:r>
            <a:endParaRPr/>
          </a:p>
          <a:p>
            <a:pPr indent="-317500" lvl="0" marL="457200" rtl="0" algn="l">
              <a:spcBef>
                <a:spcPts val="0"/>
              </a:spcBef>
              <a:spcAft>
                <a:spcPts val="0"/>
              </a:spcAft>
              <a:buSzPts val="1400"/>
              <a:buChar char="●"/>
            </a:pPr>
            <a:r>
              <a:rPr lang="en"/>
              <a:t>Introduce yourself, relate with the audience.  Tell them your background on either Ansible, Network Engineering or hopefully both depending on who you have to help you teaching the class</a:t>
            </a:r>
            <a:endParaRPr/>
          </a:p>
          <a:p>
            <a:pPr indent="-317500" lvl="0" marL="457200" rtl="0" algn="l">
              <a:spcBef>
                <a:spcPts val="0"/>
              </a:spcBef>
              <a:spcAft>
                <a:spcPts val="0"/>
              </a:spcAft>
              <a:buSzPts val="1400"/>
              <a:buChar char="●"/>
            </a:pPr>
            <a:r>
              <a:rPr lang="en"/>
              <a:t>Feel free to fork this deck temporarily and add some slides to talk about yourself.  You have to spend 4-6 hours with these folks so </a:t>
            </a:r>
            <a:r>
              <a:rPr lang="en"/>
              <a:t>it's</a:t>
            </a:r>
            <a:r>
              <a:rPr lang="en"/>
              <a:t> good to gain rapport with the audience</a:t>
            </a:r>
            <a:endParaRPr/>
          </a:p>
          <a:p>
            <a:pPr indent="-317500" lvl="0" marL="457200" rtl="0" algn="l">
              <a:spcBef>
                <a:spcPts val="0"/>
              </a:spcBef>
              <a:spcAft>
                <a:spcPts val="0"/>
              </a:spcAft>
              <a:buSzPts val="1400"/>
              <a:buChar char="●"/>
            </a:pPr>
            <a:r>
              <a:rPr lang="en"/>
              <a:t>If the audience is small enough have them introduce themselves and what their role in the company is</a:t>
            </a:r>
            <a:endParaRPr/>
          </a:p>
          <a:p>
            <a:pPr indent="-317500" lvl="0" marL="457200" rtl="0" algn="l">
              <a:spcBef>
                <a:spcPts val="0"/>
              </a:spcBef>
              <a:spcAft>
                <a:spcPts val="0"/>
              </a:spcAft>
              <a:buSzPts val="1400"/>
              <a:buChar char="●"/>
            </a:pPr>
            <a:r>
              <a:rPr lang="en"/>
              <a:t>If the </a:t>
            </a:r>
            <a:r>
              <a:rPr lang="en"/>
              <a:t>audience</a:t>
            </a:r>
            <a:r>
              <a:rPr lang="en"/>
              <a:t> is large do a “show of hands” to figure out the audience.  It is very common that some folks show up for the wrong workshop despite personas being advertised.  </a:t>
            </a:r>
            <a:endParaRPr/>
          </a:p>
          <a:p>
            <a:pPr indent="-317500" lvl="0" marL="457200" rtl="0" algn="l">
              <a:spcBef>
                <a:spcPts val="0"/>
              </a:spcBef>
              <a:spcAft>
                <a:spcPts val="0"/>
              </a:spcAft>
              <a:buSzPts val="1400"/>
              <a:buChar char="●"/>
            </a:pPr>
            <a:r>
              <a:rPr lang="en"/>
              <a:t>The workshop is a pattern of slides-&gt; hands on exercise, slides-&gt; hands on </a:t>
            </a:r>
            <a:r>
              <a:rPr lang="en"/>
              <a:t>exercise</a:t>
            </a:r>
            <a:r>
              <a:rPr lang="en"/>
              <a:t>.  Make sure the audience understands what they are covering for the day and how it is going to be covered.</a:t>
            </a:r>
            <a:endParaRPr/>
          </a:p>
          <a:p>
            <a:pPr indent="-317500" lvl="0" marL="457200" rtl="0" algn="l">
              <a:spcBef>
                <a:spcPts val="0"/>
              </a:spcBef>
              <a:spcAft>
                <a:spcPts val="0"/>
              </a:spcAft>
              <a:buSzPts val="1400"/>
              <a:buChar char="●"/>
            </a:pPr>
            <a:r>
              <a:rPr lang="en"/>
              <a:t>Bathroom breaks most commonly happen when there is a break to complete exercise.</a:t>
            </a:r>
            <a:endParaRPr/>
          </a:p>
          <a:p>
            <a:pPr indent="-317500" lvl="0" marL="457200" rtl="0" algn="l">
              <a:spcBef>
                <a:spcPts val="0"/>
              </a:spcBef>
              <a:spcAft>
                <a:spcPts val="0"/>
              </a:spcAft>
              <a:buSzPts val="1400"/>
              <a:buChar char="●"/>
            </a:pPr>
            <a:r>
              <a:rPr lang="en"/>
              <a:t>The instructor should DO THE EXERCISE on the projector / screen before each exercise to walk the students through their objective.</a:t>
            </a:r>
            <a:endParaRPr/>
          </a:p>
          <a:p>
            <a:pPr indent="-317500" lvl="0" marL="457200" rtl="0" algn="l">
              <a:spcBef>
                <a:spcPts val="0"/>
              </a:spcBef>
              <a:spcAft>
                <a:spcPts val="0"/>
              </a:spcAft>
              <a:buSzPts val="1400"/>
              <a:buChar char="●"/>
            </a:pPr>
            <a:r>
              <a:rPr lang="en"/>
              <a:t>The instructor should WALK AROUND TO EACH STUDENT during the exercise breaks to make sure no one is stuck</a:t>
            </a:r>
            <a:endParaRPr/>
          </a:p>
          <a:p>
            <a:pPr indent="-317500" lvl="0" marL="457200" rtl="0" algn="l">
              <a:spcBef>
                <a:spcPts val="0"/>
              </a:spcBef>
              <a:spcAft>
                <a:spcPts val="0"/>
              </a:spcAft>
              <a:buSzPts val="1400"/>
              <a:buChar char="●"/>
            </a:pPr>
            <a:r>
              <a:rPr lang="en"/>
              <a:t>If this workshop is an account specific workshop for one specific customer the account SA is encouraged to help teach and participate.  The goal is to make network automation easy so that any SA at Red Hat can contribute to and deliver Ansible Network Automation workshops.</a:t>
            </a:r>
            <a:endParaRPr/>
          </a:p>
          <a:p>
            <a:pPr indent="-317500" lvl="0" marL="457200" rtl="0" algn="l">
              <a:spcBef>
                <a:spcPts val="0"/>
              </a:spcBef>
              <a:spcAft>
                <a:spcPts val="0"/>
              </a:spcAft>
              <a:buSzPts val="1400"/>
              <a:buChar char="●"/>
            </a:pPr>
            <a:r>
              <a:rPr lang="en"/>
              <a:t>There is no test, quiz or exam for this workshop.  The goal is to enable folks to understand what is possible, and how easy network automation is.  Their main takeaway is where to find more resources and feel confident to run and build an Ansible Playbook and learn more.</a:t>
            </a:r>
            <a:endParaRPr/>
          </a:p>
          <a:p>
            <a:pPr indent="-317500" lvl="0" marL="457200" rtl="0" algn="l">
              <a:spcBef>
                <a:spcPts val="0"/>
              </a:spcBef>
              <a:spcAft>
                <a:spcPts val="0"/>
              </a:spcAft>
              <a:buSzPts val="1400"/>
              <a:buChar char="●"/>
            </a:pPr>
            <a:r>
              <a:rPr lang="en"/>
              <a:t>More formal training is provided by Global Learning Services (GLS) and we have a 4 day network automation class: </a:t>
            </a:r>
            <a:r>
              <a:rPr lang="en" u="sng">
                <a:solidFill>
                  <a:schemeClr val="hlink"/>
                </a:solidFill>
                <a:hlinkClick r:id="rId2"/>
              </a:rPr>
              <a:t>https://www.redhat.com/en/services/training/do457-ansible-network-automation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f234307aa4_0_721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f234307aa4_0_7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So what does a playbook consist of? There are three main pieces a playbook consists of: plays, modules and plugins. We will look at all components one by one in the next slides. There will be more questions down the line though: How to make playbooks reusable - and how to package and version control all mentioned components? This will be answered as well, stay tuned!</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Ending question: So where do we start, what is a play?</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f234307aa4_0_723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f234307aa4_0_7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A playbook is composed of one or more ‘plays’ in an ordered list. The terms ‘playbook’ and ‘play’ are sports analogies. Each play executes part of the overall goal of the playbook. The play usually defines which machines are affected by the keyword “hosts”. Also connection details are defined, here that the connection should use a privilege escalation via “become”. In the beginning it is not uncommon that a playbook only has one play.</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Each play runs one or more tasks. Each task calls an Ansible module.</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200">
                <a:latin typeface="Red Hat Display"/>
                <a:ea typeface="Red Hat Display"/>
                <a:cs typeface="Red Hat Display"/>
                <a:sym typeface="Red Hat Display"/>
              </a:rPr>
              <a:t>Ending question: What are the modules?</a:t>
            </a:r>
            <a:endParaRPr b="1" sz="1200">
              <a:latin typeface="Red Hat Display"/>
              <a:ea typeface="Red Hat Display"/>
              <a:cs typeface="Red Hat Display"/>
              <a:sym typeface="Red Hat Display"/>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f234307aa4_0_7252: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f234307aa4_0_7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Red Hat Display"/>
                <a:ea typeface="Red Hat Display"/>
                <a:cs typeface="Red Hat Display"/>
                <a:sym typeface="Red Hat Display"/>
              </a:rPr>
              <a:t>What are modules? What they are made of?</a:t>
            </a:r>
            <a:endParaRPr b="1"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They are parametrized components with internal logic, representing a single step to be done. The modules “do” things in Ansible.</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Usually they are written in Python, or Powershell for Windows setups. But they can be of any language.</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200">
                <a:solidFill>
                  <a:schemeClr val="dk1"/>
                </a:solidFill>
                <a:latin typeface="Red Hat Display"/>
                <a:ea typeface="Red Hat Display"/>
                <a:cs typeface="Red Hat Display"/>
                <a:sym typeface="Red Hat Display"/>
              </a:rPr>
              <a:t>Value:</a:t>
            </a:r>
            <a:r>
              <a:rPr lang="en" sz="1200">
                <a:solidFill>
                  <a:schemeClr val="dk1"/>
                </a:solidFill>
                <a:latin typeface="Red Hat Display"/>
                <a:ea typeface="Red Hat Display"/>
                <a:cs typeface="Red Hat Display"/>
                <a:sym typeface="Red Hat Display"/>
              </a:rPr>
              <a:t> Flexibility, just like lego building blocks, to write the automation step by step they need.</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Example: If the need to automate certain tasks in VMWare, they just check out the modules they need, write them underneath, add the parameters, and are done.</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Ending question: but are modules all that we have? Are there any other ways in which we can change the automation?</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f234307aa4_0_7268: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f234307aa4_0_7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There are plugins. Plugins are pieces of code that augment Ansible’s core functionality. Ansible uses a plugin architecture to enable a rich, flexible and expandable feature set. Ansible ships with a number of handy plugins, and you can easily write your own. Filter plugins are a good example of plugins. They can transform or format whatever was piped into the filter</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Value: Extending the automation, providing interfaces to bring in additional or custom functions.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Example: If there is a custom authorization system on place, a become plugin might help to implement support for that in Ansible.</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Ending question: But how do we avoid that every new user of Ansible starts to write a new playbook for something we already solved? If each team has an Apache server, how do we avoid that they all write “their” playbook to automate Apache?</a:t>
            </a:r>
            <a:endParaRPr sz="1200">
              <a:latin typeface="Red Hat Display"/>
              <a:ea typeface="Red Hat Display"/>
              <a:cs typeface="Red Hat Display"/>
              <a:sym typeface="Red Hat Display"/>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f234307aa4_0_7281: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f234307aa4_0_7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ed Hat Display"/>
              <a:ea typeface="Red Hat Display"/>
              <a:cs typeface="Red Hat Display"/>
              <a:sym typeface="Red Hat Display"/>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f234307aa4_0_7294: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f234307aa4_0_7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Ansible roles allow creators to write their direct automation commands - sets of tasks, and also variables - in a reusable way. These can be shared with coworkers, with one team, or across an entire company to ease the adoption of automation, and also to define “official” (or “opinionated”) ways to automate certain components.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Value: Create shareable and reusable automation content. Don’t reinvent the wheel each and every time.</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Example: There can be a role to properly set up and configure the PostgreSQL DB server. And a role to configure basic security means on all servers. And a role to properly configure all webservers.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Ending question: But where do roles, modules and plugins come from? How can we version this?</a:t>
            </a:r>
            <a:endParaRPr sz="1200">
              <a:latin typeface="Red Hat Display"/>
              <a:ea typeface="Red Hat Display"/>
              <a:cs typeface="Red Hat Display"/>
              <a:sym typeface="Red Hat Display"/>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f234307aa4_0_7307: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f234307aa4_0_7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Meet collections: a way to deliver content.</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Can contain all kinds of automation content - most common are modules and “roles”, opinionated sets of playbooks to provide interfaces for typical use cases.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They are versioned, enable collaboration in development of content, can be easily distributed and also lower the barriers to automate existing solutions or products by providing pre-baked content.</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Value: Collections can be used by partners, projects and also internal teams to write their content.</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Example: F5 releases a new router firmware. They will update the modules of their collections so that those can work with the new firmware. Another example: IBM Qradar ships a new set of features which enables a new, multi step use case. The collection is updated with a role that enables to call the use case with only a few parameters.</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Ending question: How does this look in real live?</a:t>
            </a:r>
            <a:endParaRPr sz="1200">
              <a:latin typeface="Red Hat Display"/>
              <a:ea typeface="Red Hat Display"/>
              <a:cs typeface="Red Hat Display"/>
              <a:sym typeface="Red Hat Display"/>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f234307aa4_0_7341: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f234307aa4_0_7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What are collections made of? Here we can see a directory layout for a collection, and that a playbook inside a collection is just one part.</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Note that the collections keyword - like nginx_core here - is above all a ‘search path’: so that Ansible knows where to look for certain plugins, modules, etc, like the role “nginxinc.nginx_app_protect” in this example.</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Value: Packaging, distributing and consuming the content is easy. Clear versioning and independent release cycles enable development of new content at the pace of the owners, not the overall community.</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Example: Imagine you have a collection for your nginx core configuration. Using this collection, folks can simply reuse the main nginx stack in a secure, corporate-aligned way without thinking twice about how to do it themselves from scratch (let alone correctly).</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Ending question: But where do we store, or get collections from?</a:t>
            </a:r>
            <a:endParaRPr sz="1200">
              <a:latin typeface="Red Hat Display"/>
              <a:ea typeface="Red Hat Display"/>
              <a:cs typeface="Red Hat Display"/>
              <a:sym typeface="Red Hat Display"/>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f234307aa4_0_7546:notes"/>
          <p:cNvSpPr/>
          <p:nvPr>
            <p:ph idx="2" type="sldImg"/>
          </p:nvPr>
        </p:nvSpPr>
        <p:spPr>
          <a:xfrm>
            <a:off x="3813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f234307aa4_0_7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There are more than 90 Certified Content Collections, supporting over 30 technology partners and covering multiple different use cases.</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What matters with automation is what IT organizations are aiming to accomplish, and </a:t>
            </a:r>
            <a:r>
              <a:rPr lang="en" sz="1200">
                <a:solidFill>
                  <a:schemeClr val="dk1"/>
                </a:solidFill>
                <a:latin typeface="Red Hat Text"/>
                <a:ea typeface="Red Hat Text"/>
                <a:cs typeface="Red Hat Text"/>
                <a:sym typeface="Red Hat Text"/>
              </a:rPr>
              <a:t>Ansible’s Content Domain initiatives are designed to support real-world use cases across all the different pieces of an enterprise IT stack to help customers becoming productive faster and with a better return of investment. As part of the content domain we define use cases in the content domain, and get partners on board to provide certified content collections supporting the use cases in the content domains. We also communicate the use cases across partners, customers and community and provide enablement in form of focused documentation.</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The Certified Content program provides co-support for partner developed modules making the Ansible Automation Platform the first automation platform on the market enabling end-to-end supported automation.</a:t>
            </a:r>
            <a:endParaRPr sz="1200">
              <a:latin typeface="Red Hat Text"/>
              <a:ea typeface="Red Hat Text"/>
              <a:cs typeface="Red Hat Text"/>
              <a:sym typeface="Red Hat Tex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f234307aa4_0_7738: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f234307aa4_0_7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divider slide…. easy time to take a break and check on class, we are now 10+ slides into the presentation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f234307aa4_0_110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f234307aa4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These are the options to get you started!</a:t>
            </a:r>
            <a:endParaRPr sz="1400">
              <a:latin typeface="Red Hat Display"/>
              <a:ea typeface="Red Hat Display"/>
              <a:cs typeface="Red Hat Display"/>
              <a:sym typeface="Red Hat Display"/>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f234307aa4_0_6440: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f234307aa4_0_6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general, for non-network devices, Ansible modules are executed on the remote host versus being executed locally on the Ansible control node. Although some network platforms can execute Python code, the vast majority require the CLI or an API as the only means for interacting with the device.  They are treated as an appliance versus a full operating system (even though many are running various versions of Linux or BSD operating system under the covers, this is not always exposed to the users)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 httpapi, network_cli and netconf connection plugins were created specifically for network devices. This allows playbooks to look, feel and operate just like they do on Linux hosts.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question often comes up with how does this scale? (it would seem the remote execution method removes CPU from control node so it would scale better) Ansible module code is super lightweight so even in development environments hundreds of devices can be automated from very small CPU hosts (e.g. Sean’s laptop can automate a few hundred AWS IOS devices without blowing up), and as your automation increases Ansible Automation Platform can be installed onto a cluster to increase automation throughput.  When using AAP on top of Openshift, it can leverage Kubernetes capacity to expand or contract automation capacity.  This allows Ansible Automation to remain simple for users but expand for enterprise use-cases.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There is also the “job slicing” feature that allows an individual automation job to split its execution across multiple hosts within a cluster.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f234307aa4_0_6817: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f234307aa4_0_6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7585063037_0_2987: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7585063037_0_2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7585063037_0_2995: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7585063037_0_2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Groups are created (wrt to INI format) square brackets [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solidFill>
                  <a:schemeClr val="dk1"/>
                </a:solidFill>
              </a:rPr>
              <a:t>Groups can be nested using the keyword children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7585063037_0_3006: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7585063037_0_3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Groups are created (wrt to INI format) square brackets [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solidFill>
                  <a:schemeClr val="dk1"/>
                </a:solidFill>
              </a:rPr>
              <a:t>Groups can be nested using the keyword children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5ee0b12db4_1_327: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5ee0b12db4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a:t>
            </a:r>
            <a:endParaRPr/>
          </a:p>
          <a:p>
            <a:pPr indent="-317500" lvl="0" marL="457200" rtl="0" algn="l">
              <a:spcBef>
                <a:spcPts val="0"/>
              </a:spcBef>
              <a:spcAft>
                <a:spcPts val="0"/>
              </a:spcAft>
              <a:buSzPts val="1400"/>
              <a:buChar char="●"/>
            </a:pPr>
            <a:r>
              <a:rPr lang="en"/>
              <a:t>Walk them through what this module does (it configures the VLAN 5 with the name WEB, and vlan 10 without a name on any device in the group cisco, </a:t>
            </a:r>
            <a:endParaRPr/>
          </a:p>
          <a:p>
            <a:pPr indent="0" lvl="0" marL="0" rtl="0" algn="l">
              <a:spcBef>
                <a:spcPts val="0"/>
              </a:spcBef>
              <a:spcAft>
                <a:spcPts val="0"/>
              </a:spcAft>
              <a:buNone/>
            </a:pPr>
            <a:r>
              <a:rPr lang="en"/>
              <a:t>DON’T</a:t>
            </a:r>
            <a:endParaRPr/>
          </a:p>
          <a:p>
            <a:pPr indent="-317500" lvl="0" marL="457200" rtl="0" algn="l">
              <a:spcBef>
                <a:spcPts val="0"/>
              </a:spcBef>
              <a:spcAft>
                <a:spcPts val="0"/>
              </a:spcAft>
              <a:buSzPts val="1400"/>
              <a:buChar char="●"/>
            </a:pPr>
            <a:r>
              <a:rPr lang="en"/>
              <a:t>Do not dive too much into specifics, the next chapter will cover this with more detail (don’t spend 20 minutes on this slide, its meant to be easy!)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f234307aa4_0_7816: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f234307aa4_0_7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f234307aa4_0_7825: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f234307aa4_0_7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divider slide…. easy time to take a break and check on class, we are now 10+ slides into the presentation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f234307aa4_0_11125: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f234307aa4_0_1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The components can be kept together in a typical way most of people are familiar with today: a standardized container! Meet the Automation execution environments: containers that only package the components needed for automation, packaged in a cloud-native way.</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Value: Standardized, cloud native package containing all the components of the automation, including the dependencies and the core Ansible version. This all based on the tested and trusted RHEL Universal Base Image.</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Example: AWS EE, containing the aws collection, the necessary AWS Python libraries and the Ansible version the team has already tested.</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Ending question: Now we have the format to package and ship it in ways most people are familiar with. How do we actually built those?</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f234307aa4_0_10711: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f234307aa4_0_10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Building EEs is rather simple: we provide the tool execution environment builder, the CLI tool ansible-builder for this, which knows how to bring the pieces together in just the right way and create the EE. They can be published on Private Automation hub or in any container registry.</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Value: Clear and simple tooling to let the creators focus on what they are best at: the automation content.</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Example: The creators take the Check Point collection and dependencies and Ansible version, and just run ansible-builder. They don’t have to worry about Dockerfiles.</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200">
                <a:solidFill>
                  <a:schemeClr val="dk1"/>
                </a:solidFill>
                <a:latin typeface="Red Hat Text"/>
                <a:ea typeface="Red Hat Text"/>
                <a:cs typeface="Red Hat Text"/>
                <a:sym typeface="Red Hat Text"/>
              </a:rPr>
              <a:t>Ending question: And how do we run automation content with EEs? ansible-playbook was never written with containers in mind!</a:t>
            </a:r>
            <a:endParaRPr sz="1200">
              <a:latin typeface="Red Hat Text"/>
              <a:ea typeface="Red Hat Text"/>
              <a:cs typeface="Red Hat Text"/>
              <a:sym typeface="Red Hat Tex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5db1e07c6c_0_83: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5db1e07c6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f234307aa4_0_10743: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f234307aa4_0_10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How do you execute automation content when there are EEs in the background? Automation content navigator gives developers and creators a command-line tool to execute EEs on their development machines. Automation content navigator is discrete a Python application called ansible-navigator bundled with Ansible Automation Platform.</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Challenge: Containerized execution introduces new challenges for developing, testing, and deploying Ansible content destined for Automation Controller*.</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Value: Provides a more cohesive, more consistent, predictable, top-level developer experience for content destined to be run on the Platform. Leverages existing CLI knowledge while introducing enhancements due to containerized execution.</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Example: The creator wrote a IBM cloud EE, and wants to quickly test it. ansible-navigator is the right tool.</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Ending question: Now we discussed how to write all this automation content. But how do we run it, apart from developing and testing? Where is the enterprise scale?</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f2a8854945_0_7: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f2a88549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5db1e07c6c_0_101: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5db1e07c6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waste too much time on this slide, the next slide will break this down into easy chunks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5db1e07c6c_0_92: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5db1e07c6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that gather_facts will now work on ansible engine 2.9 and later</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5db1e07c6c_0_111: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5db1e07c6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Modules and tasks have a 1 to 1 correlation.  In this example the ios_config task is the module.  The module </a:t>
            </a:r>
            <a:r>
              <a:rPr lang="en"/>
              <a:t>documentation</a:t>
            </a:r>
            <a:r>
              <a:rPr lang="en"/>
              <a:t> can be found here: </a:t>
            </a:r>
            <a:r>
              <a:rPr lang="en" u="sng">
                <a:solidFill>
                  <a:schemeClr val="hlink"/>
                </a:solidFill>
                <a:hlinkClick r:id="rId2"/>
              </a:rPr>
              <a:t>https://docs.ansible.com/ansible/latest/modules/ios_config_module.html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5ee0b12db4_0_525: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5ee0b12db4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any network operation or configuration can be done with facts, command and config.  Facts return structured data about the network device, commands run </a:t>
            </a:r>
            <a:r>
              <a:rPr lang="en"/>
              <a:t>arbitrary</a:t>
            </a:r>
            <a:r>
              <a:rPr lang="en"/>
              <a:t> commands on the network device (like show ip int br on a Cisco IOS device) and are not stateful (idempotent), and config modules allow configuration on the network device in a stateful (</a:t>
            </a:r>
            <a:r>
              <a:rPr lang="en"/>
              <a:t>idempotent</a:t>
            </a:r>
            <a:r>
              <a:rPr lang="en"/>
              <a:t>)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network vendors (e.g. Dell) choose to only support these three modules for their route/switch platform </a:t>
            </a:r>
            <a:r>
              <a:rPr lang="en"/>
              <a:t>because</a:t>
            </a:r>
            <a:r>
              <a:rPr lang="en"/>
              <a:t> almost any functionality can be done by just using facts, commands and config.  Other network platforms have resource modules that configure a specific domain and/or activity on that device.  For example the ios_vlan module will only configure VLANs on a newtork device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f2a8854945_0_42: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f2a885494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We start by executing the playbook from above, and run it against two hosts.</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Playbook is interpreted, task by task (ordered execution).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In each task, a module does the actual work (as mentioned). Variables can </a:t>
            </a:r>
            <a:r>
              <a:rPr lang="en" sz="1200">
                <a:solidFill>
                  <a:schemeClr val="dk1"/>
                </a:solidFill>
                <a:latin typeface="Red Hat Text"/>
                <a:ea typeface="Red Hat Text"/>
                <a:cs typeface="Red Hat Text"/>
                <a:sym typeface="Red Hat Text"/>
              </a:rPr>
              <a:t>be important here as well.</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Each task has a name, which is the name field from each task in the playbook being run. This has the added advantage of understanding what is expected of each task.</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Value: Clear and simple to follow execution pattern, easy to understand even with limited developer background</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Example: A playbook to automate windows environments, first adding users to AD, ensuring policies, and then provisioning server nodes for these users to use in development.</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200">
                <a:solidFill>
                  <a:schemeClr val="dk1"/>
                </a:solidFill>
                <a:latin typeface="Red Hat Text"/>
                <a:ea typeface="Red Hat Text"/>
                <a:cs typeface="Red Hat Text"/>
                <a:sym typeface="Red Hat Text"/>
              </a:rPr>
              <a:t>Ending question: But where does the execution takes place in “real” setups? How to do we trigger, watch, monitor this execution?</a:t>
            </a:r>
            <a:endParaRPr sz="1200">
              <a:latin typeface="Red Hat Text"/>
              <a:ea typeface="Red Hat Text"/>
              <a:cs typeface="Red Hat Text"/>
              <a:sym typeface="Red Hat Tex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f2a8854945_0_52: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f2a885494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Ansible navigator is the latest command line utility to run ansible playbooks. It is the replacement of the previously used command ansible-playbook. It introduces a text-based user interface in order to navigator through different parts of an Ansible playbook including the different takes run by the specific playbook. </a:t>
            </a:r>
            <a:endParaRPr sz="1200">
              <a:latin typeface="Red Hat Display"/>
              <a:ea typeface="Red Hat Display"/>
              <a:cs typeface="Red Hat Display"/>
              <a:sym typeface="Red Hat Display"/>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f2a8854945_0_80: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f2a885494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The direct command-line interface can be used when the -m (mode) option is used to display the content in standard out. This would be a similar feel and experience as seen when running standard ansible-playbook in previous versions. The new TUI version is more interactive and makes it easier to navigate to specific tasks within your playbook. No more needing to scroll endlessly to find the result of what you are looking for. </a:t>
            </a:r>
            <a:endParaRPr sz="1200">
              <a:latin typeface="Red Hat Display"/>
              <a:ea typeface="Red Hat Display"/>
              <a:cs typeface="Red Hat Display"/>
              <a:sym typeface="Red Hat Display"/>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f2a8854945_0_108: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f2a885494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f234307aa4_0_1293: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f234307aa4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The “create” part of the platform is all about the content generation. To write the actual automation code which in the end will move the bits and pieces.</a:t>
            </a:r>
            <a:endParaRPr sz="1200">
              <a:latin typeface="Red Hat Display"/>
              <a:ea typeface="Red Hat Display"/>
              <a:cs typeface="Red Hat Display"/>
              <a:sym typeface="Red Hat Display"/>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f2a8854945_0_11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f2a885494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ansible-navigator subcommands that you may use when using the command utility. The CLI examples are what can be used directly within the terminal and the colon commands are to be used when you are within the TUI interface.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5ee0b12db4_1_358: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5ee0b12db4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5db1e07c6c_0_2: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5db1e07c6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f234307aa4_0_7833: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f234307aa4_0_7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f234307aa4_0_7843: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f234307aa4_0_7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t>
            </a:r>
            <a:r>
              <a:rPr lang="en"/>
              <a:t>section</a:t>
            </a:r>
            <a:r>
              <a:rPr lang="en"/>
              <a:t> corresponds to exercise 3 in the lab guide https://ansible.github.io/workshops/exercises/ansible_network/3-facts/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g5db1e07c6c_0_68: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5db1e07c6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https://docs.ansible.com/ansible/latest/network/index.html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Specific Network Automation Section for Ansible including a getting started guide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5db1e07c6c_0_10: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5db1e07c6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f2a8854945_0_293: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f2a885494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ed Hat Display"/>
              <a:ea typeface="Red Hat Display"/>
              <a:cs typeface="Red Hat Display"/>
              <a:sym typeface="Red Hat Display"/>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5db1e07c6c_0_147: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5db1e07c6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Fact modules are unique per platform.  For Cisco IOS-XE you would use ios_facts, for Juniper Junos you would use junos_facts and so on and so forth.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Fact modules return structured data of important device information such as IP addresses, software version, interface names and much more.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f234307aa4_0_9840: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f234307aa4_0_9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Ansible you can retrieve or discover certain variables containing information about your remote systems or about Ansible itself. Variables related to remote systems are called facts.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Facts are structured data (key, value pairs) that we can know about the network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info on facts can be found here: https://docs.ansible.com/ansible/latest/user_guide/playbooks_vars_facts.html#vars-and-facts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f234307aa4_0_1301: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f234307aa4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There is an added challenge: in many IT teams it is common to have multiple domain- specific tools. Networking has its own tools. So does infrastructure. And security. These tools are rarely integrated with each other; and additionally, these teams are often isolated from other teams, meaning integration across the teams themselves is often limited if it exists at all.</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The challenges don’t stop there: the people inside one team have different motivations, and different bases of knowledge. If you bring multiple teams together, perspectives can clash. A person who fills a persona in one team can fill a different persona in another team, such as an expert developer needing to consume some networking resources, or a </a:t>
            </a:r>
            <a:r>
              <a:rPr i="1" lang="en" sz="1200">
                <a:latin typeface="Red Hat Display"/>
                <a:ea typeface="Red Hat Display"/>
                <a:cs typeface="Red Hat Display"/>
                <a:sym typeface="Red Hat Display"/>
              </a:rPr>
              <a:t>security</a:t>
            </a:r>
            <a:r>
              <a:rPr lang="en" sz="1200">
                <a:latin typeface="Red Hat Display"/>
                <a:ea typeface="Red Hat Display"/>
                <a:cs typeface="Red Hat Display"/>
                <a:sym typeface="Red Hat Display"/>
              </a:rPr>
              <a:t> operations remediation workflow being managed by an </a:t>
            </a:r>
            <a:r>
              <a:rPr i="1" lang="en" sz="1200">
                <a:latin typeface="Red Hat Display"/>
                <a:ea typeface="Red Hat Display"/>
                <a:cs typeface="Red Hat Display"/>
                <a:sym typeface="Red Hat Display"/>
              </a:rPr>
              <a:t>IT</a:t>
            </a:r>
            <a:r>
              <a:rPr lang="en" sz="1200">
                <a:latin typeface="Red Hat Display"/>
                <a:ea typeface="Red Hat Display"/>
                <a:cs typeface="Red Hat Display"/>
                <a:sym typeface="Red Hat Display"/>
              </a:rPr>
              <a:t> operations specialist. </a:t>
            </a:r>
            <a:endParaRPr sz="1200">
              <a:latin typeface="Red Hat Display"/>
              <a:ea typeface="Red Hat Display"/>
              <a:cs typeface="Red Hat Display"/>
              <a:sym typeface="Red Hat Display"/>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f234307aa4_0_9125: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f234307aa4_0_9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modules can convert network native configuration into structured data.  Everytime a new network resource module is created the list of facts is extended.  This can be collected for all facts, or done on a resource by resource way (e.g. I only collect VLANs versus collecting all facts).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means the value of your subscription is continually being added to as we deliver additional resource modules and release them asynchronous in Automation Hub.</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5db1e07c6c_6_66: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5db1e07c6c_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f234307aa4_0_10242: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f234307aa4_0_10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main methods to gather facts from network devices, using the catch-all facts modules or using the individual resource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advantage of the first method (facts module) is you can gather multiple resources in one task.  You also do not need to register the facts to a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advantage of the second is that if you only need to gather a specific resource, it is less YAML to write and simpler for readers to understand what specific resource is being gathered and where it is being stored (e.g. the specified registered variable name)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f234307aa4_0_10199: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f234307aa4_0_10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facts module are identical across network platforms in the certified ansible.network meta collection and the way you use them is identical.  This allows subject matter experts on one network platform (e.g. a Cisco CCIE) can now gather facts and use his operational knowledge on other platforms (e.g. Junipernetworks Junos).  A VLAN is a VLAN, an ACL is an ACL and network engineers can concentrate on important values versus individual network vendor syntax.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Ansible Automation is meant to be a force multiplier that assists (not detracts!) from network administrators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gf234307aa4_0_10299: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f234307aa4_0_10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main methods to gather facts from network devices, using the catch-all facts modules or using the individual resource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advantage of the first method (facts module) is you can gather multiple resources in one task.  You also do not need to register the facts to a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advantage of the second is that if you only need to gather a specific resource, it is less YAML to write and simpler for readers to understand what specific resource is being gathered and where it is being stored (e.g. the specified registered variable name)</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5db1e07c6c_6_74: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5db1e07c6c_6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using the debugs we can print to the terminal window really quickly exactly just the key,value pairs that we want. In this case we are displaying off the IOS version and the serial number.</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f234307aa4_0_10347: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f234307aa4_0_10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5db1e07c6c_6_81: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5db1e07c6c_6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we won’t cover creating this exact template in the workshop today, creating dynamic documentation is a very valid read-only Ansible Playbook where an organization can get value out of Ansible right away.  In this example a user has 6 Cisco Nexus 9Ks and used Ansible facts to generate a report.  With three tasks and a jinja2 template (we will cover Jinja in the next exercise), a network operator can easily see that the 4th Nexus 9k has a slightly different </a:t>
            </a:r>
            <a:r>
              <a:rPr lang="en"/>
              <a:t>version</a:t>
            </a:r>
            <a:r>
              <a:rPr lang="en"/>
              <a:t> number that the other network devices in his network.  This type of dynamic documentation can be really helpful at being more proactive and catching something like this that would be really hard for a human operator to </a:t>
            </a:r>
            <a:r>
              <a:rPr lang="en"/>
              <a:t>notice</a:t>
            </a:r>
            <a:r>
              <a:rPr lang="en"/>
              <a:t>.  Imagine if this network had hundreds of Nexus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github demonstration is available on our network-automation github organization: </a:t>
            </a:r>
            <a:r>
              <a:rPr lang="en" u="sng">
                <a:solidFill>
                  <a:schemeClr val="hlink"/>
                </a:solidFill>
                <a:hlinkClick r:id="rId2"/>
              </a:rPr>
              <a:t>https://github.com/network-automation/ansible_inventory_report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join our community today!  There are directions on the github organization.</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f234307aa4_0_7907: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f234307aa4_0_7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f234307aa4_0_7915: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f234307aa4_0_7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section corresponds to exercise 3 in the lab guide https://ansible.github.io/workshops/exercises/ansible_network/3-facts/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f234307aa4_0_1344: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f234307aa4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So what is the Ansible Automation Platform, if not Ansible itself? The characteristics that make Ansible so popular are not only applied but extended by the Automation Platform.</a:t>
            </a:r>
            <a:br>
              <a:rPr lang="en" sz="1200">
                <a:latin typeface="Red Hat Display"/>
                <a:ea typeface="Red Hat Display"/>
                <a:cs typeface="Red Hat Display"/>
                <a:sym typeface="Red Hat Display"/>
              </a:rPr>
            </a:b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The </a:t>
            </a:r>
            <a:r>
              <a:rPr lang="en" sz="1200">
                <a:latin typeface="Red Hat Display Medium"/>
                <a:ea typeface="Red Hat Display Medium"/>
                <a:cs typeface="Red Hat Display Medium"/>
                <a:sym typeface="Red Hat Display Medium"/>
              </a:rPr>
              <a:t>POWER</a:t>
            </a:r>
            <a:r>
              <a:rPr lang="en" sz="1200">
                <a:latin typeface="Red Hat Display"/>
                <a:ea typeface="Red Hat Display"/>
                <a:cs typeface="Red Hat Display"/>
                <a:sym typeface="Red Hat Display"/>
              </a:rPr>
              <a:t> of a single universal language across multiple technology domains.</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The </a:t>
            </a:r>
            <a:r>
              <a:rPr lang="en" sz="1200">
                <a:latin typeface="Red Hat Display Medium"/>
                <a:ea typeface="Red Hat Display Medium"/>
                <a:cs typeface="Red Hat Display Medium"/>
                <a:sym typeface="Red Hat Display Medium"/>
              </a:rPr>
              <a:t>AGENTLESS</a:t>
            </a:r>
            <a:r>
              <a:rPr lang="en" sz="1200">
                <a:latin typeface="Red Hat Display"/>
                <a:ea typeface="Red Hat Display"/>
                <a:cs typeface="Red Hat Display"/>
                <a:sym typeface="Red Hat Display"/>
              </a:rPr>
              <a:t> model that allows seamless integration with a variety of technology platforms.</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The</a:t>
            </a:r>
            <a:r>
              <a:rPr lang="en" sz="1200">
                <a:latin typeface="Red Hat Display Medium"/>
                <a:ea typeface="Red Hat Display Medium"/>
                <a:cs typeface="Red Hat Display Medium"/>
                <a:sym typeface="Red Hat Display Medium"/>
              </a:rPr>
              <a:t> SIMPLE</a:t>
            </a:r>
            <a:r>
              <a:rPr lang="en" sz="1200">
                <a:latin typeface="Red Hat Display"/>
                <a:ea typeface="Red Hat Display"/>
                <a:cs typeface="Red Hat Display"/>
                <a:sym typeface="Red Hat Display"/>
              </a:rPr>
              <a:t> nature of the Ansible Language to enable a broad selection of users to become functional in a short space of time.</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spcBef>
                <a:spcPts val="0"/>
              </a:spcBef>
              <a:spcAft>
                <a:spcPts val="0"/>
              </a:spcAft>
              <a:buNone/>
            </a:pPr>
            <a:r>
              <a:rPr lang="en" sz="1200">
                <a:latin typeface="Red Hat Display"/>
                <a:ea typeface="Red Hat Display"/>
                <a:cs typeface="Red Hat Display"/>
                <a:sym typeface="Red Hat Display"/>
              </a:rPr>
              <a:t>And the </a:t>
            </a:r>
            <a:r>
              <a:rPr i="1" lang="en" sz="1200">
                <a:latin typeface="Red Hat Display"/>
                <a:ea typeface="Red Hat Display"/>
                <a:cs typeface="Red Hat Display"/>
                <a:sym typeface="Red Hat Display"/>
              </a:rPr>
              <a:t>platform</a:t>
            </a:r>
            <a:r>
              <a:rPr lang="en" sz="1200">
                <a:latin typeface="Red Hat Display"/>
                <a:ea typeface="Red Hat Display"/>
                <a:cs typeface="Red Hat Display"/>
                <a:sym typeface="Red Hat Display"/>
              </a:rPr>
              <a:t> enables an enterprise to operate and manage with Ansible at the scale, complexity and flexibility required by the modern enterprise.</a:t>
            </a:r>
            <a:endParaRPr sz="1200">
              <a:latin typeface="Red Hat Display"/>
              <a:ea typeface="Red Hat Display"/>
              <a:cs typeface="Red Hat Display"/>
              <a:sym typeface="Red Hat Display"/>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f234307aa4_0_8073: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f234307aa4_0_8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Red Hat Display"/>
                <a:ea typeface="Red Hat Display"/>
                <a:cs typeface="Red Hat Display"/>
                <a:sym typeface="Red Hat Display"/>
              </a:rPr>
              <a:t>partner</a:t>
            </a:r>
            <a:endParaRPr sz="1800">
              <a:solidFill>
                <a:schemeClr val="accent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Text"/>
                <a:ea typeface="Red Hat Text"/>
                <a:cs typeface="Red Hat Text"/>
                <a:sym typeface="Red Hat Text"/>
              </a:rPr>
              <a:t> </a:t>
            </a:r>
            <a:r>
              <a:rPr lang="en" sz="1400">
                <a:solidFill>
                  <a:schemeClr val="dk1"/>
                </a:solidFill>
                <a:latin typeface="Red Hat Text"/>
                <a:ea typeface="Red Hat Text"/>
                <a:cs typeface="Red Hat Text"/>
                <a:sym typeface="Red Hat Text"/>
              </a:rPr>
              <a:t>modules created and certified by a Red Hat Partner (e.g. F5)</a:t>
            </a:r>
            <a:endParaRPr sz="1400">
              <a:latin typeface="Red Hat Text"/>
              <a:ea typeface="Red Hat Text"/>
              <a:cs typeface="Red Hat Text"/>
              <a:sym typeface="Red Hat Text"/>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f234307aa4_0_8420: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f234307aa4_0_8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EE0000"/>
                </a:solidFill>
                <a:latin typeface="Red Hat Display"/>
                <a:ea typeface="Red Hat Display"/>
                <a:cs typeface="Red Hat Display"/>
                <a:sym typeface="Red Hat Display"/>
              </a:rPr>
              <a:t>partner</a:t>
            </a:r>
            <a:r>
              <a:rPr lang="en" sz="1400">
                <a:solidFill>
                  <a:schemeClr val="dk1"/>
                </a:solidFill>
                <a:latin typeface="Red Hat Text"/>
                <a:ea typeface="Red Hat Text"/>
                <a:cs typeface="Red Hat Text"/>
                <a:sym typeface="Red Hat Text"/>
              </a:rPr>
              <a:t> namespace.collection.</a:t>
            </a:r>
            <a:r>
              <a:rPr b="1" lang="en" sz="1400">
                <a:solidFill>
                  <a:schemeClr val="dk1"/>
                </a:solidFill>
                <a:latin typeface="Red Hat Text"/>
                <a:ea typeface="Red Hat Text"/>
                <a:cs typeface="Red Hat Text"/>
                <a:sym typeface="Red Hat Text"/>
              </a:rPr>
              <a:t>module </a:t>
            </a:r>
            <a:r>
              <a:rPr lang="en" sz="1400">
                <a:solidFill>
                  <a:schemeClr val="dk1"/>
                </a:solidFill>
                <a:latin typeface="Red Hat Text"/>
                <a:ea typeface="Red Hat Text"/>
                <a:cs typeface="Red Hat Text"/>
                <a:sym typeface="Red Hat Text"/>
              </a:rPr>
              <a:t>F5 BIG-IP -&gt; f5networks.f5_modules.bigip_node</a:t>
            </a:r>
            <a:endParaRPr sz="14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f234307aa4_0_8769: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8" name="Google Shape;2558;gf234307aa4_0_8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we are using the network toolkit collection.  We provide you a turnkey, multi-network backup role that you can simply call.  This is 8 lines of YAML, that you can cut and paste and it will backup network configurations for hundreds and hundreds of network devices.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f234307aa4_0_7923: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f234307aa4_0_7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f234307aa4_0_7932: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f234307aa4_0_7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section corresponds to exercise 5 in the lab guide </a:t>
            </a:r>
            <a:r>
              <a:rPr lang="en"/>
              <a:t>https://ansible.github.io/workshops/exercises/ansible_network/5-explore-controller/</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gf2a8854945_0_473: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3" name="Google Shape;2593;gf2a8854945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The architecture of the platform consists of a several core components, shown on the right, which are used by mentioned personas related to automation, indicated on the left.</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Let’s have a closer look at the different parts, what they are made of, how they work with each other, from the perspective of the personas.</a:t>
            </a:r>
            <a:endParaRPr sz="1200">
              <a:latin typeface="Red Hat Display"/>
              <a:ea typeface="Red Hat Display"/>
              <a:cs typeface="Red Hat Display"/>
              <a:sym typeface="Red Hat Display"/>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f2a8854945_0_785: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f2a8854945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gf2a8854945_0_51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7" name="Google Shape;2637;gf2a8854945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45860"/>
                </a:solidFill>
              </a:rPr>
              <a:t>WORKFLOWS</a:t>
            </a:r>
            <a:endParaRPr sz="1200">
              <a:solidFill>
                <a:srgbClr val="545860"/>
              </a:solidFill>
            </a:endParaRPr>
          </a:p>
          <a:p>
            <a:pPr indent="0" lvl="0" marL="0" rtl="0" algn="l">
              <a:spcBef>
                <a:spcPts val="0"/>
              </a:spcBef>
              <a:spcAft>
                <a:spcPts val="0"/>
              </a:spcAft>
              <a:buClr>
                <a:schemeClr val="dk1"/>
              </a:buClr>
              <a:buSzPts val="1100"/>
              <a:buFont typeface="Arial"/>
              <a:buNone/>
            </a:pPr>
            <a:r>
              <a:rPr lang="en" sz="1200">
                <a:solidFill>
                  <a:srgbClr val="545860"/>
                </a:solidFill>
              </a:rPr>
              <a:t>Ansible Automation Controller’s multi-playbook workflows chain any number of playbooks, regardless of whether they use different inventories, run as different users, run at once or utilize different credentials.</a:t>
            </a:r>
            <a:endParaRPr sz="1200">
              <a:solidFill>
                <a:srgbClr val="545860"/>
              </a:solidFill>
            </a:endParaRPr>
          </a:p>
          <a:p>
            <a:pPr indent="0" lvl="0" marL="0" rtl="0" algn="l">
              <a:spcBef>
                <a:spcPts val="0"/>
              </a:spcBef>
              <a:spcAft>
                <a:spcPts val="0"/>
              </a:spcAft>
              <a:buClr>
                <a:schemeClr val="dk1"/>
              </a:buClr>
              <a:buSzPts val="1100"/>
              <a:buFont typeface="Arial"/>
              <a:buNone/>
            </a:pPr>
            <a:r>
              <a:t/>
            </a:r>
            <a:endParaRPr sz="1200">
              <a:solidFill>
                <a:srgbClr val="545860"/>
              </a:solidFill>
            </a:endParaRPr>
          </a:p>
          <a:p>
            <a:pPr indent="0" lvl="0" marL="0" rtl="0" algn="l">
              <a:spcBef>
                <a:spcPts val="0"/>
              </a:spcBef>
              <a:spcAft>
                <a:spcPts val="0"/>
              </a:spcAft>
              <a:buClr>
                <a:schemeClr val="dk1"/>
              </a:buClr>
              <a:buSzPts val="1100"/>
              <a:buFont typeface="Arial"/>
              <a:buNone/>
            </a:pPr>
            <a:r>
              <a:t/>
            </a:r>
            <a:endParaRPr sz="1200">
              <a:solidFill>
                <a:srgbClr val="545860"/>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f234307aa4_0_7954: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f234307aa4_0_7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f234307aa4_0_7943: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f234307aa4_0_7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section corresponds to exercise 5 in the lab guide </a:t>
            </a:r>
            <a:r>
              <a:rPr lang="en"/>
              <a:t>https://ansible.github.io/workshops/exercises/ansible_network/6-controller-job-template/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f234307aa4_0_1364: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f234307aa4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What does that mean in tangible detail? What can you really do with the Ansible Automation Platform?</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A lot, and across multiple domains:</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100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Orchestrate</a:t>
            </a:r>
            <a:r>
              <a:rPr lang="en" sz="1200">
                <a:solidFill>
                  <a:schemeClr val="dk1"/>
                </a:solidFill>
                <a:latin typeface="Red Hat Display"/>
                <a:ea typeface="Red Hat Display"/>
                <a:cs typeface="Red Hat Display"/>
                <a:sym typeface="Red Hat Display"/>
              </a:rPr>
              <a:t> </a:t>
            </a:r>
            <a:r>
              <a:rPr b="1" lang="en" sz="1200">
                <a:solidFill>
                  <a:schemeClr val="dk1"/>
                </a:solidFill>
                <a:latin typeface="Red Hat Display"/>
                <a:ea typeface="Red Hat Display"/>
                <a:cs typeface="Red Hat Display"/>
                <a:sym typeface="Red Hat Display"/>
              </a:rPr>
              <a:t>fleets of VMs</a:t>
            </a:r>
            <a:r>
              <a:rPr lang="en" sz="1200">
                <a:solidFill>
                  <a:schemeClr val="dk1"/>
                </a:solidFill>
                <a:latin typeface="Red Hat Display"/>
                <a:ea typeface="Red Hat Display"/>
                <a:cs typeface="Red Hat Display"/>
                <a:sym typeface="Red Hat Display"/>
              </a:rPr>
              <a:t> across the open hybrid cloud</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Manage the configuration</a:t>
            </a:r>
            <a:r>
              <a:rPr lang="en" sz="1200">
                <a:solidFill>
                  <a:schemeClr val="dk1"/>
                </a:solidFill>
                <a:latin typeface="Red Hat Display"/>
                <a:ea typeface="Red Hat Display"/>
                <a:cs typeface="Red Hat Display"/>
                <a:sym typeface="Red Hat Display"/>
              </a:rPr>
              <a:t> of networking devices across data centers</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Enable application deployment</a:t>
            </a:r>
            <a:r>
              <a:rPr lang="en" sz="1200">
                <a:solidFill>
                  <a:schemeClr val="dk1"/>
                </a:solidFill>
                <a:latin typeface="Red Hat Display"/>
                <a:ea typeface="Red Hat Display"/>
                <a:cs typeface="Red Hat Display"/>
                <a:sym typeface="Red Hat Display"/>
              </a:rPr>
              <a:t> to integrate load balancer changes and CMDB configuration</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Enable developers</a:t>
            </a:r>
            <a:r>
              <a:rPr lang="en" sz="1200">
                <a:solidFill>
                  <a:schemeClr val="dk1"/>
                </a:solidFill>
                <a:latin typeface="Red Hat Display"/>
                <a:ea typeface="Red Hat Display"/>
                <a:cs typeface="Red Hat Display"/>
                <a:sym typeface="Red Hat Display"/>
              </a:rPr>
              <a:t> to provision their own storage  objects in an automated fashion when needed</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Embed the automated configuration</a:t>
            </a:r>
            <a:r>
              <a:rPr lang="en" sz="1200">
                <a:solidFill>
                  <a:schemeClr val="dk1"/>
                </a:solidFill>
                <a:latin typeface="Red Hat Display"/>
                <a:ea typeface="Red Hat Display"/>
                <a:cs typeface="Red Hat Display"/>
                <a:sym typeface="Red Hat Display"/>
              </a:rPr>
              <a:t> of external services into the CI/CD pipeline</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Integrate firewalls</a:t>
            </a:r>
            <a:r>
              <a:rPr lang="en" sz="1200">
                <a:solidFill>
                  <a:schemeClr val="dk1"/>
                </a:solidFill>
                <a:latin typeface="Red Hat Display"/>
                <a:ea typeface="Red Hat Display"/>
                <a:cs typeface="Red Hat Display"/>
                <a:sym typeface="Red Hat Display"/>
              </a:rPr>
              <a:t> with intrusion detection systems into streamlined security remediation workflows</a:t>
            </a:r>
            <a:endParaRPr sz="1200">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b="1" lang="en" sz="1200">
                <a:solidFill>
                  <a:schemeClr val="dk1"/>
                </a:solidFill>
                <a:latin typeface="Red Hat Display"/>
                <a:ea typeface="Red Hat Display"/>
                <a:cs typeface="Red Hat Display"/>
                <a:sym typeface="Red Hat Display"/>
              </a:rPr>
              <a:t>Manage the lifecycle</a:t>
            </a:r>
            <a:r>
              <a:rPr lang="en" sz="1200">
                <a:solidFill>
                  <a:schemeClr val="dk1"/>
                </a:solidFill>
                <a:latin typeface="Red Hat Display"/>
                <a:ea typeface="Red Hat Display"/>
                <a:cs typeface="Red Hat Display"/>
                <a:sym typeface="Red Hat Display"/>
              </a:rPr>
              <a:t> of existing applications and infrastructure, updating applications and hardware in streamlined processes</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gf2a8854945_0_793: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1" name="Google Shape;2681;gf2a8854945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anatomy of an automation job?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 off with an Ansible playbook and create our first project. Projects are a logical collection of our Ansible playbooks.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f2a8854945_0_80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f2a8854945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project, we then go off and create credentials. </a:t>
            </a:r>
            <a:r>
              <a:rPr lang="en">
                <a:solidFill>
                  <a:schemeClr val="dk1"/>
                </a:solidFill>
                <a:latin typeface="Red Hat Display"/>
                <a:ea typeface="Red Hat Display"/>
                <a:cs typeface="Red Hat Display"/>
                <a:sym typeface="Red Hat Display"/>
              </a:rPr>
              <a:t>Credentials are utilized by Automation Controller for authentication with various external resources ( think ssh access to remote machines or access to network devices as examples). We can even encrypt those credentials using tools like Hashicorp Vault or Cyberark.</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f2a8854945_0_82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f2a8854945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create inventories to store a collection of hosts and can group them in order to connect and manage them.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f2a8854945_0_85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f2a885494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we allow Automation Controller to take all that information and run the job against the inventory hosts with the appropriate credentials in place.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f2a8854945_0_1513:notes"/>
          <p:cNvSpPr/>
          <p:nvPr>
            <p:ph idx="2" type="sldImg"/>
          </p:nvPr>
        </p:nvSpPr>
        <p:spPr>
          <a:xfrm>
            <a:off x="381384"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f2a8854945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gf2a8854945_0_1355:notes"/>
          <p:cNvSpPr/>
          <p:nvPr>
            <p:ph idx="2" type="sldImg"/>
          </p:nvPr>
        </p:nvSpPr>
        <p:spPr>
          <a:xfrm>
            <a:off x="381384"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f2a8854945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f2a8854945_0_1039:notes"/>
          <p:cNvSpPr/>
          <p:nvPr>
            <p:ph idx="2" type="sldImg"/>
          </p:nvPr>
        </p:nvSpPr>
        <p:spPr>
          <a:xfrm>
            <a:off x="381384"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f2a8854945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Inventory is a collection of hosts against which jobs may be launched, the same as an Ansible inventory file. Inventories are divided into groups and these groups contain the actual hosts. Groups may be sourced manually, by entering host names into controller, or from one of </a:t>
            </a:r>
            <a:r>
              <a:rPr lang="en"/>
              <a:t>Automation</a:t>
            </a:r>
            <a:r>
              <a:rPr lang="en"/>
              <a:t> controller’s supported cloud providers.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Automation controller inventory is identical in behavior to the Ansible Engine cli.  In fact for the workshop we used one command to import the workshop INI file into Automation controller.  Check out this blog for more info: </a:t>
            </a:r>
            <a:r>
              <a:rPr lang="en" u="sng">
                <a:solidFill>
                  <a:schemeClr val="hlink"/>
                </a:solidFill>
                <a:hlinkClick r:id="rId2"/>
              </a:rPr>
              <a:t>https://www.ansible.com/blog/three-quick-ways-to-move-your-ansible-inventory-into-red-hat-ansible-tower</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gf2a8854945_0_1197:notes"/>
          <p:cNvSpPr/>
          <p:nvPr>
            <p:ph idx="2" type="sldImg"/>
          </p:nvPr>
        </p:nvSpPr>
        <p:spPr>
          <a:xfrm>
            <a:off x="381384"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f2a8854945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Credentials can be a plain text password, an SSH key, a token or whatever the automated endpoint needs for authentication.  Automation controller includes integrations with existing credential management tools such as HashiCorp Vault and CyberArk</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f2a8854945_0_1671: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f2a8854945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404040"/>
                </a:solidFill>
                <a:highlight>
                  <a:srgbClr val="FFFFFF"/>
                </a:highlight>
                <a:latin typeface="Helvetica Neue"/>
                <a:ea typeface="Helvetica Neue"/>
                <a:cs typeface="Helvetica Neue"/>
                <a:sym typeface="Helvetica Neue"/>
              </a:rPr>
              <a:t>The job templates menu opens a list of the job templates that are currently available. The default view is collapsed (Compact), showing the template name, template type, and the statuses of the jobs that ran using that template, but you can click </a:t>
            </a:r>
            <a:r>
              <a:rPr b="1" lang="en" sz="1200">
                <a:solidFill>
                  <a:srgbClr val="404040"/>
                </a:solidFill>
                <a:highlight>
                  <a:srgbClr val="FFFFFF"/>
                </a:highlight>
                <a:latin typeface="Helvetica Neue"/>
                <a:ea typeface="Helvetica Neue"/>
                <a:cs typeface="Helvetica Neue"/>
                <a:sym typeface="Helvetica Neue"/>
              </a:rPr>
              <a:t>Expanded</a:t>
            </a:r>
            <a:r>
              <a:rPr lang="en" sz="1200">
                <a:solidFill>
                  <a:srgbClr val="404040"/>
                </a:solidFill>
                <a:highlight>
                  <a:srgbClr val="FFFFFF"/>
                </a:highlight>
                <a:latin typeface="Helvetica Neue"/>
                <a:ea typeface="Helvetica Neue"/>
                <a:cs typeface="Helvetica Neue"/>
                <a:sym typeface="Helvetica Neue"/>
              </a:rPr>
              <a:t> to view more information. This list is sorted alphabetically by name, but you can sort by other criteria, or search by various fields and attributes of a template.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gf2a8854945_0_1678:notes"/>
          <p:cNvSpPr/>
          <p:nvPr>
            <p:ph idx="2" type="sldImg"/>
          </p:nvPr>
        </p:nvSpPr>
        <p:spPr>
          <a:xfrm>
            <a:off x="38138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f2a8854945_0_1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major benefit of Automation controller is the push-button deployment of Ansible playbooks. You can easily configure a template within controller to store all parameters you would normally pass to the ansible-playbook on the command line–not just the playbooks, but the inventory, credentials, extra variables, and all options and settings you can specify on the command line.  Easier deployments drive consistency, by running your playbooks the same way each time, and allow you to delegate responsibilities–even users who aren’t Ansible experts can run controller playbooks written by others.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3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3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3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4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3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3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3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3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5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5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jpg"/><Relationship Id="rId3" Type="http://schemas.openxmlformats.org/officeDocument/2006/relationships/image" Target="../media/image5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6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3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72.png"/><Relationship Id="rId4" Type="http://schemas.openxmlformats.org/officeDocument/2006/relationships/image" Target="../media/image71.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9.png"/><Relationship Id="rId8" Type="http://schemas.openxmlformats.org/officeDocument/2006/relationships/image" Target="../media/image7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758656" y="3521825"/>
            <a:ext cx="7533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0" name="Google Shape;10;p2"/>
          <p:cNvSpPr txBox="1"/>
          <p:nvPr>
            <p:ph type="title"/>
          </p:nvPr>
        </p:nvSpPr>
        <p:spPr>
          <a:xfrm>
            <a:off x="702258" y="1703225"/>
            <a:ext cx="4800000" cy="1600200"/>
          </a:xfrm>
          <a:prstGeom prst="rect">
            <a:avLst/>
          </a:prstGeom>
        </p:spPr>
        <p:txBody>
          <a:bodyPr anchorCtr="0" anchor="b" bIns="0" lIns="0" spcFirstLastPara="1" rIns="0" wrap="square" tIns="0">
            <a:spAutoFit/>
          </a:bodyPr>
          <a:lstStyle>
            <a:lvl1pPr lvl="0" rtl="0">
              <a:lnSpc>
                <a:spcPct val="100000"/>
              </a:lnSpc>
              <a:spcBef>
                <a:spcPts val="0"/>
              </a:spcBef>
              <a:spcAft>
                <a:spcPts val="0"/>
              </a:spcAft>
              <a:buNone/>
              <a:defRPr sz="40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000">
                <a:solidFill>
                  <a:schemeClr val="lt1"/>
                </a:solidFill>
              </a:defRPr>
            </a:lvl2pPr>
            <a:lvl3pPr lvl="2" rtl="0">
              <a:lnSpc>
                <a:spcPct val="105000"/>
              </a:lnSpc>
              <a:spcBef>
                <a:spcPts val="0"/>
              </a:spcBef>
              <a:spcAft>
                <a:spcPts val="0"/>
              </a:spcAft>
              <a:buNone/>
              <a:defRPr sz="4000">
                <a:solidFill>
                  <a:schemeClr val="lt1"/>
                </a:solidFill>
              </a:defRPr>
            </a:lvl3pPr>
            <a:lvl4pPr lvl="3" rtl="0">
              <a:lnSpc>
                <a:spcPct val="105000"/>
              </a:lnSpc>
              <a:spcBef>
                <a:spcPts val="0"/>
              </a:spcBef>
              <a:spcAft>
                <a:spcPts val="0"/>
              </a:spcAft>
              <a:buNone/>
              <a:defRPr sz="4000">
                <a:solidFill>
                  <a:schemeClr val="lt1"/>
                </a:solidFill>
              </a:defRPr>
            </a:lvl4pPr>
            <a:lvl5pPr lvl="4" rtl="0">
              <a:lnSpc>
                <a:spcPct val="105000"/>
              </a:lnSpc>
              <a:spcBef>
                <a:spcPts val="0"/>
              </a:spcBef>
              <a:spcAft>
                <a:spcPts val="0"/>
              </a:spcAft>
              <a:buNone/>
              <a:defRPr sz="4000">
                <a:solidFill>
                  <a:schemeClr val="lt1"/>
                </a:solidFill>
              </a:defRPr>
            </a:lvl5pPr>
            <a:lvl6pPr lvl="5" rtl="0">
              <a:lnSpc>
                <a:spcPct val="105000"/>
              </a:lnSpc>
              <a:spcBef>
                <a:spcPts val="0"/>
              </a:spcBef>
              <a:spcAft>
                <a:spcPts val="0"/>
              </a:spcAft>
              <a:buNone/>
              <a:defRPr sz="4000">
                <a:solidFill>
                  <a:schemeClr val="lt1"/>
                </a:solidFill>
              </a:defRPr>
            </a:lvl6pPr>
            <a:lvl7pPr lvl="6" rtl="0">
              <a:lnSpc>
                <a:spcPct val="105000"/>
              </a:lnSpc>
              <a:spcBef>
                <a:spcPts val="0"/>
              </a:spcBef>
              <a:spcAft>
                <a:spcPts val="0"/>
              </a:spcAft>
              <a:buNone/>
              <a:defRPr sz="4000">
                <a:solidFill>
                  <a:schemeClr val="lt1"/>
                </a:solidFill>
              </a:defRPr>
            </a:lvl7pPr>
            <a:lvl8pPr lvl="7" rtl="0">
              <a:lnSpc>
                <a:spcPct val="105000"/>
              </a:lnSpc>
              <a:spcBef>
                <a:spcPts val="0"/>
              </a:spcBef>
              <a:spcAft>
                <a:spcPts val="0"/>
              </a:spcAft>
              <a:buNone/>
              <a:defRPr sz="4000">
                <a:solidFill>
                  <a:schemeClr val="lt1"/>
                </a:solidFill>
              </a:defRPr>
            </a:lvl8pPr>
            <a:lvl9pPr lvl="8" rtl="0">
              <a:lnSpc>
                <a:spcPct val="105000"/>
              </a:lnSpc>
              <a:spcBef>
                <a:spcPts val="0"/>
              </a:spcBef>
              <a:spcAft>
                <a:spcPts val="0"/>
              </a:spcAft>
              <a:buNone/>
              <a:defRPr sz="4000">
                <a:solidFill>
                  <a:schemeClr val="lt1"/>
                </a:solidFill>
              </a:defRPr>
            </a:lvl9pPr>
          </a:lstStyle>
          <a:p/>
        </p:txBody>
      </p:sp>
      <p:sp>
        <p:nvSpPr>
          <p:cNvPr id="11" name="Google Shape;11;p2"/>
          <p:cNvSpPr txBox="1"/>
          <p:nvPr>
            <p:ph idx="2" type="subTitle"/>
          </p:nvPr>
        </p:nvSpPr>
        <p:spPr>
          <a:xfrm>
            <a:off x="758656" y="426615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2" name="Google Shape;12;p2"/>
          <p:cNvSpPr txBox="1"/>
          <p:nvPr>
            <p:ph idx="3" type="subTitle"/>
          </p:nvPr>
        </p:nvSpPr>
        <p:spPr>
          <a:xfrm>
            <a:off x="3146723" y="426615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cxnSp>
        <p:nvCxnSpPr>
          <p:cNvPr id="13" name="Google Shape;13;p2"/>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 name="Google Shape;14;p2"/>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1"/>
          <p:cNvSpPr txBox="1"/>
          <p:nvPr>
            <p:ph type="title"/>
          </p:nvPr>
        </p:nvSpPr>
        <p:spPr>
          <a:xfrm>
            <a:off x="447764"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97" name="Google Shape;97;p11"/>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98" name="Google Shape;98;p11"/>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9" name="Google Shape;99;p11"/>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00" name="Google Shape;100;p11"/>
          <p:cNvSpPr txBox="1"/>
          <p:nvPr>
            <p:ph idx="2" type="subTitle"/>
          </p:nvPr>
        </p:nvSpPr>
        <p:spPr>
          <a:xfrm>
            <a:off x="9251222"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sp>
        <p:nvSpPr>
          <p:cNvPr id="101" name="Google Shape;101;p11"/>
          <p:cNvSpPr txBox="1"/>
          <p:nvPr>
            <p:ph idx="3" type="subTitle"/>
          </p:nvPr>
        </p:nvSpPr>
        <p:spPr>
          <a:xfrm>
            <a:off x="9251222"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02" name="Google Shape;102;p11"/>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3" name="Google Shape;103;p11"/>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2"/>
          <p:cNvSpPr txBox="1"/>
          <p:nvPr>
            <p:ph idx="1" type="subTitle"/>
          </p:nvPr>
        </p:nvSpPr>
        <p:spPr>
          <a:xfrm>
            <a:off x="9251222"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06" name="Google Shape;106;p12"/>
          <p:cNvSpPr txBox="1"/>
          <p:nvPr>
            <p:ph idx="2" type="subTitle"/>
          </p:nvPr>
        </p:nvSpPr>
        <p:spPr>
          <a:xfrm>
            <a:off x="9251222"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p:txBody>
      </p:sp>
      <p:cxnSp>
        <p:nvCxnSpPr>
          <p:cNvPr id="107" name="Google Shape;107;p12"/>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08" name="Google Shape;108;p12"/>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9" name="Google Shape;109;p12"/>
          <p:cNvSpPr txBox="1"/>
          <p:nvPr>
            <p:ph idx="3"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10" name="Google Shape;110;p12"/>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1" name="Google Shape;111;p12"/>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13"/>
          <p:cNvSpPr txBox="1"/>
          <p:nvPr>
            <p:ph type="title"/>
          </p:nvPr>
        </p:nvSpPr>
        <p:spPr>
          <a:xfrm>
            <a:off x="2075974" y="1883250"/>
            <a:ext cx="79917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14" name="Google Shape;114;p13"/>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5" name="Google Shape;115;p13"/>
          <p:cNvSpPr txBox="1"/>
          <p:nvPr>
            <p:ph idx="1" type="subTitle"/>
          </p:nvPr>
        </p:nvSpPr>
        <p:spPr>
          <a:xfrm rot="5400000">
            <a:off x="-2138471"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16" name="Google Shape;116;p13"/>
          <p:cNvCxnSpPr/>
          <p:nvPr/>
        </p:nvCxnSpPr>
        <p:spPr>
          <a:xfrm>
            <a:off x="2075974"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17" name="Google Shape;117;p13"/>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14"/>
          <p:cNvSpPr txBox="1"/>
          <p:nvPr>
            <p:ph type="title"/>
          </p:nvPr>
        </p:nvSpPr>
        <p:spPr>
          <a:xfrm>
            <a:off x="2075974" y="1883250"/>
            <a:ext cx="79917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20" name="Google Shape;120;p14"/>
          <p:cNvCxnSpPr/>
          <p:nvPr/>
        </p:nvCxnSpPr>
        <p:spPr>
          <a:xfrm rot="10800000">
            <a:off x="447756" y="6401400"/>
            <a:ext cx="0" cy="456600"/>
          </a:xfrm>
          <a:prstGeom prst="straightConnector1">
            <a:avLst/>
          </a:prstGeom>
          <a:noFill/>
          <a:ln cap="flat" cmpd="sng" w="9525">
            <a:solidFill>
              <a:srgbClr val="800000"/>
            </a:solidFill>
            <a:prstDash val="solid"/>
            <a:round/>
            <a:headEnd len="med" w="med" type="none"/>
            <a:tailEnd len="med" w="med" type="none"/>
          </a:ln>
        </p:spPr>
      </p:cxnSp>
      <p:cxnSp>
        <p:nvCxnSpPr>
          <p:cNvPr id="121" name="Google Shape;121;p14"/>
          <p:cNvCxnSpPr/>
          <p:nvPr/>
        </p:nvCxnSpPr>
        <p:spPr>
          <a:xfrm>
            <a:off x="2075974"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22" name="Google Shape;122;p14"/>
          <p:cNvCxnSpPr/>
          <p:nvPr/>
        </p:nvCxnSpPr>
        <p:spPr>
          <a:xfrm rot="10800000">
            <a:off x="447764"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23" name="Google Shape;123;p14"/>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24" name="Google Shape;124;p14"/>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5" name="Google Shape;125;p14"/>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26" name="Shape 126"/>
        <p:cNvGrpSpPr/>
        <p:nvPr/>
      </p:nvGrpSpPr>
      <p:grpSpPr>
        <a:xfrm>
          <a:off x="0" y="0"/>
          <a:ext cx="0" cy="0"/>
          <a:chOff x="0" y="0"/>
          <a:chExt cx="0" cy="0"/>
        </a:xfrm>
      </p:grpSpPr>
      <p:sp>
        <p:nvSpPr>
          <p:cNvPr id="127" name="Google Shape;127;p15"/>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8" name="Google Shape;128;p15"/>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9" name="Google Shape;129;p15"/>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0" name="Google Shape;130;p15"/>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1" name="Google Shape;131;p15"/>
          <p:cNvSpPr txBox="1"/>
          <p:nvPr>
            <p:ph idx="2"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2" name="Google Shape;132;p15"/>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3" name="Google Shape;133;p15"/>
          <p:cNvSpPr txBox="1"/>
          <p:nvPr>
            <p:ph idx="3"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pic>
        <p:nvPicPr>
          <p:cNvPr id="134" name="Google Shape;134;p15"/>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35" name="Shape 135"/>
        <p:cNvGrpSpPr/>
        <p:nvPr/>
      </p:nvGrpSpPr>
      <p:grpSpPr>
        <a:xfrm>
          <a:off x="0" y="0"/>
          <a:ext cx="0" cy="0"/>
          <a:chOff x="0" y="0"/>
          <a:chExt cx="0" cy="0"/>
        </a:xfrm>
      </p:grpSpPr>
      <p:sp>
        <p:nvSpPr>
          <p:cNvPr id="136" name="Google Shape;136;p16"/>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37" name="Google Shape;137;p16"/>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8" name="Google Shape;138;p16"/>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9" name="Google Shape;139;p16"/>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0" name="Google Shape;140;p16"/>
          <p:cNvSpPr txBox="1"/>
          <p:nvPr>
            <p:ph idx="2"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1" name="Google Shape;141;p16"/>
          <p:cNvSpPr/>
          <p:nvPr/>
        </p:nvSpPr>
        <p:spPr>
          <a:xfrm>
            <a:off x="3901404"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7802808"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11071228"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txBox="1"/>
          <p:nvPr>
            <p:ph idx="3" type="subTitle"/>
          </p:nvPr>
        </p:nvSpPr>
        <p:spPr>
          <a:xfrm>
            <a:off x="3901404"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47" name="Google Shape;147;p16"/>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48" name="Google Shape;148;p16"/>
          <p:cNvSpPr txBox="1"/>
          <p:nvPr>
            <p:ph idx="5" type="subTitle"/>
          </p:nvPr>
        </p:nvSpPr>
        <p:spPr>
          <a:xfrm>
            <a:off x="7802808"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49" name="Google Shape;149;p16"/>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50" name="Google Shape;150;p16"/>
          <p:cNvSpPr txBox="1"/>
          <p:nvPr>
            <p:ph idx="6"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pic>
        <p:nvPicPr>
          <p:cNvPr id="151" name="Google Shape;151;p16"/>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52" name="Shape 152"/>
        <p:cNvGrpSpPr/>
        <p:nvPr/>
      </p:nvGrpSpPr>
      <p:grpSpPr>
        <a:xfrm>
          <a:off x="0" y="0"/>
          <a:ext cx="0" cy="0"/>
          <a:chOff x="0" y="0"/>
          <a:chExt cx="0" cy="0"/>
        </a:xfrm>
      </p:grpSpPr>
      <p:cxnSp>
        <p:nvCxnSpPr>
          <p:cNvPr id="153" name="Google Shape;153;p17"/>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4" name="Google Shape;154;p17"/>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5" name="Google Shape;155;p17"/>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6" name="Google Shape;156;p17"/>
          <p:cNvSpPr txBox="1"/>
          <p:nvPr>
            <p:ph idx="1"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57" name="Google Shape;157;p17"/>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11071228"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5863656"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txBox="1"/>
          <p:nvPr>
            <p:ph idx="2" type="subTitle"/>
          </p:nvPr>
        </p:nvSpPr>
        <p:spPr>
          <a:xfrm>
            <a:off x="0"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62" name="Google Shape;162;p17"/>
          <p:cNvSpPr txBox="1"/>
          <p:nvPr>
            <p:ph idx="3"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63" name="Google Shape;163;p17"/>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64" name="Google Shape;164;p17"/>
          <p:cNvSpPr txBox="1"/>
          <p:nvPr>
            <p:ph idx="4"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5" name="Google Shape;165;p17"/>
          <p:cNvSpPr txBox="1"/>
          <p:nvPr>
            <p:ph idx="5" type="subTitle"/>
          </p:nvPr>
        </p:nvSpPr>
        <p:spPr>
          <a:xfrm>
            <a:off x="6632837"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pic>
        <p:nvPicPr>
          <p:cNvPr id="166" name="Google Shape;166;p17"/>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67" name="Shape 167"/>
        <p:cNvGrpSpPr/>
        <p:nvPr/>
      </p:nvGrpSpPr>
      <p:grpSpPr>
        <a:xfrm>
          <a:off x="0" y="0"/>
          <a:ext cx="0" cy="0"/>
          <a:chOff x="0" y="0"/>
          <a:chExt cx="0" cy="0"/>
        </a:xfrm>
      </p:grpSpPr>
      <p:cxnSp>
        <p:nvCxnSpPr>
          <p:cNvPr id="168" name="Google Shape;168;p18"/>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9" name="Google Shape;169;p18"/>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0" name="Google Shape;170;p18"/>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1" name="Google Shape;171;p18"/>
          <p:cNvSpPr txBox="1"/>
          <p:nvPr>
            <p:ph idx="1"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72" name="Google Shape;172;p18"/>
          <p:cNvPicPr preferRelativeResize="0"/>
          <p:nvPr/>
        </p:nvPicPr>
        <p:blipFill rotWithShape="1">
          <a:blip r:embed="rId2">
            <a:alphaModFix/>
          </a:blip>
          <a:srcRect b="0" l="0" r="0" t="0"/>
          <a:stretch/>
        </p:blipFill>
        <p:spPr>
          <a:xfrm>
            <a:off x="1743482" y="2296425"/>
            <a:ext cx="8704734" cy="3247170"/>
          </a:xfrm>
          <a:prstGeom prst="rect">
            <a:avLst/>
          </a:prstGeom>
          <a:noFill/>
          <a:ln>
            <a:noFill/>
          </a:ln>
        </p:spPr>
      </p:pic>
      <p:sp>
        <p:nvSpPr>
          <p:cNvPr id="173" name="Google Shape;173;p18"/>
          <p:cNvSpPr txBox="1"/>
          <p:nvPr>
            <p:ph idx="2" type="subTitle"/>
          </p:nvPr>
        </p:nvSpPr>
        <p:spPr>
          <a:xfrm>
            <a:off x="2262318"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74" name="Google Shape;174;p18"/>
          <p:cNvSpPr txBox="1"/>
          <p:nvPr>
            <p:ph idx="3" type="subTitle"/>
          </p:nvPr>
        </p:nvSpPr>
        <p:spPr>
          <a:xfrm>
            <a:off x="5005142"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75" name="Google Shape;175;p18"/>
          <p:cNvSpPr txBox="1"/>
          <p:nvPr>
            <p:ph idx="4" type="subTitle"/>
          </p:nvPr>
        </p:nvSpPr>
        <p:spPr>
          <a:xfrm>
            <a:off x="7747966"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76" name="Google Shape;176;p18"/>
          <p:cNvSpPr txBox="1"/>
          <p:nvPr>
            <p:ph idx="5"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77" name="Google Shape;177;p18"/>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78" name="Google Shape;178;p18"/>
          <p:cNvSpPr txBox="1"/>
          <p:nvPr>
            <p:ph idx="6"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pic>
        <p:nvPicPr>
          <p:cNvPr id="179" name="Google Shape;179;p18"/>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80" name="Shape 180"/>
        <p:cNvGrpSpPr/>
        <p:nvPr/>
      </p:nvGrpSpPr>
      <p:grpSpPr>
        <a:xfrm>
          <a:off x="0" y="0"/>
          <a:ext cx="0" cy="0"/>
          <a:chOff x="0" y="0"/>
          <a:chExt cx="0" cy="0"/>
        </a:xfrm>
      </p:grpSpPr>
      <p:sp>
        <p:nvSpPr>
          <p:cNvPr id="181" name="Google Shape;181;p19"/>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82" name="Google Shape;182;p19"/>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3" name="Google Shape;183;p19"/>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84" name="Google Shape;184;p19"/>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5" name="Google Shape;185;p19"/>
          <p:cNvSpPr txBox="1"/>
          <p:nvPr>
            <p:ph idx="2"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86" name="Google Shape;186;p19"/>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187" name="Shape 18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1">
  <p:cSld name="TITLE_4">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idx="1" type="subTitle"/>
          </p:nvPr>
        </p:nvSpPr>
        <p:spPr>
          <a:xfrm>
            <a:off x="758656" y="3521825"/>
            <a:ext cx="7533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7" name="Google Shape;17;p3"/>
          <p:cNvSpPr txBox="1"/>
          <p:nvPr>
            <p:ph type="title"/>
          </p:nvPr>
        </p:nvSpPr>
        <p:spPr>
          <a:xfrm>
            <a:off x="702258" y="1703225"/>
            <a:ext cx="4800000" cy="1600200"/>
          </a:xfrm>
          <a:prstGeom prst="rect">
            <a:avLst/>
          </a:prstGeom>
        </p:spPr>
        <p:txBody>
          <a:bodyPr anchorCtr="0" anchor="b" bIns="0" lIns="0" spcFirstLastPara="1" rIns="0" wrap="square" tIns="0">
            <a:spAutoFit/>
          </a:bodyPr>
          <a:lstStyle>
            <a:lvl1pPr lvl="0" rtl="0">
              <a:lnSpc>
                <a:spcPct val="100000"/>
              </a:lnSpc>
              <a:spcBef>
                <a:spcPts val="0"/>
              </a:spcBef>
              <a:spcAft>
                <a:spcPts val="0"/>
              </a:spcAft>
              <a:buNone/>
              <a:defRPr sz="40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000">
                <a:solidFill>
                  <a:schemeClr val="lt1"/>
                </a:solidFill>
              </a:defRPr>
            </a:lvl2pPr>
            <a:lvl3pPr lvl="2" rtl="0">
              <a:lnSpc>
                <a:spcPct val="105000"/>
              </a:lnSpc>
              <a:spcBef>
                <a:spcPts val="0"/>
              </a:spcBef>
              <a:spcAft>
                <a:spcPts val="0"/>
              </a:spcAft>
              <a:buNone/>
              <a:defRPr sz="4000">
                <a:solidFill>
                  <a:schemeClr val="lt1"/>
                </a:solidFill>
              </a:defRPr>
            </a:lvl3pPr>
            <a:lvl4pPr lvl="3" rtl="0">
              <a:lnSpc>
                <a:spcPct val="105000"/>
              </a:lnSpc>
              <a:spcBef>
                <a:spcPts val="0"/>
              </a:spcBef>
              <a:spcAft>
                <a:spcPts val="0"/>
              </a:spcAft>
              <a:buNone/>
              <a:defRPr sz="4000">
                <a:solidFill>
                  <a:schemeClr val="lt1"/>
                </a:solidFill>
              </a:defRPr>
            </a:lvl4pPr>
            <a:lvl5pPr lvl="4" rtl="0">
              <a:lnSpc>
                <a:spcPct val="105000"/>
              </a:lnSpc>
              <a:spcBef>
                <a:spcPts val="0"/>
              </a:spcBef>
              <a:spcAft>
                <a:spcPts val="0"/>
              </a:spcAft>
              <a:buNone/>
              <a:defRPr sz="4000">
                <a:solidFill>
                  <a:schemeClr val="lt1"/>
                </a:solidFill>
              </a:defRPr>
            </a:lvl5pPr>
            <a:lvl6pPr lvl="5" rtl="0">
              <a:lnSpc>
                <a:spcPct val="105000"/>
              </a:lnSpc>
              <a:spcBef>
                <a:spcPts val="0"/>
              </a:spcBef>
              <a:spcAft>
                <a:spcPts val="0"/>
              </a:spcAft>
              <a:buNone/>
              <a:defRPr sz="4000">
                <a:solidFill>
                  <a:schemeClr val="lt1"/>
                </a:solidFill>
              </a:defRPr>
            </a:lvl6pPr>
            <a:lvl7pPr lvl="6" rtl="0">
              <a:lnSpc>
                <a:spcPct val="105000"/>
              </a:lnSpc>
              <a:spcBef>
                <a:spcPts val="0"/>
              </a:spcBef>
              <a:spcAft>
                <a:spcPts val="0"/>
              </a:spcAft>
              <a:buNone/>
              <a:defRPr sz="4000">
                <a:solidFill>
                  <a:schemeClr val="lt1"/>
                </a:solidFill>
              </a:defRPr>
            </a:lvl7pPr>
            <a:lvl8pPr lvl="7" rtl="0">
              <a:lnSpc>
                <a:spcPct val="105000"/>
              </a:lnSpc>
              <a:spcBef>
                <a:spcPts val="0"/>
              </a:spcBef>
              <a:spcAft>
                <a:spcPts val="0"/>
              </a:spcAft>
              <a:buNone/>
              <a:defRPr sz="4000">
                <a:solidFill>
                  <a:schemeClr val="lt1"/>
                </a:solidFill>
              </a:defRPr>
            </a:lvl8pPr>
            <a:lvl9pPr lvl="8" rtl="0">
              <a:lnSpc>
                <a:spcPct val="105000"/>
              </a:lnSpc>
              <a:spcBef>
                <a:spcPts val="0"/>
              </a:spcBef>
              <a:spcAft>
                <a:spcPts val="0"/>
              </a:spcAft>
              <a:buNone/>
              <a:defRPr sz="4000">
                <a:solidFill>
                  <a:schemeClr val="lt1"/>
                </a:solidFill>
              </a:defRPr>
            </a:lvl9pPr>
          </a:lstStyle>
          <a:p/>
        </p:txBody>
      </p:sp>
      <p:sp>
        <p:nvSpPr>
          <p:cNvPr id="18" name="Google Shape;18;p3"/>
          <p:cNvSpPr txBox="1"/>
          <p:nvPr>
            <p:ph idx="2" type="subTitle"/>
          </p:nvPr>
        </p:nvSpPr>
        <p:spPr>
          <a:xfrm>
            <a:off x="758656" y="426615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9" name="Google Shape;19;p3"/>
          <p:cNvSpPr txBox="1"/>
          <p:nvPr>
            <p:ph idx="3" type="subTitle"/>
          </p:nvPr>
        </p:nvSpPr>
        <p:spPr>
          <a:xfrm>
            <a:off x="3146723" y="426615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cxnSp>
        <p:nvCxnSpPr>
          <p:cNvPr id="20" name="Google Shape;20;p3"/>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 name="Google Shape;21;p3"/>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4">
    <p:spTree>
      <p:nvGrpSpPr>
        <p:cNvPr id="188" name="Shape 188"/>
        <p:cNvGrpSpPr/>
        <p:nvPr/>
      </p:nvGrpSpPr>
      <p:grpSpPr>
        <a:xfrm>
          <a:off x="0" y="0"/>
          <a:ext cx="0" cy="0"/>
          <a:chOff x="0" y="0"/>
          <a:chExt cx="0" cy="0"/>
        </a:xfrm>
      </p:grpSpPr>
      <p:sp>
        <p:nvSpPr>
          <p:cNvPr id="189" name="Google Shape;189;p21"/>
          <p:cNvSpPr txBox="1"/>
          <p:nvPr>
            <p:ph type="title"/>
          </p:nvPr>
        </p:nvSpPr>
        <p:spPr>
          <a:xfrm>
            <a:off x="1752557" y="946000"/>
            <a:ext cx="86865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000">
                <a:solidFill>
                  <a:srgbClr val="000000"/>
                </a:solidFill>
              </a:defRPr>
            </a:lvl1pPr>
            <a:lvl2pPr lvl="1" rtl="0" algn="ctr">
              <a:lnSpc>
                <a:spcPct val="130000"/>
              </a:lnSpc>
              <a:spcBef>
                <a:spcPts val="0"/>
              </a:spcBef>
              <a:spcAft>
                <a:spcPts val="0"/>
              </a:spcAft>
              <a:buNone/>
              <a:defRPr sz="3000">
                <a:solidFill>
                  <a:srgbClr val="000000"/>
                </a:solidFill>
              </a:defRPr>
            </a:lvl2pPr>
            <a:lvl3pPr lvl="2" rtl="0" algn="ctr">
              <a:lnSpc>
                <a:spcPct val="130000"/>
              </a:lnSpc>
              <a:spcBef>
                <a:spcPts val="0"/>
              </a:spcBef>
              <a:spcAft>
                <a:spcPts val="0"/>
              </a:spcAft>
              <a:buNone/>
              <a:defRPr sz="3000">
                <a:solidFill>
                  <a:srgbClr val="000000"/>
                </a:solidFill>
              </a:defRPr>
            </a:lvl3pPr>
            <a:lvl4pPr lvl="3" rtl="0" algn="ctr">
              <a:lnSpc>
                <a:spcPct val="130000"/>
              </a:lnSpc>
              <a:spcBef>
                <a:spcPts val="0"/>
              </a:spcBef>
              <a:spcAft>
                <a:spcPts val="0"/>
              </a:spcAft>
              <a:buNone/>
              <a:defRPr sz="3000">
                <a:solidFill>
                  <a:srgbClr val="000000"/>
                </a:solidFill>
              </a:defRPr>
            </a:lvl4pPr>
            <a:lvl5pPr lvl="4" rtl="0" algn="ctr">
              <a:lnSpc>
                <a:spcPct val="130000"/>
              </a:lnSpc>
              <a:spcBef>
                <a:spcPts val="0"/>
              </a:spcBef>
              <a:spcAft>
                <a:spcPts val="0"/>
              </a:spcAft>
              <a:buNone/>
              <a:defRPr sz="3000">
                <a:solidFill>
                  <a:srgbClr val="000000"/>
                </a:solidFill>
              </a:defRPr>
            </a:lvl5pPr>
            <a:lvl6pPr lvl="5" rtl="0" algn="ctr">
              <a:lnSpc>
                <a:spcPct val="130000"/>
              </a:lnSpc>
              <a:spcBef>
                <a:spcPts val="0"/>
              </a:spcBef>
              <a:spcAft>
                <a:spcPts val="0"/>
              </a:spcAft>
              <a:buNone/>
              <a:defRPr sz="3000">
                <a:solidFill>
                  <a:srgbClr val="000000"/>
                </a:solidFill>
              </a:defRPr>
            </a:lvl6pPr>
            <a:lvl7pPr lvl="6" rtl="0" algn="ctr">
              <a:lnSpc>
                <a:spcPct val="130000"/>
              </a:lnSpc>
              <a:spcBef>
                <a:spcPts val="0"/>
              </a:spcBef>
              <a:spcAft>
                <a:spcPts val="0"/>
              </a:spcAft>
              <a:buNone/>
              <a:defRPr sz="3000">
                <a:solidFill>
                  <a:srgbClr val="000000"/>
                </a:solidFill>
              </a:defRPr>
            </a:lvl7pPr>
            <a:lvl8pPr lvl="7" rtl="0" algn="ctr">
              <a:lnSpc>
                <a:spcPct val="130000"/>
              </a:lnSpc>
              <a:spcBef>
                <a:spcPts val="0"/>
              </a:spcBef>
              <a:spcAft>
                <a:spcPts val="0"/>
              </a:spcAft>
              <a:buNone/>
              <a:defRPr sz="3000">
                <a:solidFill>
                  <a:srgbClr val="000000"/>
                </a:solidFill>
              </a:defRPr>
            </a:lvl8pPr>
            <a:lvl9pPr lvl="8" rtl="0" algn="ctr">
              <a:lnSpc>
                <a:spcPct val="130000"/>
              </a:lnSpc>
              <a:spcBef>
                <a:spcPts val="0"/>
              </a:spcBef>
              <a:spcAft>
                <a:spcPts val="0"/>
              </a:spcAft>
              <a:buNone/>
              <a:defRPr sz="3000">
                <a:solidFill>
                  <a:srgbClr val="000000"/>
                </a:solidFill>
              </a:defRPr>
            </a:lvl9pPr>
          </a:lstStyle>
          <a:p/>
        </p:txBody>
      </p:sp>
      <p:cxnSp>
        <p:nvCxnSpPr>
          <p:cNvPr id="190" name="Google Shape;190;p21"/>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1" name="Google Shape;191;p21"/>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92" name="Google Shape;192;p21"/>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93" name="Google Shape;193;p21"/>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4" name="Google Shape;194;p21"/>
          <p:cNvSpPr txBox="1"/>
          <p:nvPr>
            <p:ph idx="2" type="subTitle"/>
          </p:nvPr>
        </p:nvSpPr>
        <p:spPr>
          <a:xfrm>
            <a:off x="885028" y="6169550"/>
            <a:ext cx="91827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pic>
        <p:nvPicPr>
          <p:cNvPr id="195" name="Google Shape;195;p21"/>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_3">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22"/>
          <p:cNvSpPr txBox="1"/>
          <p:nvPr>
            <p:ph type="title"/>
          </p:nvPr>
        </p:nvSpPr>
        <p:spPr>
          <a:xfrm>
            <a:off x="447764"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198" name="Google Shape;198;p22"/>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99" name="Google Shape;199;p22"/>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00" name="Google Shape;200;p22"/>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1" name="Google Shape;201;p22"/>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202" name="Google Shape;202;p22"/>
          <p:cNvSpPr txBox="1"/>
          <p:nvPr>
            <p:ph idx="2" type="subTitle"/>
          </p:nvPr>
        </p:nvSpPr>
        <p:spPr>
          <a:xfrm>
            <a:off x="9251222"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203" name="Google Shape;203;p22"/>
          <p:cNvPicPr preferRelativeResize="0"/>
          <p:nvPr/>
        </p:nvPicPr>
        <p:blipFill rotWithShape="1">
          <a:blip r:embed="rId3">
            <a:alphaModFix/>
          </a:blip>
          <a:srcRect b="317" l="0" r="0" t="327"/>
          <a:stretch/>
        </p:blipFill>
        <p:spPr>
          <a:xfrm>
            <a:off x="10711016" y="6313250"/>
            <a:ext cx="975826" cy="22811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Gray">
  <p:cSld name="CUSTOM_4_4_1_1">
    <p:bg>
      <p:bgPr>
        <a:solidFill>
          <a:srgbClr val="EEEEEE"/>
        </a:solidFill>
      </p:bgPr>
    </p:bg>
    <p:spTree>
      <p:nvGrpSpPr>
        <p:cNvPr id="204" name="Shape 204"/>
        <p:cNvGrpSpPr/>
        <p:nvPr/>
      </p:nvGrpSpPr>
      <p:grpSpPr>
        <a:xfrm>
          <a:off x="0" y="0"/>
          <a:ext cx="0" cy="0"/>
          <a:chOff x="0" y="0"/>
          <a:chExt cx="0" cy="0"/>
        </a:xfrm>
      </p:grpSpPr>
      <p:pic>
        <p:nvPicPr>
          <p:cNvPr id="205" name="Google Shape;205;p23"/>
          <p:cNvPicPr preferRelativeResize="0"/>
          <p:nvPr/>
        </p:nvPicPr>
        <p:blipFill rotWithShape="1">
          <a:blip r:embed="rId2">
            <a:alphaModFix/>
          </a:blip>
          <a:srcRect b="317" l="0" r="0" t="327"/>
          <a:stretch/>
        </p:blipFill>
        <p:spPr>
          <a:xfrm>
            <a:off x="10711016" y="6313250"/>
            <a:ext cx="975606" cy="2280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Layout ">
  <p:cSld name="CUSTOM_5">
    <p:spTree>
      <p:nvGrpSpPr>
        <p:cNvPr id="206" name="Shape 206"/>
        <p:cNvGrpSpPr/>
        <p:nvPr/>
      </p:nvGrpSpPr>
      <p:grpSpPr>
        <a:xfrm>
          <a:off x="0" y="0"/>
          <a:ext cx="0" cy="0"/>
          <a:chOff x="0" y="0"/>
          <a:chExt cx="0" cy="0"/>
        </a:xfrm>
      </p:grpSpPr>
      <p:sp>
        <p:nvSpPr>
          <p:cNvPr id="207" name="Google Shape;207;p24"/>
          <p:cNvSpPr/>
          <p:nvPr/>
        </p:nvSpPr>
        <p:spPr>
          <a:xfrm>
            <a:off x="14766" y="0"/>
            <a:ext cx="12191700" cy="68877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2_1_3">
    <p:spTree>
      <p:nvGrpSpPr>
        <p:cNvPr id="208" name="Shape 20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CUSTOM_2_1_4">
    <p:spTree>
      <p:nvGrpSpPr>
        <p:cNvPr id="209" name="Shape 20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NO NUM">
  <p:cSld name="BLANK - NO NUM">
    <p:spTree>
      <p:nvGrpSpPr>
        <p:cNvPr id="210" name="Shape 210"/>
        <p:cNvGrpSpPr/>
        <p:nvPr/>
      </p:nvGrpSpPr>
      <p:grpSpPr>
        <a:xfrm>
          <a:off x="0" y="0"/>
          <a:ext cx="0" cy="0"/>
          <a:chOff x="0" y="0"/>
          <a:chExt cx="0" cy="0"/>
        </a:xfrm>
      </p:grpSpPr>
    </p:spTree>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ype="titleOnly">
  <p:cSld name="TITLE_ONLY">
    <p:bg>
      <p:bgPr>
        <a:blipFill>
          <a:blip r:embed="rId2">
            <a:alphaModFix/>
          </a:blip>
          <a:stretch>
            <a:fillRect/>
          </a:stretch>
        </a:blipFill>
      </p:bgPr>
    </p:bg>
    <p:spTree>
      <p:nvGrpSpPr>
        <p:cNvPr id="211" name="Shape 21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ogo Lockup">
  <p:cSld name="Blank - Logo Lockup">
    <p:bg>
      <p:bgPr>
        <a:solidFill>
          <a:srgbClr val="F3F3F3"/>
        </a:solidFill>
      </p:bgPr>
    </p:bg>
    <p:spTree>
      <p:nvGrpSpPr>
        <p:cNvPr id="212" name="Shape 212"/>
        <p:cNvGrpSpPr/>
        <p:nvPr/>
      </p:nvGrpSpPr>
      <p:grpSpPr>
        <a:xfrm>
          <a:off x="0" y="0"/>
          <a:ext cx="0" cy="0"/>
          <a:chOff x="0" y="0"/>
          <a:chExt cx="0" cy="0"/>
        </a:xfrm>
      </p:grpSpPr>
      <p:pic>
        <p:nvPicPr>
          <p:cNvPr id="213" name="Google Shape;213;p29"/>
          <p:cNvPicPr preferRelativeResize="0"/>
          <p:nvPr/>
        </p:nvPicPr>
        <p:blipFill rotWithShape="1">
          <a:blip r:embed="rId2">
            <a:alphaModFix/>
          </a:blip>
          <a:srcRect b="-37715" l="-13186" r="-9482" t="-47709"/>
          <a:stretch/>
        </p:blipFill>
        <p:spPr>
          <a:xfrm>
            <a:off x="10770202" y="6190133"/>
            <a:ext cx="1319899" cy="471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_1">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30"/>
          <p:cNvPicPr preferRelativeResize="0"/>
          <p:nvPr/>
        </p:nvPicPr>
        <p:blipFill>
          <a:blip r:embed="rId3">
            <a:alphaModFix/>
          </a:blip>
          <a:stretch>
            <a:fillRect/>
          </a:stretch>
        </p:blipFill>
        <p:spPr>
          <a:xfrm>
            <a:off x="430697" y="333225"/>
            <a:ext cx="3932828" cy="11969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4"/>
          <p:cNvSpPr/>
          <p:nvPr/>
        </p:nvSpPr>
        <p:spPr>
          <a:xfrm>
            <a:off x="9616938"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idx="1" type="subTitle"/>
          </p:nvPr>
        </p:nvSpPr>
        <p:spPr>
          <a:xfrm>
            <a:off x="2083674"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5" name="Google Shape;25;p4"/>
          <p:cNvSpPr txBox="1"/>
          <p:nvPr>
            <p:ph type="title"/>
          </p:nvPr>
        </p:nvSpPr>
        <p:spPr>
          <a:xfrm>
            <a:off x="2083824"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6" name="Google Shape;26;p4"/>
          <p:cNvPicPr preferRelativeResize="0"/>
          <p:nvPr/>
        </p:nvPicPr>
        <p:blipFill rotWithShape="1">
          <a:blip r:embed="rId3">
            <a:alphaModFix/>
          </a:blip>
          <a:srcRect b="0" l="0" r="0" t="0"/>
          <a:stretch/>
        </p:blipFill>
        <p:spPr>
          <a:xfrm>
            <a:off x="7542486" y="3470249"/>
            <a:ext cx="282618" cy="282618"/>
          </a:xfrm>
          <a:prstGeom prst="rect">
            <a:avLst/>
          </a:prstGeom>
          <a:noFill/>
          <a:ln>
            <a:noFill/>
          </a:ln>
        </p:spPr>
      </p:pic>
      <p:pic>
        <p:nvPicPr>
          <p:cNvPr id="27" name="Google Shape;27;p4"/>
          <p:cNvPicPr preferRelativeResize="0"/>
          <p:nvPr/>
        </p:nvPicPr>
        <p:blipFill rotWithShape="1">
          <a:blip r:embed="rId4">
            <a:alphaModFix/>
          </a:blip>
          <a:srcRect b="0" l="0" r="0" t="0"/>
          <a:stretch/>
        </p:blipFill>
        <p:spPr>
          <a:xfrm>
            <a:off x="7542487" y="2778374"/>
            <a:ext cx="282618" cy="282618"/>
          </a:xfrm>
          <a:prstGeom prst="rect">
            <a:avLst/>
          </a:prstGeom>
          <a:noFill/>
          <a:ln>
            <a:noFill/>
          </a:ln>
        </p:spPr>
      </p:pic>
      <p:pic>
        <p:nvPicPr>
          <p:cNvPr id="28" name="Google Shape;28;p4"/>
          <p:cNvPicPr preferRelativeResize="0"/>
          <p:nvPr/>
        </p:nvPicPr>
        <p:blipFill rotWithShape="1">
          <a:blip r:embed="rId5">
            <a:alphaModFix/>
          </a:blip>
          <a:srcRect b="0" l="0" r="0" t="0"/>
          <a:stretch/>
        </p:blipFill>
        <p:spPr>
          <a:xfrm>
            <a:off x="7542489" y="2086500"/>
            <a:ext cx="282618" cy="282618"/>
          </a:xfrm>
          <a:prstGeom prst="rect">
            <a:avLst/>
          </a:prstGeom>
          <a:noFill/>
          <a:ln>
            <a:noFill/>
          </a:ln>
        </p:spPr>
      </p:pic>
      <p:pic>
        <p:nvPicPr>
          <p:cNvPr id="29" name="Google Shape;29;p4"/>
          <p:cNvPicPr preferRelativeResize="0"/>
          <p:nvPr/>
        </p:nvPicPr>
        <p:blipFill rotWithShape="1">
          <a:blip r:embed="rId6">
            <a:alphaModFix/>
          </a:blip>
          <a:srcRect b="0" l="0" r="0" t="0"/>
          <a:stretch/>
        </p:blipFill>
        <p:spPr>
          <a:xfrm>
            <a:off x="7542486" y="4162124"/>
            <a:ext cx="282618" cy="282618"/>
          </a:xfrm>
          <a:prstGeom prst="rect">
            <a:avLst/>
          </a:prstGeom>
          <a:noFill/>
          <a:ln>
            <a:noFill/>
          </a:ln>
        </p:spPr>
      </p:pic>
      <p:sp>
        <p:nvSpPr>
          <p:cNvPr id="30" name="Google Shape;30;p4"/>
          <p:cNvSpPr txBox="1"/>
          <p:nvPr/>
        </p:nvSpPr>
        <p:spPr>
          <a:xfrm>
            <a:off x="7960276"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31" name="Google Shape;31;p4"/>
          <p:cNvSpPr txBox="1"/>
          <p:nvPr/>
        </p:nvSpPr>
        <p:spPr>
          <a:xfrm>
            <a:off x="7960276"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32" name="Google Shape;32;p4"/>
          <p:cNvSpPr txBox="1"/>
          <p:nvPr/>
        </p:nvSpPr>
        <p:spPr>
          <a:xfrm>
            <a:off x="7960276"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33" name="Google Shape;33;p4"/>
          <p:cNvSpPr txBox="1"/>
          <p:nvPr/>
        </p:nvSpPr>
        <p:spPr>
          <a:xfrm>
            <a:off x="7960276"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34" name="Google Shape;34;p4"/>
          <p:cNvCxnSpPr/>
          <p:nvPr/>
        </p:nvCxnSpPr>
        <p:spPr>
          <a:xfrm rot="10800000">
            <a:off x="447764"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5" name="Google Shape;35;p4"/>
          <p:cNvCxnSpPr/>
          <p:nvPr/>
        </p:nvCxnSpPr>
        <p:spPr>
          <a:xfrm rot="10800000">
            <a:off x="447756"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36" name="Google Shape;36;p4"/>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 name="Google Shape;37;p4"/>
          <p:cNvPicPr preferRelativeResize="0"/>
          <p:nvPr/>
        </p:nvPicPr>
        <p:blipFill>
          <a:blip r:embed="rId7">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NO NUM 1">
  <p:cSld name="CUSTOM_2_3_1">
    <p:spTree>
      <p:nvGrpSpPr>
        <p:cNvPr id="216" name="Shape 21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217" name="Shape 217"/>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_2">
    <p:bg>
      <p:bgPr>
        <a:blipFill>
          <a:blip r:embed="rId2">
            <a:alphaModFix/>
          </a:blip>
          <a:stretch>
            <a:fillRect/>
          </a:stretch>
        </a:blipFill>
      </p:bgPr>
    </p:bg>
    <p:spTree>
      <p:nvGrpSpPr>
        <p:cNvPr id="218" name="Shape 218"/>
        <p:cNvGrpSpPr/>
        <p:nvPr/>
      </p:nvGrpSpPr>
      <p:grpSpPr>
        <a:xfrm>
          <a:off x="0" y="0"/>
          <a:ext cx="0" cy="0"/>
          <a:chOff x="0" y="0"/>
          <a:chExt cx="0" cy="0"/>
        </a:xfrm>
      </p:grpSpPr>
      <p:sp>
        <p:nvSpPr>
          <p:cNvPr id="219" name="Google Shape;219;p33"/>
          <p:cNvSpPr txBox="1"/>
          <p:nvPr>
            <p:ph idx="1" type="subTitle"/>
          </p:nvPr>
        </p:nvSpPr>
        <p:spPr>
          <a:xfrm>
            <a:off x="2083674"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rgbClr val="EBEBEB"/>
              </a:buClr>
              <a:buSzPts val="1400"/>
              <a:buNone/>
              <a:defRPr sz="1400">
                <a:solidFill>
                  <a:srgbClr val="EBEBEB"/>
                </a:solidFill>
              </a:defRPr>
            </a:lvl1pPr>
            <a:lvl2pPr lvl="1" rtl="0" algn="l">
              <a:lnSpc>
                <a:spcPct val="180000"/>
              </a:lnSpc>
              <a:spcBef>
                <a:spcPts val="0"/>
              </a:spcBef>
              <a:spcAft>
                <a:spcPts val="0"/>
              </a:spcAft>
              <a:buClr>
                <a:srgbClr val="EBEBEB"/>
              </a:buClr>
              <a:buSzPts val="1400"/>
              <a:buNone/>
              <a:defRPr sz="1400">
                <a:solidFill>
                  <a:srgbClr val="EBEBEB"/>
                </a:solidFill>
              </a:defRPr>
            </a:lvl2pPr>
            <a:lvl3pPr lvl="2" rtl="0" algn="l">
              <a:lnSpc>
                <a:spcPct val="180000"/>
              </a:lnSpc>
              <a:spcBef>
                <a:spcPts val="0"/>
              </a:spcBef>
              <a:spcAft>
                <a:spcPts val="0"/>
              </a:spcAft>
              <a:buClr>
                <a:srgbClr val="EBEBEB"/>
              </a:buClr>
              <a:buSzPts val="1400"/>
              <a:buNone/>
              <a:defRPr sz="1400">
                <a:solidFill>
                  <a:srgbClr val="EBEBEB"/>
                </a:solidFill>
              </a:defRPr>
            </a:lvl3pPr>
            <a:lvl4pPr lvl="3" rtl="0" algn="l">
              <a:lnSpc>
                <a:spcPct val="180000"/>
              </a:lnSpc>
              <a:spcBef>
                <a:spcPts val="0"/>
              </a:spcBef>
              <a:spcAft>
                <a:spcPts val="0"/>
              </a:spcAft>
              <a:buClr>
                <a:srgbClr val="EBEBEB"/>
              </a:buClr>
              <a:buSzPts val="1400"/>
              <a:buNone/>
              <a:defRPr sz="1400">
                <a:solidFill>
                  <a:srgbClr val="EBEBEB"/>
                </a:solidFill>
              </a:defRPr>
            </a:lvl4pPr>
            <a:lvl5pPr lvl="4" rtl="0" algn="l">
              <a:lnSpc>
                <a:spcPct val="180000"/>
              </a:lnSpc>
              <a:spcBef>
                <a:spcPts val="0"/>
              </a:spcBef>
              <a:spcAft>
                <a:spcPts val="0"/>
              </a:spcAft>
              <a:buClr>
                <a:srgbClr val="EBEBEB"/>
              </a:buClr>
              <a:buSzPts val="1400"/>
              <a:buNone/>
              <a:defRPr sz="1400">
                <a:solidFill>
                  <a:srgbClr val="EBEBEB"/>
                </a:solidFill>
              </a:defRPr>
            </a:lvl5pPr>
            <a:lvl6pPr lvl="5" rtl="0" algn="l">
              <a:lnSpc>
                <a:spcPct val="180000"/>
              </a:lnSpc>
              <a:spcBef>
                <a:spcPts val="0"/>
              </a:spcBef>
              <a:spcAft>
                <a:spcPts val="0"/>
              </a:spcAft>
              <a:buClr>
                <a:srgbClr val="EBEBEB"/>
              </a:buClr>
              <a:buSzPts val="1400"/>
              <a:buNone/>
              <a:defRPr sz="1400">
                <a:solidFill>
                  <a:srgbClr val="EBEBEB"/>
                </a:solidFill>
              </a:defRPr>
            </a:lvl6pPr>
            <a:lvl7pPr lvl="6" rtl="0" algn="l">
              <a:lnSpc>
                <a:spcPct val="180000"/>
              </a:lnSpc>
              <a:spcBef>
                <a:spcPts val="0"/>
              </a:spcBef>
              <a:spcAft>
                <a:spcPts val="0"/>
              </a:spcAft>
              <a:buClr>
                <a:srgbClr val="EBEBEB"/>
              </a:buClr>
              <a:buSzPts val="1400"/>
              <a:buNone/>
              <a:defRPr sz="1400">
                <a:solidFill>
                  <a:srgbClr val="EBEBEB"/>
                </a:solidFill>
              </a:defRPr>
            </a:lvl7pPr>
            <a:lvl8pPr lvl="7" rtl="0" algn="l">
              <a:lnSpc>
                <a:spcPct val="180000"/>
              </a:lnSpc>
              <a:spcBef>
                <a:spcPts val="0"/>
              </a:spcBef>
              <a:spcAft>
                <a:spcPts val="0"/>
              </a:spcAft>
              <a:buClr>
                <a:srgbClr val="EBEBEB"/>
              </a:buClr>
              <a:buSzPts val="1400"/>
              <a:buNone/>
              <a:defRPr sz="1400">
                <a:solidFill>
                  <a:srgbClr val="EBEBEB"/>
                </a:solidFill>
              </a:defRPr>
            </a:lvl8pPr>
            <a:lvl9pPr lvl="8" rtl="0" algn="l">
              <a:lnSpc>
                <a:spcPct val="180000"/>
              </a:lnSpc>
              <a:spcBef>
                <a:spcPts val="0"/>
              </a:spcBef>
              <a:spcAft>
                <a:spcPts val="0"/>
              </a:spcAft>
              <a:buClr>
                <a:srgbClr val="EBEBEB"/>
              </a:buClr>
              <a:buSzPts val="1400"/>
              <a:buNone/>
              <a:defRPr sz="1400">
                <a:solidFill>
                  <a:srgbClr val="EBEBEB"/>
                </a:solidFill>
              </a:defRPr>
            </a:lvl9pPr>
          </a:lstStyle>
          <a:p/>
        </p:txBody>
      </p:sp>
      <p:sp>
        <p:nvSpPr>
          <p:cNvPr id="220" name="Google Shape;220;p33"/>
          <p:cNvSpPr txBox="1"/>
          <p:nvPr>
            <p:ph type="title"/>
          </p:nvPr>
        </p:nvSpPr>
        <p:spPr>
          <a:xfrm>
            <a:off x="2083824" y="568625"/>
            <a:ext cx="4904700" cy="19857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6800">
                <a:solidFill>
                  <a:srgbClr val="EBEBEB"/>
                </a:solidFill>
              </a:defRPr>
            </a:lvl1pPr>
            <a:lvl2pPr lvl="1" rtl="0" algn="l">
              <a:lnSpc>
                <a:spcPct val="105000"/>
              </a:lnSpc>
              <a:spcBef>
                <a:spcPts val="0"/>
              </a:spcBef>
              <a:spcAft>
                <a:spcPts val="0"/>
              </a:spcAft>
              <a:buSzPts val="3400"/>
              <a:buNone/>
              <a:defRPr sz="6800">
                <a:solidFill>
                  <a:srgbClr val="EBEBEB"/>
                </a:solidFill>
              </a:defRPr>
            </a:lvl2pPr>
            <a:lvl3pPr lvl="2" rtl="0" algn="l">
              <a:lnSpc>
                <a:spcPct val="105000"/>
              </a:lnSpc>
              <a:spcBef>
                <a:spcPts val="0"/>
              </a:spcBef>
              <a:spcAft>
                <a:spcPts val="0"/>
              </a:spcAft>
              <a:buSzPts val="3400"/>
              <a:buNone/>
              <a:defRPr sz="6800">
                <a:solidFill>
                  <a:srgbClr val="EBEBEB"/>
                </a:solidFill>
              </a:defRPr>
            </a:lvl3pPr>
            <a:lvl4pPr lvl="3" rtl="0" algn="l">
              <a:lnSpc>
                <a:spcPct val="105000"/>
              </a:lnSpc>
              <a:spcBef>
                <a:spcPts val="0"/>
              </a:spcBef>
              <a:spcAft>
                <a:spcPts val="0"/>
              </a:spcAft>
              <a:buSzPts val="3400"/>
              <a:buNone/>
              <a:defRPr sz="6800">
                <a:solidFill>
                  <a:srgbClr val="EBEBEB"/>
                </a:solidFill>
              </a:defRPr>
            </a:lvl4pPr>
            <a:lvl5pPr lvl="4" rtl="0" algn="l">
              <a:lnSpc>
                <a:spcPct val="105000"/>
              </a:lnSpc>
              <a:spcBef>
                <a:spcPts val="0"/>
              </a:spcBef>
              <a:spcAft>
                <a:spcPts val="0"/>
              </a:spcAft>
              <a:buSzPts val="3400"/>
              <a:buNone/>
              <a:defRPr sz="6800">
                <a:solidFill>
                  <a:srgbClr val="EBEBEB"/>
                </a:solidFill>
              </a:defRPr>
            </a:lvl5pPr>
            <a:lvl6pPr lvl="5" rtl="0" algn="l">
              <a:lnSpc>
                <a:spcPct val="105000"/>
              </a:lnSpc>
              <a:spcBef>
                <a:spcPts val="0"/>
              </a:spcBef>
              <a:spcAft>
                <a:spcPts val="0"/>
              </a:spcAft>
              <a:buSzPts val="3400"/>
              <a:buNone/>
              <a:defRPr sz="6800">
                <a:solidFill>
                  <a:srgbClr val="EBEBEB"/>
                </a:solidFill>
              </a:defRPr>
            </a:lvl6pPr>
            <a:lvl7pPr lvl="6" rtl="0" algn="l">
              <a:lnSpc>
                <a:spcPct val="105000"/>
              </a:lnSpc>
              <a:spcBef>
                <a:spcPts val="0"/>
              </a:spcBef>
              <a:spcAft>
                <a:spcPts val="0"/>
              </a:spcAft>
              <a:buSzPts val="3400"/>
              <a:buNone/>
              <a:defRPr sz="6800">
                <a:solidFill>
                  <a:srgbClr val="EBEBEB"/>
                </a:solidFill>
              </a:defRPr>
            </a:lvl7pPr>
            <a:lvl8pPr lvl="7" rtl="0" algn="l">
              <a:lnSpc>
                <a:spcPct val="105000"/>
              </a:lnSpc>
              <a:spcBef>
                <a:spcPts val="0"/>
              </a:spcBef>
              <a:spcAft>
                <a:spcPts val="0"/>
              </a:spcAft>
              <a:buSzPts val="3400"/>
              <a:buNone/>
              <a:defRPr sz="6800">
                <a:solidFill>
                  <a:srgbClr val="EBEBEB"/>
                </a:solidFill>
              </a:defRPr>
            </a:lvl8pPr>
            <a:lvl9pPr lvl="8" rtl="0" algn="l">
              <a:lnSpc>
                <a:spcPct val="105000"/>
              </a:lnSpc>
              <a:spcBef>
                <a:spcPts val="0"/>
              </a:spcBef>
              <a:spcAft>
                <a:spcPts val="0"/>
              </a:spcAft>
              <a:buSzPts val="3400"/>
              <a:buNone/>
              <a:defRPr sz="6800">
                <a:solidFill>
                  <a:srgbClr val="EBEBEB"/>
                </a:solidFill>
              </a:defRPr>
            </a:lvl9pPr>
          </a:lstStyle>
          <a:p/>
        </p:txBody>
      </p:sp>
      <p:pic>
        <p:nvPicPr>
          <p:cNvPr id="221" name="Google Shape;221;p33"/>
          <p:cNvPicPr preferRelativeResize="0"/>
          <p:nvPr/>
        </p:nvPicPr>
        <p:blipFill rotWithShape="1">
          <a:blip r:embed="rId3">
            <a:alphaModFix/>
          </a:blip>
          <a:srcRect b="0" l="0" r="0" t="0"/>
          <a:stretch/>
        </p:blipFill>
        <p:spPr>
          <a:xfrm>
            <a:off x="10106601" y="6203986"/>
            <a:ext cx="1421927" cy="335414"/>
          </a:xfrm>
          <a:prstGeom prst="rect">
            <a:avLst/>
          </a:prstGeom>
          <a:noFill/>
          <a:ln>
            <a:noFill/>
          </a:ln>
        </p:spPr>
      </p:pic>
      <p:sp>
        <p:nvSpPr>
          <p:cNvPr id="222" name="Google Shape;222;p33"/>
          <p:cNvSpPr txBox="1"/>
          <p:nvPr/>
        </p:nvSpPr>
        <p:spPr>
          <a:xfrm>
            <a:off x="7960276" y="1290425"/>
            <a:ext cx="29931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linkedin.com/company/red-hat</a:t>
            </a:r>
            <a:endParaRPr i="0" sz="1400" u="none" cap="none" strike="noStrike">
              <a:solidFill>
                <a:srgbClr val="EBEBEB"/>
              </a:solidFill>
              <a:latin typeface="Red Hat Text"/>
              <a:ea typeface="Red Hat Text"/>
              <a:cs typeface="Red Hat Text"/>
              <a:sym typeface="Red Hat Text"/>
            </a:endParaRPr>
          </a:p>
        </p:txBody>
      </p:sp>
      <p:sp>
        <p:nvSpPr>
          <p:cNvPr id="223" name="Google Shape;223;p33"/>
          <p:cNvSpPr txBox="1"/>
          <p:nvPr/>
        </p:nvSpPr>
        <p:spPr>
          <a:xfrm>
            <a:off x="7960275" y="2061513"/>
            <a:ext cx="34239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youtube.com/</a:t>
            </a:r>
            <a:r>
              <a:rPr lang="en">
                <a:solidFill>
                  <a:srgbClr val="EBEBEB"/>
                </a:solidFill>
                <a:latin typeface="Red Hat Text"/>
                <a:ea typeface="Red Hat Text"/>
                <a:cs typeface="Red Hat Text"/>
                <a:sym typeface="Red Hat Text"/>
              </a:rPr>
              <a:t>AnsibleAutomation</a:t>
            </a:r>
            <a:endParaRPr i="0" sz="1400" u="none" cap="none" strike="noStrike">
              <a:solidFill>
                <a:srgbClr val="EBEBEB"/>
              </a:solidFill>
              <a:latin typeface="Red Hat Text"/>
              <a:ea typeface="Red Hat Text"/>
              <a:cs typeface="Red Hat Text"/>
              <a:sym typeface="Red Hat Text"/>
            </a:endParaRPr>
          </a:p>
        </p:txBody>
      </p:sp>
      <p:sp>
        <p:nvSpPr>
          <p:cNvPr id="224" name="Google Shape;224;p33"/>
          <p:cNvSpPr txBox="1"/>
          <p:nvPr/>
        </p:nvSpPr>
        <p:spPr>
          <a:xfrm>
            <a:off x="7960276" y="2793600"/>
            <a:ext cx="29931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facebook.com/</a:t>
            </a:r>
            <a:r>
              <a:rPr lang="en">
                <a:solidFill>
                  <a:srgbClr val="EBEBEB"/>
                </a:solidFill>
                <a:latin typeface="Red Hat Text"/>
                <a:ea typeface="Red Hat Text"/>
                <a:cs typeface="Red Hat Text"/>
                <a:sym typeface="Red Hat Text"/>
              </a:rPr>
              <a:t>ansibleautomation</a:t>
            </a:r>
            <a:endParaRPr i="0" sz="1400" u="none" cap="none" strike="noStrike">
              <a:solidFill>
                <a:srgbClr val="EBEBEB"/>
              </a:solidFill>
              <a:latin typeface="Red Hat Text"/>
              <a:ea typeface="Red Hat Text"/>
              <a:cs typeface="Red Hat Text"/>
              <a:sym typeface="Red Hat Text"/>
            </a:endParaRPr>
          </a:p>
        </p:txBody>
      </p:sp>
      <p:sp>
        <p:nvSpPr>
          <p:cNvPr id="225" name="Google Shape;225;p33"/>
          <p:cNvSpPr txBox="1"/>
          <p:nvPr/>
        </p:nvSpPr>
        <p:spPr>
          <a:xfrm>
            <a:off x="7960276" y="3507800"/>
            <a:ext cx="29931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twitter.com/</a:t>
            </a:r>
            <a:r>
              <a:rPr lang="en">
                <a:solidFill>
                  <a:srgbClr val="EBEBEB"/>
                </a:solidFill>
                <a:latin typeface="Red Hat Text"/>
                <a:ea typeface="Red Hat Text"/>
                <a:cs typeface="Red Hat Text"/>
                <a:sym typeface="Red Hat Text"/>
              </a:rPr>
              <a:t>ansible</a:t>
            </a:r>
            <a:endParaRPr i="0" sz="1400" u="none" cap="none" strike="noStrike">
              <a:solidFill>
                <a:srgbClr val="EBEBEB"/>
              </a:solidFill>
              <a:latin typeface="Red Hat Text"/>
              <a:ea typeface="Red Hat Text"/>
              <a:cs typeface="Red Hat Text"/>
              <a:sym typeface="Red Hat Text"/>
            </a:endParaRPr>
          </a:p>
        </p:txBody>
      </p:sp>
      <p:cxnSp>
        <p:nvCxnSpPr>
          <p:cNvPr id="226" name="Google Shape;226;p33"/>
          <p:cNvCxnSpPr/>
          <p:nvPr/>
        </p:nvCxnSpPr>
        <p:spPr>
          <a:xfrm rot="10800000">
            <a:off x="447764" y="50"/>
            <a:ext cx="0" cy="2282700"/>
          </a:xfrm>
          <a:prstGeom prst="straightConnector1">
            <a:avLst/>
          </a:prstGeom>
          <a:noFill/>
          <a:ln cap="flat" cmpd="sng" w="9525">
            <a:solidFill>
              <a:srgbClr val="EE0000"/>
            </a:solidFill>
            <a:prstDash val="solid"/>
            <a:round/>
            <a:headEnd len="sm" w="sm" type="none"/>
            <a:tailEnd len="sm" w="sm" type="none"/>
          </a:ln>
        </p:spPr>
      </p:cxnSp>
      <p:pic>
        <p:nvPicPr>
          <p:cNvPr id="227" name="Google Shape;227;p33"/>
          <p:cNvPicPr preferRelativeResize="0"/>
          <p:nvPr/>
        </p:nvPicPr>
        <p:blipFill rotWithShape="1">
          <a:blip r:embed="rId4">
            <a:alphaModFix/>
          </a:blip>
          <a:srcRect b="0" l="0" r="0" t="0"/>
          <a:stretch/>
        </p:blipFill>
        <p:spPr>
          <a:xfrm>
            <a:off x="7321095" y="1238517"/>
            <a:ext cx="522347" cy="522347"/>
          </a:xfrm>
          <a:prstGeom prst="rect">
            <a:avLst/>
          </a:prstGeom>
          <a:noFill/>
          <a:ln>
            <a:noFill/>
          </a:ln>
        </p:spPr>
      </p:pic>
      <p:pic>
        <p:nvPicPr>
          <p:cNvPr id="228" name="Google Shape;228;p33"/>
          <p:cNvPicPr preferRelativeResize="0"/>
          <p:nvPr/>
        </p:nvPicPr>
        <p:blipFill rotWithShape="1">
          <a:blip r:embed="rId5">
            <a:alphaModFix/>
          </a:blip>
          <a:srcRect b="0" l="0" r="0" t="0"/>
          <a:stretch/>
        </p:blipFill>
        <p:spPr>
          <a:xfrm>
            <a:off x="7321095" y="2760373"/>
            <a:ext cx="522347" cy="522347"/>
          </a:xfrm>
          <a:prstGeom prst="rect">
            <a:avLst/>
          </a:prstGeom>
          <a:noFill/>
          <a:ln>
            <a:noFill/>
          </a:ln>
        </p:spPr>
      </p:pic>
      <p:pic>
        <p:nvPicPr>
          <p:cNvPr id="229" name="Google Shape;229;p33"/>
          <p:cNvPicPr preferRelativeResize="0"/>
          <p:nvPr/>
        </p:nvPicPr>
        <p:blipFill rotWithShape="1">
          <a:blip r:embed="rId6">
            <a:alphaModFix/>
          </a:blip>
          <a:srcRect b="0" l="0" r="0" t="0"/>
          <a:stretch/>
        </p:blipFill>
        <p:spPr>
          <a:xfrm>
            <a:off x="7321095" y="2061517"/>
            <a:ext cx="522347" cy="522347"/>
          </a:xfrm>
          <a:prstGeom prst="rect">
            <a:avLst/>
          </a:prstGeom>
          <a:noFill/>
          <a:ln>
            <a:noFill/>
          </a:ln>
        </p:spPr>
      </p:pic>
      <p:pic>
        <p:nvPicPr>
          <p:cNvPr id="230" name="Google Shape;230;p33"/>
          <p:cNvPicPr preferRelativeResize="0"/>
          <p:nvPr/>
        </p:nvPicPr>
        <p:blipFill rotWithShape="1">
          <a:blip r:embed="rId7">
            <a:alphaModFix/>
          </a:blip>
          <a:srcRect b="0" l="0" r="0" t="0"/>
          <a:stretch/>
        </p:blipFill>
        <p:spPr>
          <a:xfrm>
            <a:off x="7321095" y="3479458"/>
            <a:ext cx="522347" cy="522347"/>
          </a:xfrm>
          <a:prstGeom prst="rect">
            <a:avLst/>
          </a:prstGeom>
          <a:noFill/>
          <a:ln>
            <a:noFill/>
          </a:ln>
        </p:spPr>
      </p:pic>
      <p:cxnSp>
        <p:nvCxnSpPr>
          <p:cNvPr id="231" name="Google Shape;231;p33"/>
          <p:cNvCxnSpPr/>
          <p:nvPr/>
        </p:nvCxnSpPr>
        <p:spPr>
          <a:xfrm rot="10800000">
            <a:off x="447756" y="6401400"/>
            <a:ext cx="0" cy="456600"/>
          </a:xfrm>
          <a:prstGeom prst="straightConnector1">
            <a:avLst/>
          </a:prstGeom>
          <a:noFill/>
          <a:ln cap="flat" cmpd="sng" w="9525">
            <a:solidFill>
              <a:srgbClr val="EE0000"/>
            </a:solidFill>
            <a:prstDash val="solid"/>
            <a:round/>
            <a:headEnd len="sm" w="sm" type="none"/>
            <a:tailEnd len="sm" w="sm" type="none"/>
          </a:ln>
        </p:spPr>
      </p:cxnSp>
      <p:sp>
        <p:nvSpPr>
          <p:cNvPr id="232" name="Google Shape;232;p33"/>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3" name="Google Shape;233;p33"/>
          <p:cNvPicPr preferRelativeResize="0"/>
          <p:nvPr/>
        </p:nvPicPr>
        <p:blipFill>
          <a:blip r:embed="rId8">
            <a:alphaModFix/>
          </a:blip>
          <a:stretch>
            <a:fillRect/>
          </a:stretch>
        </p:blipFill>
        <p:spPr>
          <a:xfrm>
            <a:off x="7414575" y="4282250"/>
            <a:ext cx="335424" cy="335424"/>
          </a:xfrm>
          <a:prstGeom prst="rect">
            <a:avLst/>
          </a:prstGeom>
          <a:noFill/>
          <a:ln>
            <a:noFill/>
          </a:ln>
        </p:spPr>
      </p:pic>
      <p:sp>
        <p:nvSpPr>
          <p:cNvPr id="234" name="Google Shape;234;p33"/>
          <p:cNvSpPr txBox="1"/>
          <p:nvPr/>
        </p:nvSpPr>
        <p:spPr>
          <a:xfrm>
            <a:off x="7960276" y="4222000"/>
            <a:ext cx="29931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EBEBEB"/>
                </a:solidFill>
                <a:latin typeface="Red Hat Text"/>
                <a:ea typeface="Red Hat Text"/>
                <a:cs typeface="Red Hat Text"/>
                <a:sym typeface="Red Hat Text"/>
              </a:rPr>
              <a:t>github.com</a:t>
            </a:r>
            <a:r>
              <a:rPr i="0" lang="en" sz="1400" u="none" cap="none" strike="noStrike">
                <a:solidFill>
                  <a:srgbClr val="EBEBEB"/>
                </a:solidFill>
                <a:latin typeface="Red Hat Text"/>
                <a:ea typeface="Red Hat Text"/>
                <a:cs typeface="Red Hat Text"/>
                <a:sym typeface="Red Hat Text"/>
              </a:rPr>
              <a:t>/</a:t>
            </a:r>
            <a:r>
              <a:rPr lang="en">
                <a:solidFill>
                  <a:srgbClr val="EBEBEB"/>
                </a:solidFill>
                <a:latin typeface="Red Hat Text"/>
                <a:ea typeface="Red Hat Text"/>
                <a:cs typeface="Red Hat Text"/>
                <a:sym typeface="Red Hat Text"/>
              </a:rPr>
              <a:t>ansible</a:t>
            </a:r>
            <a:endParaRPr i="0" sz="1400" u="none" cap="none" strike="noStrike">
              <a:solidFill>
                <a:srgbClr val="EBEBEB"/>
              </a:solidFill>
              <a:latin typeface="Red Hat Text"/>
              <a:ea typeface="Red Hat Text"/>
              <a:cs typeface="Red Hat Text"/>
              <a:sym typeface="Red Hat Tex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2">
  <p:cSld name="CUSTOM_4_21_2">
    <p:spTree>
      <p:nvGrpSpPr>
        <p:cNvPr id="235" name="Shape 235"/>
        <p:cNvGrpSpPr/>
        <p:nvPr/>
      </p:nvGrpSpPr>
      <p:grpSpPr>
        <a:xfrm>
          <a:off x="0" y="0"/>
          <a:ext cx="0" cy="0"/>
          <a:chOff x="0" y="0"/>
          <a:chExt cx="0" cy="0"/>
        </a:xfrm>
      </p:grpSpPr>
      <p:pic>
        <p:nvPicPr>
          <p:cNvPr id="236" name="Google Shape;236;p34"/>
          <p:cNvPicPr preferRelativeResize="0"/>
          <p:nvPr/>
        </p:nvPicPr>
        <p:blipFill>
          <a:blip r:embed="rId2">
            <a:alphaModFix/>
          </a:blip>
          <a:stretch>
            <a:fillRect/>
          </a:stretch>
        </p:blipFill>
        <p:spPr>
          <a:xfrm>
            <a:off x="0" y="0"/>
            <a:ext cx="12188954" cy="6855175"/>
          </a:xfrm>
          <a:prstGeom prst="rect">
            <a:avLst/>
          </a:prstGeom>
          <a:noFill/>
          <a:ln>
            <a:noFill/>
          </a:ln>
        </p:spPr>
      </p:pic>
      <p:sp>
        <p:nvSpPr>
          <p:cNvPr id="237" name="Google Shape;237;p34"/>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8" name="Google Shape;238;p34"/>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9" name="Google Shape;239;p34"/>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0" name="Google Shape;240;p34"/>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1" name="Google Shape;241;p34"/>
          <p:cNvPicPr preferRelativeResize="0"/>
          <p:nvPr/>
        </p:nvPicPr>
        <p:blipFill rotWithShape="1">
          <a:blip r:embed="rId3">
            <a:alphaModFix/>
          </a:blip>
          <a:srcRect b="317" l="0" r="0" t="327"/>
          <a:stretch/>
        </p:blipFill>
        <p:spPr>
          <a:xfrm>
            <a:off x="10711016" y="6313250"/>
            <a:ext cx="975606" cy="228064"/>
          </a:xfrm>
          <a:prstGeom prst="rect">
            <a:avLst/>
          </a:prstGeom>
          <a:noFill/>
          <a:ln>
            <a:noFill/>
          </a:ln>
        </p:spPr>
      </p:pic>
      <p:sp>
        <p:nvSpPr>
          <p:cNvPr id="242" name="Google Shape;242;p34"/>
          <p:cNvSpPr txBox="1"/>
          <p:nvPr>
            <p:ph idx="2"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3" name="Google Shape;243;p34"/>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4" name="Google Shape;244;p34"/>
          <p:cNvSpPr txBox="1"/>
          <p:nvPr>
            <p:ph idx="3"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p:cSld name="CUSTOM_4_21_1">
    <p:spTree>
      <p:nvGrpSpPr>
        <p:cNvPr id="245" name="Shape 245"/>
        <p:cNvGrpSpPr/>
        <p:nvPr/>
      </p:nvGrpSpPr>
      <p:grpSpPr>
        <a:xfrm>
          <a:off x="0" y="0"/>
          <a:ext cx="0" cy="0"/>
          <a:chOff x="0" y="0"/>
          <a:chExt cx="0" cy="0"/>
        </a:xfrm>
      </p:grpSpPr>
      <p:pic>
        <p:nvPicPr>
          <p:cNvPr id="246" name="Google Shape;246;p35"/>
          <p:cNvPicPr preferRelativeResize="0"/>
          <p:nvPr/>
        </p:nvPicPr>
        <p:blipFill rotWithShape="1">
          <a:blip r:embed="rId2">
            <a:alphaModFix/>
          </a:blip>
          <a:srcRect b="15604" l="0" r="0" t="0"/>
          <a:stretch/>
        </p:blipFill>
        <p:spPr>
          <a:xfrm>
            <a:off x="0" y="0"/>
            <a:ext cx="12191698" cy="6857999"/>
          </a:xfrm>
          <a:prstGeom prst="rect">
            <a:avLst/>
          </a:prstGeom>
          <a:noFill/>
          <a:ln>
            <a:noFill/>
          </a:ln>
        </p:spPr>
      </p:pic>
      <p:sp>
        <p:nvSpPr>
          <p:cNvPr id="247" name="Google Shape;247;p35"/>
          <p:cNvSpPr/>
          <p:nvPr/>
        </p:nvSpPr>
        <p:spPr>
          <a:xfrm rot="5400000">
            <a:off x="-950522" y="950400"/>
            <a:ext cx="6858000" cy="4957200"/>
          </a:xfrm>
          <a:prstGeom prst="rect">
            <a:avLst/>
          </a:prstGeom>
          <a:gradFill>
            <a:gsLst>
              <a:gs pos="0">
                <a:srgbClr val="FFFFFF">
                  <a:alpha val="0"/>
                </a:srgbClr>
              </a:gs>
              <a:gs pos="100000">
                <a:srgbClr val="000000">
                  <a:alpha val="5294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125" y="5904550"/>
            <a:ext cx="12191700" cy="953400"/>
          </a:xfrm>
          <a:prstGeom prst="rect">
            <a:avLst/>
          </a:prstGeom>
          <a:gradFill>
            <a:gsLst>
              <a:gs pos="0">
                <a:srgbClr val="FFFFFF">
                  <a:alpha val="0"/>
                </a:srgbClr>
              </a:gs>
              <a:gs pos="100000">
                <a:srgbClr val="000000">
                  <a:alpha val="5294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50" name="Google Shape;250;p35"/>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1" name="Google Shape;251;p35"/>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2" name="Google Shape;252;p35"/>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3" name="Google Shape;253;p35"/>
          <p:cNvSpPr txBox="1"/>
          <p:nvPr>
            <p:ph idx="2"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54" name="Google Shape;254;p35"/>
          <p:cNvPicPr preferRelativeResize="0"/>
          <p:nvPr/>
        </p:nvPicPr>
        <p:blipFill rotWithShape="1">
          <a:blip r:embed="rId3">
            <a:alphaModFix/>
          </a:blip>
          <a:srcRect b="592" l="0" r="0" t="583"/>
          <a:stretch/>
        </p:blipFill>
        <p:spPr>
          <a:xfrm>
            <a:off x="10711016" y="6313250"/>
            <a:ext cx="975605" cy="22806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55" name="Shape 255"/>
        <p:cNvGrpSpPr/>
        <p:nvPr/>
      </p:nvGrpSpPr>
      <p:grpSpPr>
        <a:xfrm>
          <a:off x="0" y="0"/>
          <a:ext cx="0" cy="0"/>
          <a:chOff x="0" y="0"/>
          <a:chExt cx="0" cy="0"/>
        </a:xfrm>
      </p:grpSpPr>
      <p:cxnSp>
        <p:nvCxnSpPr>
          <p:cNvPr id="256" name="Google Shape;256;p36"/>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7" name="Google Shape;257;p36"/>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8" name="Google Shape;258;p36"/>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9" name="Google Shape;259;p36"/>
          <p:cNvSpPr txBox="1"/>
          <p:nvPr>
            <p:ph idx="1"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0" name="Google Shape;260;p36"/>
          <p:cNvSpPr txBox="1"/>
          <p:nvPr>
            <p:ph idx="2" type="subTitle"/>
          </p:nvPr>
        </p:nvSpPr>
        <p:spPr>
          <a:xfrm>
            <a:off x="4468190" y="4229725"/>
            <a:ext cx="32550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61" name="Google Shape;261;p36"/>
          <p:cNvSpPr txBox="1"/>
          <p:nvPr>
            <p:ph idx="3" type="subTitle"/>
          </p:nvPr>
        </p:nvSpPr>
        <p:spPr>
          <a:xfrm>
            <a:off x="4468290" y="4718950"/>
            <a:ext cx="32550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62" name="Google Shape;262;p36"/>
          <p:cNvSpPr txBox="1"/>
          <p:nvPr>
            <p:ph idx="4" type="subTitle"/>
          </p:nvPr>
        </p:nvSpPr>
        <p:spPr>
          <a:xfrm>
            <a:off x="8047802" y="4229725"/>
            <a:ext cx="32550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63" name="Google Shape;263;p36"/>
          <p:cNvSpPr txBox="1"/>
          <p:nvPr>
            <p:ph idx="5" type="subTitle"/>
          </p:nvPr>
        </p:nvSpPr>
        <p:spPr>
          <a:xfrm>
            <a:off x="8047902" y="4718950"/>
            <a:ext cx="32550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64" name="Google Shape;264;p36"/>
          <p:cNvSpPr txBox="1"/>
          <p:nvPr>
            <p:ph idx="6" type="subTitle"/>
          </p:nvPr>
        </p:nvSpPr>
        <p:spPr>
          <a:xfrm>
            <a:off x="888578" y="4229725"/>
            <a:ext cx="32550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65" name="Google Shape;265;p36"/>
          <p:cNvSpPr txBox="1"/>
          <p:nvPr>
            <p:ph idx="7" type="subTitle"/>
          </p:nvPr>
        </p:nvSpPr>
        <p:spPr>
          <a:xfrm>
            <a:off x="888678" y="4718950"/>
            <a:ext cx="32550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66" name="Google Shape;266;p36"/>
          <p:cNvSpPr txBox="1"/>
          <p:nvPr>
            <p:ph idx="8"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67" name="Google Shape;267;p36"/>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8" name="Google Shape;268;p36"/>
          <p:cNvSpPr txBox="1"/>
          <p:nvPr>
            <p:ph idx="9"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pic>
        <p:nvPicPr>
          <p:cNvPr id="269" name="Google Shape;269;p36"/>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_1">
    <p:spTree>
      <p:nvGrpSpPr>
        <p:cNvPr id="270" name="Shape 270"/>
        <p:cNvGrpSpPr/>
        <p:nvPr/>
      </p:nvGrpSpPr>
      <p:grpSpPr>
        <a:xfrm>
          <a:off x="0" y="0"/>
          <a:ext cx="0" cy="0"/>
          <a:chOff x="0" y="0"/>
          <a:chExt cx="0" cy="0"/>
        </a:xfrm>
      </p:grpSpPr>
      <p:sp>
        <p:nvSpPr>
          <p:cNvPr id="271" name="Google Shape;271;p37"/>
          <p:cNvSpPr txBox="1"/>
          <p:nvPr>
            <p:ph idx="1" type="subTitle"/>
          </p:nvPr>
        </p:nvSpPr>
        <p:spPr>
          <a:xfrm>
            <a:off x="885028" y="3358700"/>
            <a:ext cx="32916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272" name="Google Shape;272;p37"/>
          <p:cNvSpPr txBox="1"/>
          <p:nvPr>
            <p:ph type="title"/>
          </p:nvPr>
        </p:nvSpPr>
        <p:spPr>
          <a:xfrm>
            <a:off x="885028"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273" name="Google Shape;273;p37"/>
          <p:cNvSpPr txBox="1"/>
          <p:nvPr>
            <p:ph idx="2"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74" name="Google Shape;274;p37"/>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5" name="Google Shape;275;p37"/>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6" name="Google Shape;276;p37"/>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7" name="Google Shape;277;p37"/>
          <p:cNvSpPr txBox="1"/>
          <p:nvPr>
            <p:ph idx="3"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8" name="Google Shape;278;p37"/>
          <p:cNvSpPr txBox="1"/>
          <p:nvPr>
            <p:ph idx="4" type="subTitle"/>
          </p:nvPr>
        </p:nvSpPr>
        <p:spPr>
          <a:xfrm>
            <a:off x="6857181"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9" name="Google Shape;279;p37"/>
          <p:cNvSpPr txBox="1"/>
          <p:nvPr>
            <p:ph idx="5" type="subTitle"/>
          </p:nvPr>
        </p:nvSpPr>
        <p:spPr>
          <a:xfrm>
            <a:off x="6857181"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80" name="Google Shape;280;p37"/>
          <p:cNvSpPr txBox="1"/>
          <p:nvPr>
            <p:ph idx="6" type="subTitle"/>
          </p:nvPr>
        </p:nvSpPr>
        <p:spPr>
          <a:xfrm>
            <a:off x="6857181"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81" name="Google Shape;281;p37"/>
          <p:cNvSpPr txBox="1"/>
          <p:nvPr>
            <p:ph idx="7" type="subTitle"/>
          </p:nvPr>
        </p:nvSpPr>
        <p:spPr>
          <a:xfrm>
            <a:off x="6857181"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82" name="Google Shape;282;p37"/>
          <p:cNvSpPr txBox="1"/>
          <p:nvPr>
            <p:ph idx="8" type="subTitle"/>
          </p:nvPr>
        </p:nvSpPr>
        <p:spPr>
          <a:xfrm>
            <a:off x="6857181"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83" name="Google Shape;283;p37"/>
          <p:cNvSpPr txBox="1"/>
          <p:nvPr>
            <p:ph idx="9" type="subTitle"/>
          </p:nvPr>
        </p:nvSpPr>
        <p:spPr>
          <a:xfrm>
            <a:off x="6857181"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pic>
        <p:nvPicPr>
          <p:cNvPr id="284" name="Google Shape;284;p37"/>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1">
    <p:spTree>
      <p:nvGrpSpPr>
        <p:cNvPr id="285" name="Shape 285"/>
        <p:cNvGrpSpPr/>
        <p:nvPr/>
      </p:nvGrpSpPr>
      <p:grpSpPr>
        <a:xfrm>
          <a:off x="0" y="0"/>
          <a:ext cx="0" cy="0"/>
          <a:chOff x="0" y="0"/>
          <a:chExt cx="0" cy="0"/>
        </a:xfrm>
      </p:grpSpPr>
      <p:sp>
        <p:nvSpPr>
          <p:cNvPr id="286" name="Google Shape;286;p38"/>
          <p:cNvSpPr txBox="1"/>
          <p:nvPr>
            <p:ph idx="1" type="subTitle"/>
          </p:nvPr>
        </p:nvSpPr>
        <p:spPr>
          <a:xfrm>
            <a:off x="447764" y="55441"/>
            <a:ext cx="51486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87" name="Google Shape;287;p38"/>
          <p:cNvSpPr txBox="1"/>
          <p:nvPr>
            <p:ph type="title"/>
          </p:nvPr>
        </p:nvSpPr>
        <p:spPr>
          <a:xfrm>
            <a:off x="885028" y="8717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88" name="Google Shape;288;p38"/>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9" name="Google Shape;289;p38"/>
          <p:cNvCxnSpPr/>
          <p:nvPr/>
        </p:nvCxnSpPr>
        <p:spPr>
          <a:xfrm rot="10800000">
            <a:off x="447756"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90" name="Google Shape;290;p38"/>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91" name="Google Shape;291;p38"/>
          <p:cNvSpPr txBox="1"/>
          <p:nvPr>
            <p:ph idx="2" type="subTitle"/>
          </p:nvPr>
        </p:nvSpPr>
        <p:spPr>
          <a:xfrm>
            <a:off x="885028" y="6169550"/>
            <a:ext cx="9183000" cy="560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700">
                <a:solidFill>
                  <a:srgbClr val="4D4D4F"/>
                </a:solidFill>
              </a:defRPr>
            </a:lvl1pPr>
            <a:lvl2pPr lvl="1" rtl="0">
              <a:lnSpc>
                <a:spcPct val="115000"/>
              </a:lnSpc>
              <a:spcBef>
                <a:spcPts val="0"/>
              </a:spcBef>
              <a:spcAft>
                <a:spcPts val="0"/>
              </a:spcAft>
              <a:buNone/>
              <a:defRPr sz="700">
                <a:solidFill>
                  <a:srgbClr val="4D4D4F"/>
                </a:solidFill>
              </a:defRPr>
            </a:lvl2pPr>
            <a:lvl3pPr lvl="2" rtl="0">
              <a:lnSpc>
                <a:spcPct val="115000"/>
              </a:lnSpc>
              <a:spcBef>
                <a:spcPts val="0"/>
              </a:spcBef>
              <a:spcAft>
                <a:spcPts val="0"/>
              </a:spcAft>
              <a:buNone/>
              <a:defRPr sz="700">
                <a:solidFill>
                  <a:srgbClr val="4D4D4F"/>
                </a:solidFill>
              </a:defRPr>
            </a:lvl3pPr>
            <a:lvl4pPr lvl="3" rtl="0">
              <a:lnSpc>
                <a:spcPct val="115000"/>
              </a:lnSpc>
              <a:spcBef>
                <a:spcPts val="0"/>
              </a:spcBef>
              <a:spcAft>
                <a:spcPts val="0"/>
              </a:spcAft>
              <a:buNone/>
              <a:defRPr sz="700">
                <a:solidFill>
                  <a:srgbClr val="4D4D4F"/>
                </a:solidFill>
              </a:defRPr>
            </a:lvl4pPr>
            <a:lvl5pPr lvl="4" rtl="0">
              <a:lnSpc>
                <a:spcPct val="115000"/>
              </a:lnSpc>
              <a:spcBef>
                <a:spcPts val="0"/>
              </a:spcBef>
              <a:spcAft>
                <a:spcPts val="0"/>
              </a:spcAft>
              <a:buNone/>
              <a:defRPr sz="700">
                <a:solidFill>
                  <a:srgbClr val="4D4D4F"/>
                </a:solidFill>
              </a:defRPr>
            </a:lvl5pPr>
            <a:lvl6pPr lvl="5" rtl="0">
              <a:lnSpc>
                <a:spcPct val="115000"/>
              </a:lnSpc>
              <a:spcBef>
                <a:spcPts val="0"/>
              </a:spcBef>
              <a:spcAft>
                <a:spcPts val="0"/>
              </a:spcAft>
              <a:buNone/>
              <a:defRPr sz="700">
                <a:solidFill>
                  <a:srgbClr val="4D4D4F"/>
                </a:solidFill>
              </a:defRPr>
            </a:lvl6pPr>
            <a:lvl7pPr lvl="6" rtl="0">
              <a:lnSpc>
                <a:spcPct val="115000"/>
              </a:lnSpc>
              <a:spcBef>
                <a:spcPts val="0"/>
              </a:spcBef>
              <a:spcAft>
                <a:spcPts val="0"/>
              </a:spcAft>
              <a:buNone/>
              <a:defRPr sz="700">
                <a:solidFill>
                  <a:srgbClr val="4D4D4F"/>
                </a:solidFill>
              </a:defRPr>
            </a:lvl7pPr>
            <a:lvl8pPr lvl="7" rtl="0">
              <a:lnSpc>
                <a:spcPct val="115000"/>
              </a:lnSpc>
              <a:spcBef>
                <a:spcPts val="0"/>
              </a:spcBef>
              <a:spcAft>
                <a:spcPts val="0"/>
              </a:spcAft>
              <a:buNone/>
              <a:defRPr sz="700">
                <a:solidFill>
                  <a:srgbClr val="4D4D4F"/>
                </a:solidFill>
              </a:defRPr>
            </a:lvl8pPr>
            <a:lvl9pPr lvl="8" rtl="0">
              <a:lnSpc>
                <a:spcPct val="115000"/>
              </a:lnSpc>
              <a:spcBef>
                <a:spcPts val="0"/>
              </a:spcBef>
              <a:spcAft>
                <a:spcPts val="0"/>
              </a:spcAft>
              <a:buNone/>
              <a:defRPr sz="700">
                <a:solidFill>
                  <a:srgbClr val="4D4D4F"/>
                </a:solidFill>
              </a:defRPr>
            </a:lvl9pPr>
          </a:lstStyle>
          <a:p/>
        </p:txBody>
      </p:sp>
      <p:sp>
        <p:nvSpPr>
          <p:cNvPr id="292" name="Google Shape;292;p38"/>
          <p:cNvSpPr txBox="1"/>
          <p:nvPr>
            <p:ph idx="3" type="subTitle"/>
          </p:nvPr>
        </p:nvSpPr>
        <p:spPr>
          <a:xfrm>
            <a:off x="885103" y="1424950"/>
            <a:ext cx="104217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pic>
        <p:nvPicPr>
          <p:cNvPr id="293" name="Google Shape;293;p38"/>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2_3">
    <p:spTree>
      <p:nvGrpSpPr>
        <p:cNvPr id="294" name="Shape 294"/>
        <p:cNvGrpSpPr/>
        <p:nvPr/>
      </p:nvGrpSpPr>
      <p:grpSpPr>
        <a:xfrm>
          <a:off x="0" y="0"/>
          <a:ext cx="0" cy="0"/>
          <a:chOff x="0" y="0"/>
          <a:chExt cx="0" cy="0"/>
        </a:xfrm>
      </p:grpSpPr>
      <p:sp>
        <p:nvSpPr>
          <p:cNvPr id="295" name="Google Shape;295;p39"/>
          <p:cNvSpPr txBox="1"/>
          <p:nvPr>
            <p:ph idx="1" type="subTitle"/>
          </p:nvPr>
        </p:nvSpPr>
        <p:spPr>
          <a:xfrm>
            <a:off x="447764" y="55441"/>
            <a:ext cx="51486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9pPr>
          </a:lstStyle>
          <a:p/>
        </p:txBody>
      </p:sp>
      <p:sp>
        <p:nvSpPr>
          <p:cNvPr id="296" name="Google Shape;296;p39"/>
          <p:cNvSpPr txBox="1"/>
          <p:nvPr>
            <p:ph type="title"/>
          </p:nvPr>
        </p:nvSpPr>
        <p:spPr>
          <a:xfrm>
            <a:off x="885028" y="8717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97" name="Google Shape;297;p39"/>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98" name="Google Shape;298;p39"/>
          <p:cNvCxnSpPr/>
          <p:nvPr/>
        </p:nvCxnSpPr>
        <p:spPr>
          <a:xfrm rot="10800000">
            <a:off x="447756"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99" name="Google Shape;299;p39"/>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0" name="Google Shape;300;p39"/>
          <p:cNvSpPr txBox="1"/>
          <p:nvPr>
            <p:ph idx="2" type="subTitle"/>
          </p:nvPr>
        </p:nvSpPr>
        <p:spPr>
          <a:xfrm>
            <a:off x="885103" y="1424950"/>
            <a:ext cx="104217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EE0000"/>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01" name="Google Shape;301;p39"/>
          <p:cNvSpPr txBox="1"/>
          <p:nvPr>
            <p:ph idx="3" type="subTitle"/>
          </p:nvPr>
        </p:nvSpPr>
        <p:spPr>
          <a:xfrm>
            <a:off x="885028" y="6169550"/>
            <a:ext cx="8002200" cy="560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302" name="Google Shape;302;p39"/>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2">
    <p:spTree>
      <p:nvGrpSpPr>
        <p:cNvPr id="303" name="Shape 303"/>
        <p:cNvGrpSpPr/>
        <p:nvPr/>
      </p:nvGrpSpPr>
      <p:grpSpPr>
        <a:xfrm>
          <a:off x="0" y="0"/>
          <a:ext cx="0" cy="0"/>
          <a:chOff x="0" y="0"/>
          <a:chExt cx="0" cy="0"/>
        </a:xfrm>
      </p:grpSpPr>
      <p:sp>
        <p:nvSpPr>
          <p:cNvPr id="304" name="Google Shape;304;p40"/>
          <p:cNvSpPr txBox="1"/>
          <p:nvPr>
            <p:ph idx="1" type="subTitle"/>
          </p:nvPr>
        </p:nvSpPr>
        <p:spPr>
          <a:xfrm>
            <a:off x="447764" y="55441"/>
            <a:ext cx="51486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05" name="Google Shape;305;p40"/>
          <p:cNvSpPr txBox="1"/>
          <p:nvPr>
            <p:ph type="title"/>
          </p:nvPr>
        </p:nvSpPr>
        <p:spPr>
          <a:xfrm>
            <a:off x="885028" y="8717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06" name="Google Shape;306;p40"/>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7" name="Google Shape;307;p40"/>
          <p:cNvCxnSpPr/>
          <p:nvPr/>
        </p:nvCxnSpPr>
        <p:spPr>
          <a:xfrm rot="10800000">
            <a:off x="447756"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08" name="Google Shape;308;p40"/>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9" name="Google Shape;309;p40"/>
          <p:cNvSpPr txBox="1"/>
          <p:nvPr>
            <p:ph idx="2" type="subTitle"/>
          </p:nvPr>
        </p:nvSpPr>
        <p:spPr>
          <a:xfrm>
            <a:off x="885028" y="6169550"/>
            <a:ext cx="9183000" cy="560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700">
                <a:solidFill>
                  <a:srgbClr val="4D4D4F"/>
                </a:solidFill>
              </a:defRPr>
            </a:lvl1pPr>
            <a:lvl2pPr lvl="1" rtl="0">
              <a:lnSpc>
                <a:spcPct val="115000"/>
              </a:lnSpc>
              <a:spcBef>
                <a:spcPts val="0"/>
              </a:spcBef>
              <a:spcAft>
                <a:spcPts val="0"/>
              </a:spcAft>
              <a:buNone/>
              <a:defRPr sz="700">
                <a:solidFill>
                  <a:srgbClr val="4D4D4F"/>
                </a:solidFill>
              </a:defRPr>
            </a:lvl2pPr>
            <a:lvl3pPr lvl="2" rtl="0">
              <a:lnSpc>
                <a:spcPct val="115000"/>
              </a:lnSpc>
              <a:spcBef>
                <a:spcPts val="0"/>
              </a:spcBef>
              <a:spcAft>
                <a:spcPts val="0"/>
              </a:spcAft>
              <a:buNone/>
              <a:defRPr sz="700">
                <a:solidFill>
                  <a:srgbClr val="4D4D4F"/>
                </a:solidFill>
              </a:defRPr>
            </a:lvl3pPr>
            <a:lvl4pPr lvl="3" rtl="0">
              <a:lnSpc>
                <a:spcPct val="115000"/>
              </a:lnSpc>
              <a:spcBef>
                <a:spcPts val="0"/>
              </a:spcBef>
              <a:spcAft>
                <a:spcPts val="0"/>
              </a:spcAft>
              <a:buNone/>
              <a:defRPr sz="700">
                <a:solidFill>
                  <a:srgbClr val="4D4D4F"/>
                </a:solidFill>
              </a:defRPr>
            </a:lvl4pPr>
            <a:lvl5pPr lvl="4" rtl="0">
              <a:lnSpc>
                <a:spcPct val="115000"/>
              </a:lnSpc>
              <a:spcBef>
                <a:spcPts val="0"/>
              </a:spcBef>
              <a:spcAft>
                <a:spcPts val="0"/>
              </a:spcAft>
              <a:buNone/>
              <a:defRPr sz="700">
                <a:solidFill>
                  <a:srgbClr val="4D4D4F"/>
                </a:solidFill>
              </a:defRPr>
            </a:lvl5pPr>
            <a:lvl6pPr lvl="5" rtl="0">
              <a:lnSpc>
                <a:spcPct val="115000"/>
              </a:lnSpc>
              <a:spcBef>
                <a:spcPts val="0"/>
              </a:spcBef>
              <a:spcAft>
                <a:spcPts val="0"/>
              </a:spcAft>
              <a:buNone/>
              <a:defRPr sz="700">
                <a:solidFill>
                  <a:srgbClr val="4D4D4F"/>
                </a:solidFill>
              </a:defRPr>
            </a:lvl6pPr>
            <a:lvl7pPr lvl="6" rtl="0">
              <a:lnSpc>
                <a:spcPct val="115000"/>
              </a:lnSpc>
              <a:spcBef>
                <a:spcPts val="0"/>
              </a:spcBef>
              <a:spcAft>
                <a:spcPts val="0"/>
              </a:spcAft>
              <a:buNone/>
              <a:defRPr sz="700">
                <a:solidFill>
                  <a:srgbClr val="4D4D4F"/>
                </a:solidFill>
              </a:defRPr>
            </a:lvl7pPr>
            <a:lvl8pPr lvl="7" rtl="0">
              <a:lnSpc>
                <a:spcPct val="115000"/>
              </a:lnSpc>
              <a:spcBef>
                <a:spcPts val="0"/>
              </a:spcBef>
              <a:spcAft>
                <a:spcPts val="0"/>
              </a:spcAft>
              <a:buNone/>
              <a:defRPr sz="700">
                <a:solidFill>
                  <a:srgbClr val="4D4D4F"/>
                </a:solidFill>
              </a:defRPr>
            </a:lvl8pPr>
            <a:lvl9pPr lvl="8" rtl="0">
              <a:lnSpc>
                <a:spcPct val="115000"/>
              </a:lnSpc>
              <a:spcBef>
                <a:spcPts val="0"/>
              </a:spcBef>
              <a:spcAft>
                <a:spcPts val="0"/>
              </a:spcAft>
              <a:buNone/>
              <a:defRPr sz="700">
                <a:solidFill>
                  <a:srgbClr val="4D4D4F"/>
                </a:solidFill>
              </a:defRPr>
            </a:lvl9pPr>
          </a:lstStyle>
          <a:p/>
        </p:txBody>
      </p:sp>
      <p:sp>
        <p:nvSpPr>
          <p:cNvPr id="310" name="Google Shape;310;p40"/>
          <p:cNvSpPr txBox="1"/>
          <p:nvPr>
            <p:ph idx="3" type="subTitle"/>
          </p:nvPr>
        </p:nvSpPr>
        <p:spPr>
          <a:xfrm>
            <a:off x="885103" y="1424950"/>
            <a:ext cx="104217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pic>
        <p:nvPicPr>
          <p:cNvPr id="311" name="Google Shape;311;p40"/>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5"/>
          <p:cNvSpPr/>
          <p:nvPr/>
        </p:nvSpPr>
        <p:spPr>
          <a:xfrm>
            <a:off x="9616938"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txBox="1"/>
          <p:nvPr>
            <p:ph idx="1" type="subTitle"/>
          </p:nvPr>
        </p:nvSpPr>
        <p:spPr>
          <a:xfrm>
            <a:off x="2083674" y="3521825"/>
            <a:ext cx="7533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1" name="Google Shape;41;p5"/>
          <p:cNvSpPr txBox="1"/>
          <p:nvPr>
            <p:ph type="title"/>
          </p:nvPr>
        </p:nvSpPr>
        <p:spPr>
          <a:xfrm>
            <a:off x="2083824" y="1743625"/>
            <a:ext cx="75330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42" name="Google Shape;42;p5"/>
          <p:cNvSpPr txBox="1"/>
          <p:nvPr>
            <p:ph idx="2" type="subTitle"/>
          </p:nvPr>
        </p:nvSpPr>
        <p:spPr>
          <a:xfrm>
            <a:off x="2083674"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3" name="Google Shape;43;p5"/>
          <p:cNvSpPr txBox="1"/>
          <p:nvPr>
            <p:ph idx="3" type="subTitle"/>
          </p:nvPr>
        </p:nvSpPr>
        <p:spPr>
          <a:xfrm>
            <a:off x="447174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cxnSp>
        <p:nvCxnSpPr>
          <p:cNvPr id="44" name="Google Shape;44;p5"/>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5" name="Google Shape;45;p5"/>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 name="Google Shape;46;p5"/>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19_1">
    <p:spTree>
      <p:nvGrpSpPr>
        <p:cNvPr id="312" name="Shape 312"/>
        <p:cNvGrpSpPr/>
        <p:nvPr/>
      </p:nvGrpSpPr>
      <p:grpSpPr>
        <a:xfrm>
          <a:off x="0" y="0"/>
          <a:ext cx="0" cy="0"/>
          <a:chOff x="0" y="0"/>
          <a:chExt cx="0" cy="0"/>
        </a:xfrm>
      </p:grpSpPr>
      <p:sp>
        <p:nvSpPr>
          <p:cNvPr id="313" name="Google Shape;313;p41"/>
          <p:cNvSpPr txBox="1"/>
          <p:nvPr>
            <p:ph idx="1" type="subTitle"/>
          </p:nvPr>
        </p:nvSpPr>
        <p:spPr>
          <a:xfrm>
            <a:off x="447764" y="55441"/>
            <a:ext cx="51486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14" name="Google Shape;314;p41"/>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5" name="Google Shape;315;p41"/>
          <p:cNvCxnSpPr/>
          <p:nvPr/>
        </p:nvCxnSpPr>
        <p:spPr>
          <a:xfrm rot="10800000">
            <a:off x="447756"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16" name="Google Shape;316;p41"/>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17" name="Google Shape;317;p41"/>
          <p:cNvSpPr txBox="1"/>
          <p:nvPr>
            <p:ph idx="2" type="subTitle"/>
          </p:nvPr>
        </p:nvSpPr>
        <p:spPr>
          <a:xfrm>
            <a:off x="885028" y="6169550"/>
            <a:ext cx="8002200" cy="560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8" name="Google Shape;318;p41"/>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319" name="Google Shape;319;p41"/>
          <p:cNvSpPr txBox="1"/>
          <p:nvPr>
            <p:ph idx="3"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pic>
        <p:nvPicPr>
          <p:cNvPr id="320" name="Google Shape;320;p41"/>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21" name="Shape 321"/>
        <p:cNvGrpSpPr/>
        <p:nvPr/>
      </p:nvGrpSpPr>
      <p:grpSpPr>
        <a:xfrm>
          <a:off x="0" y="0"/>
          <a:ext cx="0" cy="0"/>
          <a:chOff x="0" y="0"/>
          <a:chExt cx="0" cy="0"/>
        </a:xfrm>
      </p:grpSpPr>
      <p:sp>
        <p:nvSpPr>
          <p:cNvPr id="322" name="Google Shape;322;p42"/>
          <p:cNvSpPr txBox="1"/>
          <p:nvPr>
            <p:ph idx="1" type="subTitle"/>
          </p:nvPr>
        </p:nvSpPr>
        <p:spPr>
          <a:xfrm>
            <a:off x="447764" y="55441"/>
            <a:ext cx="51486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23" name="Google Shape;323;p42"/>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4" name="Google Shape;324;p42"/>
          <p:cNvCxnSpPr/>
          <p:nvPr/>
        </p:nvCxnSpPr>
        <p:spPr>
          <a:xfrm rot="10800000">
            <a:off x="447756"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25" name="Google Shape;325;p42"/>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6" name="Google Shape;326;p42"/>
          <p:cNvSpPr txBox="1"/>
          <p:nvPr>
            <p:ph idx="2" type="subTitle"/>
          </p:nvPr>
        </p:nvSpPr>
        <p:spPr>
          <a:xfrm>
            <a:off x="885028" y="6169550"/>
            <a:ext cx="8002200" cy="560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7" name="Google Shape;327;p42"/>
          <p:cNvSpPr txBox="1"/>
          <p:nvPr>
            <p:ph idx="3" type="body"/>
          </p:nvPr>
        </p:nvSpPr>
        <p:spPr>
          <a:xfrm>
            <a:off x="2438340" y="1600200"/>
            <a:ext cx="7314900" cy="3657600"/>
          </a:xfrm>
          <a:prstGeom prst="rect">
            <a:avLst/>
          </a:prstGeom>
        </p:spPr>
        <p:txBody>
          <a:bodyPr anchorCtr="0" anchor="t" bIns="0" lIns="0" spcFirstLastPara="1" rIns="0" wrap="square" tIns="0">
            <a:noAutofit/>
          </a:bodyPr>
          <a:lstStyle>
            <a:lvl1pPr indent="-342900" lvl="0" marL="457200" rtl="0">
              <a:lnSpc>
                <a:spcPct val="135000"/>
              </a:lnSpc>
              <a:spcBef>
                <a:spcPts val="1100"/>
              </a:spcBef>
              <a:spcAft>
                <a:spcPts val="0"/>
              </a:spcAft>
              <a:buSzPts val="1800"/>
              <a:buChar char="▸"/>
              <a:defRPr/>
            </a:lvl1pPr>
            <a:lvl2pPr indent="-342900" lvl="1" marL="914400" rtl="0">
              <a:lnSpc>
                <a:spcPct val="135000"/>
              </a:lnSpc>
              <a:spcBef>
                <a:spcPts val="1100"/>
              </a:spcBef>
              <a:spcAft>
                <a:spcPts val="0"/>
              </a:spcAft>
              <a:buSzPts val="1800"/>
              <a:buChar char="･"/>
              <a:defRPr/>
            </a:lvl2pPr>
            <a:lvl3pPr indent="-342900" lvl="2" marL="1371600" rtl="0">
              <a:lnSpc>
                <a:spcPct val="135000"/>
              </a:lnSpc>
              <a:spcBef>
                <a:spcPts val="1100"/>
              </a:spcBef>
              <a:spcAft>
                <a:spcPts val="0"/>
              </a:spcAft>
              <a:buSzPts val="1800"/>
              <a:buChar char="･"/>
              <a:defRPr/>
            </a:lvl3pPr>
            <a:lvl4pPr indent="-342900" lvl="3" marL="1828800" rtl="0">
              <a:lnSpc>
                <a:spcPct val="135000"/>
              </a:lnSpc>
              <a:spcBef>
                <a:spcPts val="1100"/>
              </a:spcBef>
              <a:spcAft>
                <a:spcPts val="0"/>
              </a:spcAft>
              <a:buSzPts val="1800"/>
              <a:buChar char="･"/>
              <a:defRPr/>
            </a:lvl4pPr>
            <a:lvl5pPr indent="-342900" lvl="4" marL="2286000" rtl="0">
              <a:lnSpc>
                <a:spcPct val="135000"/>
              </a:lnSpc>
              <a:spcBef>
                <a:spcPts val="1100"/>
              </a:spcBef>
              <a:spcAft>
                <a:spcPts val="0"/>
              </a:spcAft>
              <a:buSzPts val="1800"/>
              <a:buChar char="･"/>
              <a:defRPr/>
            </a:lvl5pPr>
            <a:lvl6pPr indent="-342900" lvl="5" marL="2743200" rtl="0">
              <a:lnSpc>
                <a:spcPct val="135000"/>
              </a:lnSpc>
              <a:spcBef>
                <a:spcPts val="1100"/>
              </a:spcBef>
              <a:spcAft>
                <a:spcPts val="0"/>
              </a:spcAft>
              <a:buSzPts val="1800"/>
              <a:buChar char="･"/>
              <a:defRPr/>
            </a:lvl6pPr>
            <a:lvl7pPr indent="-342900" lvl="6" marL="3200400" rtl="0">
              <a:lnSpc>
                <a:spcPct val="135000"/>
              </a:lnSpc>
              <a:spcBef>
                <a:spcPts val="1100"/>
              </a:spcBef>
              <a:spcAft>
                <a:spcPts val="0"/>
              </a:spcAft>
              <a:buSzPts val="1800"/>
              <a:buChar char="･"/>
              <a:defRPr/>
            </a:lvl7pPr>
            <a:lvl8pPr indent="-342900" lvl="7" marL="3657600" rtl="0">
              <a:lnSpc>
                <a:spcPct val="135000"/>
              </a:lnSpc>
              <a:spcBef>
                <a:spcPts val="1100"/>
              </a:spcBef>
              <a:spcAft>
                <a:spcPts val="0"/>
              </a:spcAft>
              <a:buSzPts val="1800"/>
              <a:buChar char="･"/>
              <a:defRPr/>
            </a:lvl8pPr>
            <a:lvl9pPr indent="-342900" lvl="8" marL="4114800" rtl="0">
              <a:lnSpc>
                <a:spcPct val="135000"/>
              </a:lnSpc>
              <a:spcBef>
                <a:spcPts val="1100"/>
              </a:spcBef>
              <a:spcAft>
                <a:spcPts val="1100"/>
              </a:spcAft>
              <a:buSzPts val="1800"/>
              <a:buChar char="･"/>
              <a:defRPr/>
            </a:lvl9pPr>
          </a:lstStyle>
          <a:p/>
        </p:txBody>
      </p:sp>
      <p:pic>
        <p:nvPicPr>
          <p:cNvPr id="328" name="Google Shape;328;p42"/>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NO NUM 2">
  <p:cSld name="BLANK - NO NUM_1">
    <p:spTree>
      <p:nvGrpSpPr>
        <p:cNvPr id="329" name="Shape 329"/>
        <p:cNvGrpSpPr/>
        <p:nvPr/>
      </p:nvGrpSpPr>
      <p:grpSpPr>
        <a:xfrm>
          <a:off x="0" y="0"/>
          <a:ext cx="0" cy="0"/>
          <a:chOff x="0" y="0"/>
          <a:chExt cx="0" cy="0"/>
        </a:xfrm>
      </p:grpSpPr>
      <p:pic>
        <p:nvPicPr>
          <p:cNvPr id="330" name="Google Shape;330;p43"/>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3">
    <p:spTree>
      <p:nvGrpSpPr>
        <p:cNvPr id="331" name="Shape 331"/>
        <p:cNvGrpSpPr/>
        <p:nvPr/>
      </p:nvGrpSpPr>
      <p:grpSpPr>
        <a:xfrm>
          <a:off x="0" y="0"/>
          <a:ext cx="0" cy="0"/>
          <a:chOff x="0" y="0"/>
          <a:chExt cx="0" cy="0"/>
        </a:xfrm>
      </p:grpSpPr>
      <p:sp>
        <p:nvSpPr>
          <p:cNvPr id="332" name="Google Shape;332;p44"/>
          <p:cNvSpPr txBox="1"/>
          <p:nvPr>
            <p:ph idx="1" type="subTitle"/>
          </p:nvPr>
        </p:nvSpPr>
        <p:spPr>
          <a:xfrm>
            <a:off x="447764" y="55441"/>
            <a:ext cx="51486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33" name="Google Shape;333;p44"/>
          <p:cNvSpPr txBox="1"/>
          <p:nvPr>
            <p:ph type="title"/>
          </p:nvPr>
        </p:nvSpPr>
        <p:spPr>
          <a:xfrm>
            <a:off x="885028" y="8717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34" name="Google Shape;334;p44"/>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5" name="Google Shape;335;p44"/>
          <p:cNvCxnSpPr/>
          <p:nvPr/>
        </p:nvCxnSpPr>
        <p:spPr>
          <a:xfrm rot="10800000">
            <a:off x="447756"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36" name="Google Shape;336;p44"/>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37" name="Google Shape;337;p44"/>
          <p:cNvSpPr txBox="1"/>
          <p:nvPr>
            <p:ph idx="2" type="subTitle"/>
          </p:nvPr>
        </p:nvSpPr>
        <p:spPr>
          <a:xfrm>
            <a:off x="885028" y="6169550"/>
            <a:ext cx="9183000" cy="560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700">
                <a:solidFill>
                  <a:srgbClr val="4D4D4F"/>
                </a:solidFill>
              </a:defRPr>
            </a:lvl1pPr>
            <a:lvl2pPr lvl="1" rtl="0">
              <a:lnSpc>
                <a:spcPct val="115000"/>
              </a:lnSpc>
              <a:spcBef>
                <a:spcPts val="0"/>
              </a:spcBef>
              <a:spcAft>
                <a:spcPts val="0"/>
              </a:spcAft>
              <a:buNone/>
              <a:defRPr sz="700">
                <a:solidFill>
                  <a:srgbClr val="4D4D4F"/>
                </a:solidFill>
              </a:defRPr>
            </a:lvl2pPr>
            <a:lvl3pPr lvl="2" rtl="0">
              <a:lnSpc>
                <a:spcPct val="115000"/>
              </a:lnSpc>
              <a:spcBef>
                <a:spcPts val="0"/>
              </a:spcBef>
              <a:spcAft>
                <a:spcPts val="0"/>
              </a:spcAft>
              <a:buNone/>
              <a:defRPr sz="700">
                <a:solidFill>
                  <a:srgbClr val="4D4D4F"/>
                </a:solidFill>
              </a:defRPr>
            </a:lvl3pPr>
            <a:lvl4pPr lvl="3" rtl="0">
              <a:lnSpc>
                <a:spcPct val="115000"/>
              </a:lnSpc>
              <a:spcBef>
                <a:spcPts val="0"/>
              </a:spcBef>
              <a:spcAft>
                <a:spcPts val="0"/>
              </a:spcAft>
              <a:buNone/>
              <a:defRPr sz="700">
                <a:solidFill>
                  <a:srgbClr val="4D4D4F"/>
                </a:solidFill>
              </a:defRPr>
            </a:lvl4pPr>
            <a:lvl5pPr lvl="4" rtl="0">
              <a:lnSpc>
                <a:spcPct val="115000"/>
              </a:lnSpc>
              <a:spcBef>
                <a:spcPts val="0"/>
              </a:spcBef>
              <a:spcAft>
                <a:spcPts val="0"/>
              </a:spcAft>
              <a:buNone/>
              <a:defRPr sz="700">
                <a:solidFill>
                  <a:srgbClr val="4D4D4F"/>
                </a:solidFill>
              </a:defRPr>
            </a:lvl5pPr>
            <a:lvl6pPr lvl="5" rtl="0">
              <a:lnSpc>
                <a:spcPct val="115000"/>
              </a:lnSpc>
              <a:spcBef>
                <a:spcPts val="0"/>
              </a:spcBef>
              <a:spcAft>
                <a:spcPts val="0"/>
              </a:spcAft>
              <a:buNone/>
              <a:defRPr sz="700">
                <a:solidFill>
                  <a:srgbClr val="4D4D4F"/>
                </a:solidFill>
              </a:defRPr>
            </a:lvl6pPr>
            <a:lvl7pPr lvl="6" rtl="0">
              <a:lnSpc>
                <a:spcPct val="115000"/>
              </a:lnSpc>
              <a:spcBef>
                <a:spcPts val="0"/>
              </a:spcBef>
              <a:spcAft>
                <a:spcPts val="0"/>
              </a:spcAft>
              <a:buNone/>
              <a:defRPr sz="700">
                <a:solidFill>
                  <a:srgbClr val="4D4D4F"/>
                </a:solidFill>
              </a:defRPr>
            </a:lvl7pPr>
            <a:lvl8pPr lvl="7" rtl="0">
              <a:lnSpc>
                <a:spcPct val="115000"/>
              </a:lnSpc>
              <a:spcBef>
                <a:spcPts val="0"/>
              </a:spcBef>
              <a:spcAft>
                <a:spcPts val="0"/>
              </a:spcAft>
              <a:buNone/>
              <a:defRPr sz="700">
                <a:solidFill>
                  <a:srgbClr val="4D4D4F"/>
                </a:solidFill>
              </a:defRPr>
            </a:lvl8pPr>
            <a:lvl9pPr lvl="8" rtl="0">
              <a:lnSpc>
                <a:spcPct val="115000"/>
              </a:lnSpc>
              <a:spcBef>
                <a:spcPts val="0"/>
              </a:spcBef>
              <a:spcAft>
                <a:spcPts val="0"/>
              </a:spcAft>
              <a:buNone/>
              <a:defRPr sz="700">
                <a:solidFill>
                  <a:srgbClr val="4D4D4F"/>
                </a:solidFill>
              </a:defRPr>
            </a:lvl9pPr>
          </a:lstStyle>
          <a:p/>
        </p:txBody>
      </p:sp>
      <p:sp>
        <p:nvSpPr>
          <p:cNvPr id="338" name="Google Shape;338;p44"/>
          <p:cNvSpPr txBox="1"/>
          <p:nvPr>
            <p:ph idx="3" type="subTitle"/>
          </p:nvPr>
        </p:nvSpPr>
        <p:spPr>
          <a:xfrm>
            <a:off x="885103" y="1424950"/>
            <a:ext cx="104217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pic>
        <p:nvPicPr>
          <p:cNvPr id="339" name="Google Shape;339;p44"/>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1">
  <p:cSld name="CUSTOM_4_4_2">
    <p:spTree>
      <p:nvGrpSpPr>
        <p:cNvPr id="340" name="Shape 340"/>
        <p:cNvGrpSpPr/>
        <p:nvPr/>
      </p:nvGrpSpPr>
      <p:grpSpPr>
        <a:xfrm>
          <a:off x="0" y="0"/>
          <a:ext cx="0" cy="0"/>
          <a:chOff x="0" y="0"/>
          <a:chExt cx="0" cy="0"/>
        </a:xfrm>
      </p:grpSpPr>
      <p:sp>
        <p:nvSpPr>
          <p:cNvPr id="341" name="Google Shape;341;p45"/>
          <p:cNvSpPr txBox="1"/>
          <p:nvPr>
            <p:ph idx="1" type="subTitle"/>
          </p:nvPr>
        </p:nvSpPr>
        <p:spPr>
          <a:xfrm>
            <a:off x="885028" y="3358700"/>
            <a:ext cx="32916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342" name="Google Shape;342;p45"/>
          <p:cNvSpPr txBox="1"/>
          <p:nvPr>
            <p:ph type="title"/>
          </p:nvPr>
        </p:nvSpPr>
        <p:spPr>
          <a:xfrm>
            <a:off x="885028"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343" name="Google Shape;343;p45"/>
          <p:cNvSpPr txBox="1"/>
          <p:nvPr>
            <p:ph idx="2"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344" name="Google Shape;344;p45"/>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5" name="Google Shape;345;p45"/>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6" name="Google Shape;346;p45"/>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47" name="Google Shape;347;p45"/>
          <p:cNvSpPr txBox="1"/>
          <p:nvPr>
            <p:ph idx="3"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48" name="Google Shape;348;p45"/>
          <p:cNvSpPr txBox="1"/>
          <p:nvPr>
            <p:ph idx="4" type="subTitle"/>
          </p:nvPr>
        </p:nvSpPr>
        <p:spPr>
          <a:xfrm>
            <a:off x="6857181"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49" name="Google Shape;349;p45"/>
          <p:cNvSpPr txBox="1"/>
          <p:nvPr>
            <p:ph idx="5" type="subTitle"/>
          </p:nvPr>
        </p:nvSpPr>
        <p:spPr>
          <a:xfrm>
            <a:off x="6857181"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50" name="Google Shape;350;p45"/>
          <p:cNvSpPr txBox="1"/>
          <p:nvPr>
            <p:ph idx="6" type="subTitle"/>
          </p:nvPr>
        </p:nvSpPr>
        <p:spPr>
          <a:xfrm>
            <a:off x="6857181"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51" name="Google Shape;351;p45"/>
          <p:cNvSpPr txBox="1"/>
          <p:nvPr>
            <p:ph idx="7" type="subTitle"/>
          </p:nvPr>
        </p:nvSpPr>
        <p:spPr>
          <a:xfrm>
            <a:off x="6857181"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52" name="Google Shape;352;p45"/>
          <p:cNvSpPr txBox="1"/>
          <p:nvPr>
            <p:ph idx="8" type="subTitle"/>
          </p:nvPr>
        </p:nvSpPr>
        <p:spPr>
          <a:xfrm>
            <a:off x="6857181"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53" name="Google Shape;353;p45"/>
          <p:cNvSpPr txBox="1"/>
          <p:nvPr>
            <p:ph idx="9" type="subTitle"/>
          </p:nvPr>
        </p:nvSpPr>
        <p:spPr>
          <a:xfrm>
            <a:off x="6857181"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pic>
        <p:nvPicPr>
          <p:cNvPr id="354" name="Google Shape;354;p45"/>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55" name="Shape 355"/>
        <p:cNvGrpSpPr/>
        <p:nvPr/>
      </p:nvGrpSpPr>
      <p:grpSpPr>
        <a:xfrm>
          <a:off x="0" y="0"/>
          <a:ext cx="0" cy="0"/>
          <a:chOff x="0" y="0"/>
          <a:chExt cx="0" cy="0"/>
        </a:xfrm>
      </p:grpSpPr>
      <p:sp>
        <p:nvSpPr>
          <p:cNvPr id="356" name="Google Shape;356;p46"/>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57" name="Google Shape;357;p46"/>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58" name="Google Shape;358;p46"/>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9" name="Google Shape;359;p46"/>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0" name="Google Shape;360;p46"/>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61" name="Google Shape;361;p46"/>
          <p:cNvSpPr txBox="1"/>
          <p:nvPr>
            <p:ph idx="2"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62" name="Google Shape;362;p46"/>
          <p:cNvSpPr txBox="1"/>
          <p:nvPr>
            <p:ph idx="3"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3" name="Google Shape;363;p46"/>
          <p:cNvSpPr txBox="1"/>
          <p:nvPr>
            <p:ph idx="4" type="body"/>
          </p:nvPr>
        </p:nvSpPr>
        <p:spPr>
          <a:xfrm>
            <a:off x="243834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pic>
        <p:nvPicPr>
          <p:cNvPr id="364" name="Google Shape;364;p46"/>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1">
  <p:cSld name="CUSTOM_4_2_1_1">
    <p:spTree>
      <p:nvGrpSpPr>
        <p:cNvPr id="365" name="Shape 365"/>
        <p:cNvGrpSpPr/>
        <p:nvPr/>
      </p:nvGrpSpPr>
      <p:grpSpPr>
        <a:xfrm>
          <a:off x="0" y="0"/>
          <a:ext cx="0" cy="0"/>
          <a:chOff x="0" y="0"/>
          <a:chExt cx="0" cy="0"/>
        </a:xfrm>
      </p:grpSpPr>
      <p:pic>
        <p:nvPicPr>
          <p:cNvPr id="366" name="Google Shape;366;p47"/>
          <p:cNvPicPr preferRelativeResize="0"/>
          <p:nvPr/>
        </p:nvPicPr>
        <p:blipFill rotWithShape="1">
          <a:blip r:embed="rId2">
            <a:alphaModFix/>
          </a:blip>
          <a:srcRect b="0" l="9807" r="9807" t="0"/>
          <a:stretch/>
        </p:blipFill>
        <p:spPr>
          <a:xfrm>
            <a:off x="2389541" y="0"/>
            <a:ext cx="9802158" cy="6858000"/>
          </a:xfrm>
          <a:prstGeom prst="rect">
            <a:avLst/>
          </a:prstGeom>
          <a:noFill/>
          <a:ln>
            <a:noFill/>
          </a:ln>
        </p:spPr>
      </p:pic>
      <p:sp>
        <p:nvSpPr>
          <p:cNvPr id="367" name="Google Shape;367;p47"/>
          <p:cNvSpPr txBox="1"/>
          <p:nvPr>
            <p:ph idx="1" type="subTitle"/>
          </p:nvPr>
        </p:nvSpPr>
        <p:spPr>
          <a:xfrm>
            <a:off x="447764" y="55441"/>
            <a:ext cx="5148600" cy="816300"/>
          </a:xfrm>
          <a:prstGeom prst="rect">
            <a:avLst/>
          </a:prstGeom>
        </p:spPr>
        <p:txBody>
          <a:bodyPr anchorCtr="0" anchor="ctr" bIns="91425" lIns="43895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68" name="Google Shape;368;p47"/>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9" name="Google Shape;369;p47"/>
          <p:cNvCxnSpPr/>
          <p:nvPr/>
        </p:nvCxnSpPr>
        <p:spPr>
          <a:xfrm rot="10800000">
            <a:off x="447756"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370" name="Google Shape;370;p47"/>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71" name="Google Shape;371;p47"/>
          <p:cNvSpPr txBox="1"/>
          <p:nvPr>
            <p:ph idx="2" type="subTitle"/>
          </p:nvPr>
        </p:nvSpPr>
        <p:spPr>
          <a:xfrm>
            <a:off x="885028" y="6169550"/>
            <a:ext cx="8002200" cy="560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372" name="Google Shape;372;p47"/>
          <p:cNvPicPr preferRelativeResize="0"/>
          <p:nvPr/>
        </p:nvPicPr>
        <p:blipFill rotWithShape="1">
          <a:blip r:embed="rId3">
            <a:alphaModFix/>
          </a:blip>
          <a:srcRect b="317" l="0" r="0" t="327"/>
          <a:stretch/>
        </p:blipFill>
        <p:spPr>
          <a:xfrm>
            <a:off x="10711016" y="6313250"/>
            <a:ext cx="975582" cy="22805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2">
  <p:cSld name="CUSTOM_4_4_3">
    <p:spTree>
      <p:nvGrpSpPr>
        <p:cNvPr id="373" name="Shape 373"/>
        <p:cNvGrpSpPr/>
        <p:nvPr/>
      </p:nvGrpSpPr>
      <p:grpSpPr>
        <a:xfrm>
          <a:off x="0" y="0"/>
          <a:ext cx="0" cy="0"/>
          <a:chOff x="0" y="0"/>
          <a:chExt cx="0" cy="0"/>
        </a:xfrm>
      </p:grpSpPr>
      <p:sp>
        <p:nvSpPr>
          <p:cNvPr id="374" name="Google Shape;374;p48"/>
          <p:cNvSpPr txBox="1"/>
          <p:nvPr>
            <p:ph idx="1" type="subTitle"/>
          </p:nvPr>
        </p:nvSpPr>
        <p:spPr>
          <a:xfrm>
            <a:off x="885028" y="3358700"/>
            <a:ext cx="32916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375" name="Google Shape;375;p48"/>
          <p:cNvSpPr txBox="1"/>
          <p:nvPr>
            <p:ph type="title"/>
          </p:nvPr>
        </p:nvSpPr>
        <p:spPr>
          <a:xfrm>
            <a:off x="885028"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376" name="Google Shape;376;p48"/>
          <p:cNvSpPr txBox="1"/>
          <p:nvPr>
            <p:ph idx="2"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377" name="Google Shape;377;p48"/>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8" name="Google Shape;378;p48"/>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79" name="Google Shape;379;p48"/>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0" name="Google Shape;380;p48"/>
          <p:cNvPicPr preferRelativeResize="0"/>
          <p:nvPr/>
        </p:nvPicPr>
        <p:blipFill rotWithShape="1">
          <a:blip r:embed="rId2">
            <a:alphaModFix/>
          </a:blip>
          <a:srcRect b="317" l="0" r="0" t="327"/>
          <a:stretch/>
        </p:blipFill>
        <p:spPr>
          <a:xfrm>
            <a:off x="10711016" y="6313250"/>
            <a:ext cx="975606" cy="228064"/>
          </a:xfrm>
          <a:prstGeom prst="rect">
            <a:avLst/>
          </a:prstGeom>
          <a:noFill/>
          <a:ln>
            <a:noFill/>
          </a:ln>
        </p:spPr>
      </p:pic>
      <p:sp>
        <p:nvSpPr>
          <p:cNvPr id="381" name="Google Shape;381;p48"/>
          <p:cNvSpPr txBox="1"/>
          <p:nvPr>
            <p:ph idx="3"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82" name="Google Shape;382;p48"/>
          <p:cNvSpPr txBox="1"/>
          <p:nvPr>
            <p:ph idx="4" type="subTitle"/>
          </p:nvPr>
        </p:nvSpPr>
        <p:spPr>
          <a:xfrm>
            <a:off x="6857181"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83" name="Google Shape;383;p48"/>
          <p:cNvSpPr txBox="1"/>
          <p:nvPr>
            <p:ph idx="5" type="subTitle"/>
          </p:nvPr>
        </p:nvSpPr>
        <p:spPr>
          <a:xfrm>
            <a:off x="6857181"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84" name="Google Shape;384;p48"/>
          <p:cNvSpPr txBox="1"/>
          <p:nvPr>
            <p:ph idx="6" type="subTitle"/>
          </p:nvPr>
        </p:nvSpPr>
        <p:spPr>
          <a:xfrm>
            <a:off x="6857181"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85" name="Google Shape;385;p48"/>
          <p:cNvSpPr txBox="1"/>
          <p:nvPr>
            <p:ph idx="7" type="subTitle"/>
          </p:nvPr>
        </p:nvSpPr>
        <p:spPr>
          <a:xfrm>
            <a:off x="6857181"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86" name="Google Shape;386;p48"/>
          <p:cNvSpPr txBox="1"/>
          <p:nvPr>
            <p:ph idx="8" type="subTitle"/>
          </p:nvPr>
        </p:nvSpPr>
        <p:spPr>
          <a:xfrm>
            <a:off x="6857181"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87" name="Google Shape;387;p48"/>
          <p:cNvSpPr txBox="1"/>
          <p:nvPr>
            <p:ph idx="9" type="subTitle"/>
          </p:nvPr>
        </p:nvSpPr>
        <p:spPr>
          <a:xfrm>
            <a:off x="6857181"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3">
  <p:cSld name="CUSTOM_4_4_4">
    <p:spTree>
      <p:nvGrpSpPr>
        <p:cNvPr id="388" name="Shape 388"/>
        <p:cNvGrpSpPr/>
        <p:nvPr/>
      </p:nvGrpSpPr>
      <p:grpSpPr>
        <a:xfrm>
          <a:off x="0" y="0"/>
          <a:ext cx="0" cy="0"/>
          <a:chOff x="0" y="0"/>
          <a:chExt cx="0" cy="0"/>
        </a:xfrm>
      </p:grpSpPr>
      <p:sp>
        <p:nvSpPr>
          <p:cNvPr id="389" name="Google Shape;389;p49"/>
          <p:cNvSpPr txBox="1"/>
          <p:nvPr>
            <p:ph idx="1" type="subTitle"/>
          </p:nvPr>
        </p:nvSpPr>
        <p:spPr>
          <a:xfrm>
            <a:off x="885028" y="3358700"/>
            <a:ext cx="32916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390" name="Google Shape;390;p49"/>
          <p:cNvSpPr txBox="1"/>
          <p:nvPr>
            <p:ph type="title"/>
          </p:nvPr>
        </p:nvSpPr>
        <p:spPr>
          <a:xfrm>
            <a:off x="885028"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391" name="Google Shape;391;p49"/>
          <p:cNvSpPr txBox="1"/>
          <p:nvPr>
            <p:ph idx="2"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392" name="Google Shape;392;p49"/>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3" name="Google Shape;393;p49"/>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4" name="Google Shape;394;p49"/>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5" name="Google Shape;395;p49"/>
          <p:cNvPicPr preferRelativeResize="0"/>
          <p:nvPr/>
        </p:nvPicPr>
        <p:blipFill rotWithShape="1">
          <a:blip r:embed="rId2">
            <a:alphaModFix/>
          </a:blip>
          <a:srcRect b="317" l="0" r="0" t="327"/>
          <a:stretch/>
        </p:blipFill>
        <p:spPr>
          <a:xfrm>
            <a:off x="10711016" y="6313250"/>
            <a:ext cx="975606" cy="228064"/>
          </a:xfrm>
          <a:prstGeom prst="rect">
            <a:avLst/>
          </a:prstGeom>
          <a:noFill/>
          <a:ln>
            <a:noFill/>
          </a:ln>
        </p:spPr>
      </p:pic>
      <p:sp>
        <p:nvSpPr>
          <p:cNvPr id="396" name="Google Shape;396;p49"/>
          <p:cNvSpPr txBox="1"/>
          <p:nvPr>
            <p:ph idx="3"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97" name="Google Shape;397;p49"/>
          <p:cNvSpPr txBox="1"/>
          <p:nvPr>
            <p:ph idx="4" type="subTitle"/>
          </p:nvPr>
        </p:nvSpPr>
        <p:spPr>
          <a:xfrm>
            <a:off x="6857181"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98" name="Google Shape;398;p49"/>
          <p:cNvSpPr txBox="1"/>
          <p:nvPr>
            <p:ph idx="5" type="subTitle"/>
          </p:nvPr>
        </p:nvSpPr>
        <p:spPr>
          <a:xfrm>
            <a:off x="6857181"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99" name="Google Shape;399;p49"/>
          <p:cNvSpPr txBox="1"/>
          <p:nvPr>
            <p:ph idx="6" type="subTitle"/>
          </p:nvPr>
        </p:nvSpPr>
        <p:spPr>
          <a:xfrm>
            <a:off x="6857181"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00" name="Google Shape;400;p49"/>
          <p:cNvSpPr txBox="1"/>
          <p:nvPr>
            <p:ph idx="7" type="subTitle"/>
          </p:nvPr>
        </p:nvSpPr>
        <p:spPr>
          <a:xfrm>
            <a:off x="6857181"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01" name="Google Shape;401;p49"/>
          <p:cNvSpPr txBox="1"/>
          <p:nvPr>
            <p:ph idx="8" type="subTitle"/>
          </p:nvPr>
        </p:nvSpPr>
        <p:spPr>
          <a:xfrm>
            <a:off x="6857181"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02" name="Google Shape;402;p49"/>
          <p:cNvSpPr txBox="1"/>
          <p:nvPr>
            <p:ph idx="9" type="subTitle"/>
          </p:nvPr>
        </p:nvSpPr>
        <p:spPr>
          <a:xfrm>
            <a:off x="6857181"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4">
  <p:cSld name="CUSTOM_4_4_5">
    <p:spTree>
      <p:nvGrpSpPr>
        <p:cNvPr id="403" name="Shape 403"/>
        <p:cNvGrpSpPr/>
        <p:nvPr/>
      </p:nvGrpSpPr>
      <p:grpSpPr>
        <a:xfrm>
          <a:off x="0" y="0"/>
          <a:ext cx="0" cy="0"/>
          <a:chOff x="0" y="0"/>
          <a:chExt cx="0" cy="0"/>
        </a:xfrm>
      </p:grpSpPr>
      <p:sp>
        <p:nvSpPr>
          <p:cNvPr id="404" name="Google Shape;404;p50"/>
          <p:cNvSpPr txBox="1"/>
          <p:nvPr>
            <p:ph idx="1" type="subTitle"/>
          </p:nvPr>
        </p:nvSpPr>
        <p:spPr>
          <a:xfrm>
            <a:off x="885028" y="3358700"/>
            <a:ext cx="32916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405" name="Google Shape;405;p50"/>
          <p:cNvSpPr txBox="1"/>
          <p:nvPr>
            <p:ph type="title"/>
          </p:nvPr>
        </p:nvSpPr>
        <p:spPr>
          <a:xfrm>
            <a:off x="885028"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406" name="Google Shape;406;p50"/>
          <p:cNvSpPr txBox="1"/>
          <p:nvPr>
            <p:ph idx="2"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407" name="Google Shape;407;p50"/>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8" name="Google Shape;408;p50"/>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9" name="Google Shape;409;p50"/>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0" name="Google Shape;410;p50"/>
          <p:cNvPicPr preferRelativeResize="0"/>
          <p:nvPr/>
        </p:nvPicPr>
        <p:blipFill rotWithShape="1">
          <a:blip r:embed="rId2">
            <a:alphaModFix/>
          </a:blip>
          <a:srcRect b="317" l="0" r="0" t="327"/>
          <a:stretch/>
        </p:blipFill>
        <p:spPr>
          <a:xfrm>
            <a:off x="10711016" y="6313250"/>
            <a:ext cx="975606" cy="228064"/>
          </a:xfrm>
          <a:prstGeom prst="rect">
            <a:avLst/>
          </a:prstGeom>
          <a:noFill/>
          <a:ln>
            <a:noFill/>
          </a:ln>
        </p:spPr>
      </p:pic>
      <p:sp>
        <p:nvSpPr>
          <p:cNvPr id="411" name="Google Shape;411;p50"/>
          <p:cNvSpPr txBox="1"/>
          <p:nvPr>
            <p:ph idx="3"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12" name="Google Shape;412;p50"/>
          <p:cNvSpPr txBox="1"/>
          <p:nvPr>
            <p:ph idx="4" type="subTitle"/>
          </p:nvPr>
        </p:nvSpPr>
        <p:spPr>
          <a:xfrm>
            <a:off x="6857181"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13" name="Google Shape;413;p50"/>
          <p:cNvSpPr txBox="1"/>
          <p:nvPr>
            <p:ph idx="5" type="subTitle"/>
          </p:nvPr>
        </p:nvSpPr>
        <p:spPr>
          <a:xfrm>
            <a:off x="6857181"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14" name="Google Shape;414;p50"/>
          <p:cNvSpPr txBox="1"/>
          <p:nvPr>
            <p:ph idx="6" type="subTitle"/>
          </p:nvPr>
        </p:nvSpPr>
        <p:spPr>
          <a:xfrm>
            <a:off x="6857181"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15" name="Google Shape;415;p50"/>
          <p:cNvSpPr txBox="1"/>
          <p:nvPr>
            <p:ph idx="7" type="subTitle"/>
          </p:nvPr>
        </p:nvSpPr>
        <p:spPr>
          <a:xfrm>
            <a:off x="6857181"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16" name="Google Shape;416;p50"/>
          <p:cNvSpPr txBox="1"/>
          <p:nvPr>
            <p:ph idx="8" type="subTitle"/>
          </p:nvPr>
        </p:nvSpPr>
        <p:spPr>
          <a:xfrm>
            <a:off x="6857181"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17" name="Google Shape;417;p50"/>
          <p:cNvSpPr txBox="1"/>
          <p:nvPr>
            <p:ph idx="9" type="subTitle"/>
          </p:nvPr>
        </p:nvSpPr>
        <p:spPr>
          <a:xfrm>
            <a:off x="6857181"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6"/>
          <p:cNvSpPr/>
          <p:nvPr/>
        </p:nvSpPr>
        <p:spPr>
          <a:xfrm>
            <a:off x="9616938"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txBox="1"/>
          <p:nvPr>
            <p:ph idx="1" type="subTitle"/>
          </p:nvPr>
        </p:nvSpPr>
        <p:spPr>
          <a:xfrm>
            <a:off x="2083674"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50" name="Google Shape;50;p6"/>
          <p:cNvSpPr txBox="1"/>
          <p:nvPr>
            <p:ph type="title"/>
          </p:nvPr>
        </p:nvSpPr>
        <p:spPr>
          <a:xfrm>
            <a:off x="2083824"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sp>
        <p:nvSpPr>
          <p:cNvPr id="51" name="Google Shape;51;p6"/>
          <p:cNvSpPr txBox="1"/>
          <p:nvPr/>
        </p:nvSpPr>
        <p:spPr>
          <a:xfrm>
            <a:off x="7960276"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2" name="Google Shape;52;p6"/>
          <p:cNvSpPr txBox="1"/>
          <p:nvPr/>
        </p:nvSpPr>
        <p:spPr>
          <a:xfrm>
            <a:off x="7960276"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53" name="Google Shape;53;p6"/>
          <p:cNvSpPr txBox="1"/>
          <p:nvPr/>
        </p:nvSpPr>
        <p:spPr>
          <a:xfrm>
            <a:off x="7960276"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54" name="Google Shape;54;p6"/>
          <p:cNvSpPr txBox="1"/>
          <p:nvPr/>
        </p:nvSpPr>
        <p:spPr>
          <a:xfrm>
            <a:off x="7960276"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55" name="Google Shape;55;p6"/>
          <p:cNvCxnSpPr/>
          <p:nvPr/>
        </p:nvCxnSpPr>
        <p:spPr>
          <a:xfrm rot="10800000">
            <a:off x="447764"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6" name="Google Shape;56;p6"/>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7" name="Google Shape;57;p6"/>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 name="Google Shape;58;p6"/>
          <p:cNvPicPr preferRelativeResize="0"/>
          <p:nvPr/>
        </p:nvPicPr>
        <p:blipFill rotWithShape="1">
          <a:blip r:embed="rId3">
            <a:alphaModFix/>
          </a:blip>
          <a:srcRect b="0" l="0" r="0" t="0"/>
          <a:stretch/>
        </p:blipFill>
        <p:spPr>
          <a:xfrm>
            <a:off x="7542486" y="3470249"/>
            <a:ext cx="282618" cy="282618"/>
          </a:xfrm>
          <a:prstGeom prst="rect">
            <a:avLst/>
          </a:prstGeom>
          <a:noFill/>
          <a:ln>
            <a:noFill/>
          </a:ln>
        </p:spPr>
      </p:pic>
      <p:pic>
        <p:nvPicPr>
          <p:cNvPr id="59" name="Google Shape;59;p6"/>
          <p:cNvPicPr preferRelativeResize="0"/>
          <p:nvPr/>
        </p:nvPicPr>
        <p:blipFill rotWithShape="1">
          <a:blip r:embed="rId4">
            <a:alphaModFix/>
          </a:blip>
          <a:srcRect b="0" l="0" r="0" t="0"/>
          <a:stretch/>
        </p:blipFill>
        <p:spPr>
          <a:xfrm>
            <a:off x="7542487" y="2778374"/>
            <a:ext cx="282618" cy="282618"/>
          </a:xfrm>
          <a:prstGeom prst="rect">
            <a:avLst/>
          </a:prstGeom>
          <a:noFill/>
          <a:ln>
            <a:noFill/>
          </a:ln>
        </p:spPr>
      </p:pic>
      <p:pic>
        <p:nvPicPr>
          <p:cNvPr id="60" name="Google Shape;60;p6"/>
          <p:cNvPicPr preferRelativeResize="0"/>
          <p:nvPr/>
        </p:nvPicPr>
        <p:blipFill rotWithShape="1">
          <a:blip r:embed="rId5">
            <a:alphaModFix/>
          </a:blip>
          <a:srcRect b="0" l="0" r="0" t="0"/>
          <a:stretch/>
        </p:blipFill>
        <p:spPr>
          <a:xfrm>
            <a:off x="7542489" y="2086500"/>
            <a:ext cx="282618" cy="282618"/>
          </a:xfrm>
          <a:prstGeom prst="rect">
            <a:avLst/>
          </a:prstGeom>
          <a:noFill/>
          <a:ln>
            <a:noFill/>
          </a:ln>
        </p:spPr>
      </p:pic>
      <p:pic>
        <p:nvPicPr>
          <p:cNvPr id="61" name="Google Shape;61;p6"/>
          <p:cNvPicPr preferRelativeResize="0"/>
          <p:nvPr/>
        </p:nvPicPr>
        <p:blipFill rotWithShape="1">
          <a:blip r:embed="rId6">
            <a:alphaModFix/>
          </a:blip>
          <a:srcRect b="0" l="0" r="0" t="0"/>
          <a:stretch/>
        </p:blipFill>
        <p:spPr>
          <a:xfrm>
            <a:off x="7542486" y="4162124"/>
            <a:ext cx="282618" cy="282618"/>
          </a:xfrm>
          <a:prstGeom prst="rect">
            <a:avLst/>
          </a:prstGeom>
          <a:noFill/>
          <a:ln>
            <a:noFill/>
          </a:ln>
        </p:spPr>
      </p:pic>
      <p:pic>
        <p:nvPicPr>
          <p:cNvPr id="62" name="Google Shape;62;p6"/>
          <p:cNvPicPr preferRelativeResize="0"/>
          <p:nvPr/>
        </p:nvPicPr>
        <p:blipFill>
          <a:blip r:embed="rId7">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5">
  <p:cSld name="CUSTOM_4_4_6">
    <p:spTree>
      <p:nvGrpSpPr>
        <p:cNvPr id="418" name="Shape 418"/>
        <p:cNvGrpSpPr/>
        <p:nvPr/>
      </p:nvGrpSpPr>
      <p:grpSpPr>
        <a:xfrm>
          <a:off x="0" y="0"/>
          <a:ext cx="0" cy="0"/>
          <a:chOff x="0" y="0"/>
          <a:chExt cx="0" cy="0"/>
        </a:xfrm>
      </p:grpSpPr>
      <p:sp>
        <p:nvSpPr>
          <p:cNvPr id="419" name="Google Shape;419;p51"/>
          <p:cNvSpPr txBox="1"/>
          <p:nvPr>
            <p:ph idx="1" type="subTitle"/>
          </p:nvPr>
        </p:nvSpPr>
        <p:spPr>
          <a:xfrm>
            <a:off x="885028" y="3358700"/>
            <a:ext cx="32916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420" name="Google Shape;420;p51"/>
          <p:cNvSpPr txBox="1"/>
          <p:nvPr>
            <p:ph type="title"/>
          </p:nvPr>
        </p:nvSpPr>
        <p:spPr>
          <a:xfrm>
            <a:off x="885028"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421" name="Google Shape;421;p51"/>
          <p:cNvSpPr txBox="1"/>
          <p:nvPr>
            <p:ph idx="2"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422" name="Google Shape;422;p51"/>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23" name="Google Shape;423;p51"/>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24" name="Google Shape;424;p51"/>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5" name="Google Shape;425;p51"/>
          <p:cNvPicPr preferRelativeResize="0"/>
          <p:nvPr/>
        </p:nvPicPr>
        <p:blipFill rotWithShape="1">
          <a:blip r:embed="rId2">
            <a:alphaModFix/>
          </a:blip>
          <a:srcRect b="317" l="0" r="0" t="327"/>
          <a:stretch/>
        </p:blipFill>
        <p:spPr>
          <a:xfrm>
            <a:off x="10711016" y="6313250"/>
            <a:ext cx="975606" cy="228064"/>
          </a:xfrm>
          <a:prstGeom prst="rect">
            <a:avLst/>
          </a:prstGeom>
          <a:noFill/>
          <a:ln>
            <a:noFill/>
          </a:ln>
        </p:spPr>
      </p:pic>
      <p:sp>
        <p:nvSpPr>
          <p:cNvPr id="426" name="Google Shape;426;p51"/>
          <p:cNvSpPr txBox="1"/>
          <p:nvPr>
            <p:ph idx="3"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27" name="Google Shape;427;p51"/>
          <p:cNvSpPr txBox="1"/>
          <p:nvPr>
            <p:ph idx="4" type="subTitle"/>
          </p:nvPr>
        </p:nvSpPr>
        <p:spPr>
          <a:xfrm>
            <a:off x="6857181"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28" name="Google Shape;428;p51"/>
          <p:cNvSpPr txBox="1"/>
          <p:nvPr>
            <p:ph idx="5" type="subTitle"/>
          </p:nvPr>
        </p:nvSpPr>
        <p:spPr>
          <a:xfrm>
            <a:off x="6857181"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29" name="Google Shape;429;p51"/>
          <p:cNvSpPr txBox="1"/>
          <p:nvPr>
            <p:ph idx="6" type="subTitle"/>
          </p:nvPr>
        </p:nvSpPr>
        <p:spPr>
          <a:xfrm>
            <a:off x="6857181"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30" name="Google Shape;430;p51"/>
          <p:cNvSpPr txBox="1"/>
          <p:nvPr>
            <p:ph idx="7" type="subTitle"/>
          </p:nvPr>
        </p:nvSpPr>
        <p:spPr>
          <a:xfrm>
            <a:off x="6857181"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31" name="Google Shape;431;p51"/>
          <p:cNvSpPr txBox="1"/>
          <p:nvPr>
            <p:ph idx="8" type="subTitle"/>
          </p:nvPr>
        </p:nvSpPr>
        <p:spPr>
          <a:xfrm>
            <a:off x="6857181"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32" name="Google Shape;432;p51"/>
          <p:cNvSpPr txBox="1"/>
          <p:nvPr>
            <p:ph idx="9" type="subTitle"/>
          </p:nvPr>
        </p:nvSpPr>
        <p:spPr>
          <a:xfrm>
            <a:off x="6857181"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2">
  <p:cSld name="CUSTOM_2_1_5">
    <p:spTree>
      <p:nvGrpSpPr>
        <p:cNvPr id="433" name="Shape 433"/>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437" name="Shape 437"/>
        <p:cNvGrpSpPr/>
        <p:nvPr/>
      </p:nvGrpSpPr>
      <p:grpSpPr>
        <a:xfrm>
          <a:off x="0" y="0"/>
          <a:ext cx="0" cy="0"/>
          <a:chOff x="0" y="0"/>
          <a:chExt cx="0" cy="0"/>
        </a:xfrm>
      </p:grpSpPr>
      <p:sp>
        <p:nvSpPr>
          <p:cNvPr id="438" name="Google Shape;438;p54"/>
          <p:cNvSpPr txBox="1"/>
          <p:nvPr>
            <p:ph idx="1" type="subTitle"/>
          </p:nvPr>
        </p:nvSpPr>
        <p:spPr>
          <a:xfrm>
            <a:off x="758656" y="3521825"/>
            <a:ext cx="7533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39" name="Google Shape;439;p54"/>
          <p:cNvSpPr txBox="1"/>
          <p:nvPr>
            <p:ph type="title"/>
          </p:nvPr>
        </p:nvSpPr>
        <p:spPr>
          <a:xfrm>
            <a:off x="702258" y="1703225"/>
            <a:ext cx="4800000" cy="1600200"/>
          </a:xfrm>
          <a:prstGeom prst="rect">
            <a:avLst/>
          </a:prstGeom>
        </p:spPr>
        <p:txBody>
          <a:bodyPr anchorCtr="0" anchor="b" bIns="0" lIns="0" spcFirstLastPara="1" rIns="0" wrap="square" tIns="0">
            <a:spAutoFit/>
          </a:bodyPr>
          <a:lstStyle>
            <a:lvl1pPr lvl="0" rtl="0">
              <a:lnSpc>
                <a:spcPct val="100000"/>
              </a:lnSpc>
              <a:spcBef>
                <a:spcPts val="0"/>
              </a:spcBef>
              <a:spcAft>
                <a:spcPts val="0"/>
              </a:spcAft>
              <a:buNone/>
              <a:defRPr sz="40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000">
                <a:solidFill>
                  <a:schemeClr val="lt1"/>
                </a:solidFill>
              </a:defRPr>
            </a:lvl2pPr>
            <a:lvl3pPr lvl="2" rtl="0">
              <a:lnSpc>
                <a:spcPct val="105000"/>
              </a:lnSpc>
              <a:spcBef>
                <a:spcPts val="0"/>
              </a:spcBef>
              <a:spcAft>
                <a:spcPts val="0"/>
              </a:spcAft>
              <a:buNone/>
              <a:defRPr sz="4000">
                <a:solidFill>
                  <a:schemeClr val="lt1"/>
                </a:solidFill>
              </a:defRPr>
            </a:lvl3pPr>
            <a:lvl4pPr lvl="3" rtl="0">
              <a:lnSpc>
                <a:spcPct val="105000"/>
              </a:lnSpc>
              <a:spcBef>
                <a:spcPts val="0"/>
              </a:spcBef>
              <a:spcAft>
                <a:spcPts val="0"/>
              </a:spcAft>
              <a:buNone/>
              <a:defRPr sz="4000">
                <a:solidFill>
                  <a:schemeClr val="lt1"/>
                </a:solidFill>
              </a:defRPr>
            </a:lvl4pPr>
            <a:lvl5pPr lvl="4" rtl="0">
              <a:lnSpc>
                <a:spcPct val="105000"/>
              </a:lnSpc>
              <a:spcBef>
                <a:spcPts val="0"/>
              </a:spcBef>
              <a:spcAft>
                <a:spcPts val="0"/>
              </a:spcAft>
              <a:buNone/>
              <a:defRPr sz="4000">
                <a:solidFill>
                  <a:schemeClr val="lt1"/>
                </a:solidFill>
              </a:defRPr>
            </a:lvl5pPr>
            <a:lvl6pPr lvl="5" rtl="0">
              <a:lnSpc>
                <a:spcPct val="105000"/>
              </a:lnSpc>
              <a:spcBef>
                <a:spcPts val="0"/>
              </a:spcBef>
              <a:spcAft>
                <a:spcPts val="0"/>
              </a:spcAft>
              <a:buNone/>
              <a:defRPr sz="4000">
                <a:solidFill>
                  <a:schemeClr val="lt1"/>
                </a:solidFill>
              </a:defRPr>
            </a:lvl6pPr>
            <a:lvl7pPr lvl="6" rtl="0">
              <a:lnSpc>
                <a:spcPct val="105000"/>
              </a:lnSpc>
              <a:spcBef>
                <a:spcPts val="0"/>
              </a:spcBef>
              <a:spcAft>
                <a:spcPts val="0"/>
              </a:spcAft>
              <a:buNone/>
              <a:defRPr sz="4000">
                <a:solidFill>
                  <a:schemeClr val="lt1"/>
                </a:solidFill>
              </a:defRPr>
            </a:lvl7pPr>
            <a:lvl8pPr lvl="7" rtl="0">
              <a:lnSpc>
                <a:spcPct val="105000"/>
              </a:lnSpc>
              <a:spcBef>
                <a:spcPts val="0"/>
              </a:spcBef>
              <a:spcAft>
                <a:spcPts val="0"/>
              </a:spcAft>
              <a:buNone/>
              <a:defRPr sz="4000">
                <a:solidFill>
                  <a:schemeClr val="lt1"/>
                </a:solidFill>
              </a:defRPr>
            </a:lvl8pPr>
            <a:lvl9pPr lvl="8" rtl="0">
              <a:lnSpc>
                <a:spcPct val="105000"/>
              </a:lnSpc>
              <a:spcBef>
                <a:spcPts val="0"/>
              </a:spcBef>
              <a:spcAft>
                <a:spcPts val="0"/>
              </a:spcAft>
              <a:buNone/>
              <a:defRPr sz="4000">
                <a:solidFill>
                  <a:schemeClr val="lt1"/>
                </a:solidFill>
              </a:defRPr>
            </a:lvl9pPr>
          </a:lstStyle>
          <a:p/>
        </p:txBody>
      </p:sp>
      <p:sp>
        <p:nvSpPr>
          <p:cNvPr id="440" name="Google Shape;440;p54"/>
          <p:cNvSpPr txBox="1"/>
          <p:nvPr>
            <p:ph idx="2" type="subTitle"/>
          </p:nvPr>
        </p:nvSpPr>
        <p:spPr>
          <a:xfrm>
            <a:off x="758656" y="426615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441" name="Google Shape;441;p54"/>
          <p:cNvSpPr txBox="1"/>
          <p:nvPr>
            <p:ph idx="3" type="subTitle"/>
          </p:nvPr>
        </p:nvSpPr>
        <p:spPr>
          <a:xfrm>
            <a:off x="3146723" y="426615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cxnSp>
        <p:nvCxnSpPr>
          <p:cNvPr id="442" name="Google Shape;442;p54"/>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43" name="Google Shape;443;p54"/>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1">
  <p:cSld name="TITLE_4">
    <p:bg>
      <p:bgPr>
        <a:blipFill>
          <a:blip r:embed="rId2">
            <a:alphaModFix/>
          </a:blip>
          <a:stretch>
            <a:fillRect/>
          </a:stretch>
        </a:blipFill>
      </p:bgPr>
    </p:bg>
    <p:spTree>
      <p:nvGrpSpPr>
        <p:cNvPr id="444" name="Shape 444"/>
        <p:cNvGrpSpPr/>
        <p:nvPr/>
      </p:nvGrpSpPr>
      <p:grpSpPr>
        <a:xfrm>
          <a:off x="0" y="0"/>
          <a:ext cx="0" cy="0"/>
          <a:chOff x="0" y="0"/>
          <a:chExt cx="0" cy="0"/>
        </a:xfrm>
      </p:grpSpPr>
      <p:sp>
        <p:nvSpPr>
          <p:cNvPr id="445" name="Google Shape;445;p55"/>
          <p:cNvSpPr txBox="1"/>
          <p:nvPr>
            <p:ph idx="1" type="subTitle"/>
          </p:nvPr>
        </p:nvSpPr>
        <p:spPr>
          <a:xfrm>
            <a:off x="758656" y="3521825"/>
            <a:ext cx="7533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46" name="Google Shape;446;p55"/>
          <p:cNvSpPr txBox="1"/>
          <p:nvPr>
            <p:ph type="title"/>
          </p:nvPr>
        </p:nvSpPr>
        <p:spPr>
          <a:xfrm>
            <a:off x="702258" y="1703225"/>
            <a:ext cx="4800000" cy="1600200"/>
          </a:xfrm>
          <a:prstGeom prst="rect">
            <a:avLst/>
          </a:prstGeom>
        </p:spPr>
        <p:txBody>
          <a:bodyPr anchorCtr="0" anchor="b" bIns="0" lIns="0" spcFirstLastPara="1" rIns="0" wrap="square" tIns="0">
            <a:spAutoFit/>
          </a:bodyPr>
          <a:lstStyle>
            <a:lvl1pPr lvl="0" rtl="0">
              <a:lnSpc>
                <a:spcPct val="100000"/>
              </a:lnSpc>
              <a:spcBef>
                <a:spcPts val="0"/>
              </a:spcBef>
              <a:spcAft>
                <a:spcPts val="0"/>
              </a:spcAft>
              <a:buNone/>
              <a:defRPr sz="40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000">
                <a:solidFill>
                  <a:schemeClr val="lt1"/>
                </a:solidFill>
              </a:defRPr>
            </a:lvl2pPr>
            <a:lvl3pPr lvl="2" rtl="0">
              <a:lnSpc>
                <a:spcPct val="105000"/>
              </a:lnSpc>
              <a:spcBef>
                <a:spcPts val="0"/>
              </a:spcBef>
              <a:spcAft>
                <a:spcPts val="0"/>
              </a:spcAft>
              <a:buNone/>
              <a:defRPr sz="4000">
                <a:solidFill>
                  <a:schemeClr val="lt1"/>
                </a:solidFill>
              </a:defRPr>
            </a:lvl3pPr>
            <a:lvl4pPr lvl="3" rtl="0">
              <a:lnSpc>
                <a:spcPct val="105000"/>
              </a:lnSpc>
              <a:spcBef>
                <a:spcPts val="0"/>
              </a:spcBef>
              <a:spcAft>
                <a:spcPts val="0"/>
              </a:spcAft>
              <a:buNone/>
              <a:defRPr sz="4000">
                <a:solidFill>
                  <a:schemeClr val="lt1"/>
                </a:solidFill>
              </a:defRPr>
            </a:lvl4pPr>
            <a:lvl5pPr lvl="4" rtl="0">
              <a:lnSpc>
                <a:spcPct val="105000"/>
              </a:lnSpc>
              <a:spcBef>
                <a:spcPts val="0"/>
              </a:spcBef>
              <a:spcAft>
                <a:spcPts val="0"/>
              </a:spcAft>
              <a:buNone/>
              <a:defRPr sz="4000">
                <a:solidFill>
                  <a:schemeClr val="lt1"/>
                </a:solidFill>
              </a:defRPr>
            </a:lvl5pPr>
            <a:lvl6pPr lvl="5" rtl="0">
              <a:lnSpc>
                <a:spcPct val="105000"/>
              </a:lnSpc>
              <a:spcBef>
                <a:spcPts val="0"/>
              </a:spcBef>
              <a:spcAft>
                <a:spcPts val="0"/>
              </a:spcAft>
              <a:buNone/>
              <a:defRPr sz="4000">
                <a:solidFill>
                  <a:schemeClr val="lt1"/>
                </a:solidFill>
              </a:defRPr>
            </a:lvl6pPr>
            <a:lvl7pPr lvl="6" rtl="0">
              <a:lnSpc>
                <a:spcPct val="105000"/>
              </a:lnSpc>
              <a:spcBef>
                <a:spcPts val="0"/>
              </a:spcBef>
              <a:spcAft>
                <a:spcPts val="0"/>
              </a:spcAft>
              <a:buNone/>
              <a:defRPr sz="4000">
                <a:solidFill>
                  <a:schemeClr val="lt1"/>
                </a:solidFill>
              </a:defRPr>
            </a:lvl7pPr>
            <a:lvl8pPr lvl="7" rtl="0">
              <a:lnSpc>
                <a:spcPct val="105000"/>
              </a:lnSpc>
              <a:spcBef>
                <a:spcPts val="0"/>
              </a:spcBef>
              <a:spcAft>
                <a:spcPts val="0"/>
              </a:spcAft>
              <a:buNone/>
              <a:defRPr sz="4000">
                <a:solidFill>
                  <a:schemeClr val="lt1"/>
                </a:solidFill>
              </a:defRPr>
            </a:lvl8pPr>
            <a:lvl9pPr lvl="8" rtl="0">
              <a:lnSpc>
                <a:spcPct val="105000"/>
              </a:lnSpc>
              <a:spcBef>
                <a:spcPts val="0"/>
              </a:spcBef>
              <a:spcAft>
                <a:spcPts val="0"/>
              </a:spcAft>
              <a:buNone/>
              <a:defRPr sz="4000">
                <a:solidFill>
                  <a:schemeClr val="lt1"/>
                </a:solidFill>
              </a:defRPr>
            </a:lvl9pPr>
          </a:lstStyle>
          <a:p/>
        </p:txBody>
      </p:sp>
      <p:sp>
        <p:nvSpPr>
          <p:cNvPr id="447" name="Google Shape;447;p55"/>
          <p:cNvSpPr txBox="1"/>
          <p:nvPr>
            <p:ph idx="2" type="subTitle"/>
          </p:nvPr>
        </p:nvSpPr>
        <p:spPr>
          <a:xfrm>
            <a:off x="758656" y="426615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448" name="Google Shape;448;p55"/>
          <p:cNvSpPr txBox="1"/>
          <p:nvPr>
            <p:ph idx="3" type="subTitle"/>
          </p:nvPr>
        </p:nvSpPr>
        <p:spPr>
          <a:xfrm>
            <a:off x="3146723" y="426615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cxnSp>
        <p:nvCxnSpPr>
          <p:cNvPr id="449" name="Google Shape;449;p55"/>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50" name="Google Shape;450;p55"/>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451" name="Shape 451"/>
        <p:cNvGrpSpPr/>
        <p:nvPr/>
      </p:nvGrpSpPr>
      <p:grpSpPr>
        <a:xfrm>
          <a:off x="0" y="0"/>
          <a:ext cx="0" cy="0"/>
          <a:chOff x="0" y="0"/>
          <a:chExt cx="0" cy="0"/>
        </a:xfrm>
      </p:grpSpPr>
      <p:sp>
        <p:nvSpPr>
          <p:cNvPr id="452" name="Google Shape;452;p56"/>
          <p:cNvSpPr/>
          <p:nvPr/>
        </p:nvSpPr>
        <p:spPr>
          <a:xfrm>
            <a:off x="9616938"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txBox="1"/>
          <p:nvPr>
            <p:ph idx="1" type="subTitle"/>
          </p:nvPr>
        </p:nvSpPr>
        <p:spPr>
          <a:xfrm>
            <a:off x="2083674"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454" name="Google Shape;454;p56"/>
          <p:cNvSpPr txBox="1"/>
          <p:nvPr>
            <p:ph type="title"/>
          </p:nvPr>
        </p:nvSpPr>
        <p:spPr>
          <a:xfrm>
            <a:off x="2083824"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455" name="Google Shape;455;p56"/>
          <p:cNvPicPr preferRelativeResize="0"/>
          <p:nvPr/>
        </p:nvPicPr>
        <p:blipFill rotWithShape="1">
          <a:blip r:embed="rId3">
            <a:alphaModFix/>
          </a:blip>
          <a:srcRect b="0" l="0" r="0" t="0"/>
          <a:stretch/>
        </p:blipFill>
        <p:spPr>
          <a:xfrm>
            <a:off x="7542486" y="3470249"/>
            <a:ext cx="282618" cy="282618"/>
          </a:xfrm>
          <a:prstGeom prst="rect">
            <a:avLst/>
          </a:prstGeom>
          <a:noFill/>
          <a:ln>
            <a:noFill/>
          </a:ln>
        </p:spPr>
      </p:pic>
      <p:pic>
        <p:nvPicPr>
          <p:cNvPr id="456" name="Google Shape;456;p56"/>
          <p:cNvPicPr preferRelativeResize="0"/>
          <p:nvPr/>
        </p:nvPicPr>
        <p:blipFill rotWithShape="1">
          <a:blip r:embed="rId4">
            <a:alphaModFix/>
          </a:blip>
          <a:srcRect b="0" l="0" r="0" t="0"/>
          <a:stretch/>
        </p:blipFill>
        <p:spPr>
          <a:xfrm>
            <a:off x="7542487" y="2778374"/>
            <a:ext cx="282618" cy="282618"/>
          </a:xfrm>
          <a:prstGeom prst="rect">
            <a:avLst/>
          </a:prstGeom>
          <a:noFill/>
          <a:ln>
            <a:noFill/>
          </a:ln>
        </p:spPr>
      </p:pic>
      <p:pic>
        <p:nvPicPr>
          <p:cNvPr id="457" name="Google Shape;457;p56"/>
          <p:cNvPicPr preferRelativeResize="0"/>
          <p:nvPr/>
        </p:nvPicPr>
        <p:blipFill rotWithShape="1">
          <a:blip r:embed="rId5">
            <a:alphaModFix/>
          </a:blip>
          <a:srcRect b="0" l="0" r="0" t="0"/>
          <a:stretch/>
        </p:blipFill>
        <p:spPr>
          <a:xfrm>
            <a:off x="7542489" y="2086500"/>
            <a:ext cx="282618" cy="282618"/>
          </a:xfrm>
          <a:prstGeom prst="rect">
            <a:avLst/>
          </a:prstGeom>
          <a:noFill/>
          <a:ln>
            <a:noFill/>
          </a:ln>
        </p:spPr>
      </p:pic>
      <p:pic>
        <p:nvPicPr>
          <p:cNvPr id="458" name="Google Shape;458;p56"/>
          <p:cNvPicPr preferRelativeResize="0"/>
          <p:nvPr/>
        </p:nvPicPr>
        <p:blipFill rotWithShape="1">
          <a:blip r:embed="rId6">
            <a:alphaModFix/>
          </a:blip>
          <a:srcRect b="0" l="0" r="0" t="0"/>
          <a:stretch/>
        </p:blipFill>
        <p:spPr>
          <a:xfrm>
            <a:off x="7542486" y="4162124"/>
            <a:ext cx="282618" cy="282618"/>
          </a:xfrm>
          <a:prstGeom prst="rect">
            <a:avLst/>
          </a:prstGeom>
          <a:noFill/>
          <a:ln>
            <a:noFill/>
          </a:ln>
        </p:spPr>
      </p:pic>
      <p:sp>
        <p:nvSpPr>
          <p:cNvPr id="459" name="Google Shape;459;p56"/>
          <p:cNvSpPr txBox="1"/>
          <p:nvPr/>
        </p:nvSpPr>
        <p:spPr>
          <a:xfrm>
            <a:off x="7960276"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460" name="Google Shape;460;p56"/>
          <p:cNvSpPr txBox="1"/>
          <p:nvPr/>
        </p:nvSpPr>
        <p:spPr>
          <a:xfrm>
            <a:off x="7960276"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461" name="Google Shape;461;p56"/>
          <p:cNvSpPr txBox="1"/>
          <p:nvPr/>
        </p:nvSpPr>
        <p:spPr>
          <a:xfrm>
            <a:off x="7960276"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462" name="Google Shape;462;p56"/>
          <p:cNvSpPr txBox="1"/>
          <p:nvPr/>
        </p:nvSpPr>
        <p:spPr>
          <a:xfrm>
            <a:off x="7960276"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463" name="Google Shape;463;p56"/>
          <p:cNvCxnSpPr/>
          <p:nvPr/>
        </p:nvCxnSpPr>
        <p:spPr>
          <a:xfrm rot="10800000">
            <a:off x="447764"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464" name="Google Shape;464;p56"/>
          <p:cNvCxnSpPr/>
          <p:nvPr/>
        </p:nvCxnSpPr>
        <p:spPr>
          <a:xfrm rot="10800000">
            <a:off x="447756"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465" name="Google Shape;465;p56"/>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6" name="Google Shape;466;p56"/>
          <p:cNvPicPr preferRelativeResize="0"/>
          <p:nvPr/>
        </p:nvPicPr>
        <p:blipFill>
          <a:blip r:embed="rId7">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467" name="Shape 467"/>
        <p:cNvGrpSpPr/>
        <p:nvPr/>
      </p:nvGrpSpPr>
      <p:grpSpPr>
        <a:xfrm>
          <a:off x="0" y="0"/>
          <a:ext cx="0" cy="0"/>
          <a:chOff x="0" y="0"/>
          <a:chExt cx="0" cy="0"/>
        </a:xfrm>
      </p:grpSpPr>
      <p:sp>
        <p:nvSpPr>
          <p:cNvPr id="468" name="Google Shape;468;p57"/>
          <p:cNvSpPr/>
          <p:nvPr/>
        </p:nvSpPr>
        <p:spPr>
          <a:xfrm>
            <a:off x="9616938"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txBox="1"/>
          <p:nvPr>
            <p:ph idx="1" type="subTitle"/>
          </p:nvPr>
        </p:nvSpPr>
        <p:spPr>
          <a:xfrm>
            <a:off x="2083674" y="3521825"/>
            <a:ext cx="7533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70" name="Google Shape;470;p57"/>
          <p:cNvSpPr txBox="1"/>
          <p:nvPr>
            <p:ph type="title"/>
          </p:nvPr>
        </p:nvSpPr>
        <p:spPr>
          <a:xfrm>
            <a:off x="2083824" y="1743625"/>
            <a:ext cx="75330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471" name="Google Shape;471;p57"/>
          <p:cNvSpPr txBox="1"/>
          <p:nvPr>
            <p:ph idx="2" type="subTitle"/>
          </p:nvPr>
        </p:nvSpPr>
        <p:spPr>
          <a:xfrm>
            <a:off x="2083674"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72" name="Google Shape;472;p57"/>
          <p:cNvSpPr txBox="1"/>
          <p:nvPr>
            <p:ph idx="3" type="subTitle"/>
          </p:nvPr>
        </p:nvSpPr>
        <p:spPr>
          <a:xfrm>
            <a:off x="447174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cxnSp>
        <p:nvCxnSpPr>
          <p:cNvPr id="473" name="Google Shape;473;p57"/>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74" name="Google Shape;474;p57"/>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5" name="Google Shape;475;p57"/>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58"/>
          <p:cNvSpPr/>
          <p:nvPr/>
        </p:nvSpPr>
        <p:spPr>
          <a:xfrm>
            <a:off x="9616938"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8"/>
          <p:cNvSpPr txBox="1"/>
          <p:nvPr>
            <p:ph idx="1" type="subTitle"/>
          </p:nvPr>
        </p:nvSpPr>
        <p:spPr>
          <a:xfrm>
            <a:off x="2083674"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479" name="Google Shape;479;p58"/>
          <p:cNvSpPr txBox="1"/>
          <p:nvPr>
            <p:ph type="title"/>
          </p:nvPr>
        </p:nvSpPr>
        <p:spPr>
          <a:xfrm>
            <a:off x="2083824"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sp>
        <p:nvSpPr>
          <p:cNvPr id="480" name="Google Shape;480;p58"/>
          <p:cNvSpPr txBox="1"/>
          <p:nvPr/>
        </p:nvSpPr>
        <p:spPr>
          <a:xfrm>
            <a:off x="7960276"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481" name="Google Shape;481;p58"/>
          <p:cNvSpPr txBox="1"/>
          <p:nvPr/>
        </p:nvSpPr>
        <p:spPr>
          <a:xfrm>
            <a:off x="7960276"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youtube.com/AnsibleAutomation</a:t>
            </a:r>
            <a:endParaRPr>
              <a:solidFill>
                <a:schemeClr val="lt1"/>
              </a:solidFill>
              <a:latin typeface="Red Hat Display"/>
              <a:ea typeface="Red Hat Display"/>
              <a:cs typeface="Red Hat Display"/>
              <a:sym typeface="Red Hat Display"/>
            </a:endParaRPr>
          </a:p>
        </p:txBody>
      </p:sp>
      <p:sp>
        <p:nvSpPr>
          <p:cNvPr id="482" name="Google Shape;482;p58"/>
          <p:cNvSpPr txBox="1"/>
          <p:nvPr/>
        </p:nvSpPr>
        <p:spPr>
          <a:xfrm>
            <a:off x="7960276"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483" name="Google Shape;483;p58"/>
          <p:cNvSpPr txBox="1"/>
          <p:nvPr/>
        </p:nvSpPr>
        <p:spPr>
          <a:xfrm>
            <a:off x="7960276"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twitter.com/Ansible</a:t>
            </a:r>
            <a:endParaRPr>
              <a:solidFill>
                <a:schemeClr val="lt1"/>
              </a:solidFill>
              <a:latin typeface="Red Hat Display"/>
              <a:ea typeface="Red Hat Display"/>
              <a:cs typeface="Red Hat Display"/>
              <a:sym typeface="Red Hat Display"/>
            </a:endParaRPr>
          </a:p>
        </p:txBody>
      </p:sp>
      <p:cxnSp>
        <p:nvCxnSpPr>
          <p:cNvPr id="484" name="Google Shape;484;p58"/>
          <p:cNvCxnSpPr/>
          <p:nvPr/>
        </p:nvCxnSpPr>
        <p:spPr>
          <a:xfrm rot="10800000">
            <a:off x="447764"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85" name="Google Shape;485;p58"/>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86" name="Google Shape;486;p58"/>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7" name="Google Shape;487;p58"/>
          <p:cNvPicPr preferRelativeResize="0"/>
          <p:nvPr/>
        </p:nvPicPr>
        <p:blipFill rotWithShape="1">
          <a:blip r:embed="rId3">
            <a:alphaModFix/>
          </a:blip>
          <a:srcRect b="0" l="0" r="0" t="0"/>
          <a:stretch/>
        </p:blipFill>
        <p:spPr>
          <a:xfrm>
            <a:off x="7542486" y="3470249"/>
            <a:ext cx="282618" cy="282618"/>
          </a:xfrm>
          <a:prstGeom prst="rect">
            <a:avLst/>
          </a:prstGeom>
          <a:noFill/>
          <a:ln>
            <a:noFill/>
          </a:ln>
        </p:spPr>
      </p:pic>
      <p:pic>
        <p:nvPicPr>
          <p:cNvPr id="488" name="Google Shape;488;p58"/>
          <p:cNvPicPr preferRelativeResize="0"/>
          <p:nvPr/>
        </p:nvPicPr>
        <p:blipFill rotWithShape="1">
          <a:blip r:embed="rId4">
            <a:alphaModFix/>
          </a:blip>
          <a:srcRect b="0" l="0" r="0" t="0"/>
          <a:stretch/>
        </p:blipFill>
        <p:spPr>
          <a:xfrm>
            <a:off x="7542487" y="2778374"/>
            <a:ext cx="282618" cy="282618"/>
          </a:xfrm>
          <a:prstGeom prst="rect">
            <a:avLst/>
          </a:prstGeom>
          <a:noFill/>
          <a:ln>
            <a:noFill/>
          </a:ln>
        </p:spPr>
      </p:pic>
      <p:pic>
        <p:nvPicPr>
          <p:cNvPr id="489" name="Google Shape;489;p58"/>
          <p:cNvPicPr preferRelativeResize="0"/>
          <p:nvPr/>
        </p:nvPicPr>
        <p:blipFill rotWithShape="1">
          <a:blip r:embed="rId5">
            <a:alphaModFix/>
          </a:blip>
          <a:srcRect b="0" l="0" r="0" t="0"/>
          <a:stretch/>
        </p:blipFill>
        <p:spPr>
          <a:xfrm>
            <a:off x="7542489" y="2086500"/>
            <a:ext cx="282618" cy="282618"/>
          </a:xfrm>
          <a:prstGeom prst="rect">
            <a:avLst/>
          </a:prstGeom>
          <a:noFill/>
          <a:ln>
            <a:noFill/>
          </a:ln>
        </p:spPr>
      </p:pic>
      <p:pic>
        <p:nvPicPr>
          <p:cNvPr id="490" name="Google Shape;490;p58"/>
          <p:cNvPicPr preferRelativeResize="0"/>
          <p:nvPr/>
        </p:nvPicPr>
        <p:blipFill rotWithShape="1">
          <a:blip r:embed="rId6">
            <a:alphaModFix/>
          </a:blip>
          <a:srcRect b="0" l="0" r="0" t="0"/>
          <a:stretch/>
        </p:blipFill>
        <p:spPr>
          <a:xfrm>
            <a:off x="7542486" y="4162124"/>
            <a:ext cx="282618" cy="282618"/>
          </a:xfrm>
          <a:prstGeom prst="rect">
            <a:avLst/>
          </a:prstGeom>
          <a:noFill/>
          <a:ln>
            <a:noFill/>
          </a:ln>
        </p:spPr>
      </p:pic>
      <p:pic>
        <p:nvPicPr>
          <p:cNvPr id="491" name="Google Shape;491;p58"/>
          <p:cNvPicPr preferRelativeResize="0"/>
          <p:nvPr/>
        </p:nvPicPr>
        <p:blipFill>
          <a:blip r:embed="rId7">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492" name="Shape 492"/>
        <p:cNvGrpSpPr/>
        <p:nvPr/>
      </p:nvGrpSpPr>
      <p:grpSpPr>
        <a:xfrm>
          <a:off x="0" y="0"/>
          <a:ext cx="0" cy="0"/>
          <a:chOff x="0" y="0"/>
          <a:chExt cx="0" cy="0"/>
        </a:xfrm>
      </p:grpSpPr>
      <p:pic>
        <p:nvPicPr>
          <p:cNvPr id="493" name="Google Shape;493;p59"/>
          <p:cNvPicPr preferRelativeResize="0"/>
          <p:nvPr/>
        </p:nvPicPr>
        <p:blipFill rotWithShape="1">
          <a:blip r:embed="rId2">
            <a:alphaModFix/>
          </a:blip>
          <a:srcRect b="-10184" l="-4704" r="-4704" t="-10196"/>
          <a:stretch/>
        </p:blipFill>
        <p:spPr>
          <a:xfrm>
            <a:off x="1118198" y="646350"/>
            <a:ext cx="2347843" cy="738900"/>
          </a:xfrm>
          <a:prstGeom prst="rect">
            <a:avLst/>
          </a:prstGeom>
          <a:noFill/>
          <a:ln>
            <a:noFill/>
          </a:ln>
        </p:spPr>
      </p:pic>
      <p:sp>
        <p:nvSpPr>
          <p:cNvPr id="494" name="Google Shape;494;p59"/>
          <p:cNvSpPr txBox="1"/>
          <p:nvPr>
            <p:ph idx="1" type="subTitle"/>
          </p:nvPr>
        </p:nvSpPr>
        <p:spPr>
          <a:xfrm>
            <a:off x="1169296" y="4436225"/>
            <a:ext cx="7533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95" name="Google Shape;495;p59"/>
          <p:cNvSpPr txBox="1"/>
          <p:nvPr>
            <p:ph type="title"/>
          </p:nvPr>
        </p:nvSpPr>
        <p:spPr>
          <a:xfrm>
            <a:off x="1169446" y="2658025"/>
            <a:ext cx="9871500" cy="16002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8000">
                <a:solidFill>
                  <a:schemeClr val="lt1"/>
                </a:solidFill>
              </a:defRPr>
            </a:lvl2pPr>
            <a:lvl3pPr lvl="2" rtl="0">
              <a:lnSpc>
                <a:spcPct val="105000"/>
              </a:lnSpc>
              <a:spcBef>
                <a:spcPts val="0"/>
              </a:spcBef>
              <a:spcAft>
                <a:spcPts val="0"/>
              </a:spcAft>
              <a:buNone/>
              <a:defRPr b="1" sz="8000">
                <a:solidFill>
                  <a:schemeClr val="lt1"/>
                </a:solidFill>
              </a:defRPr>
            </a:lvl3pPr>
            <a:lvl4pPr lvl="3" rtl="0">
              <a:lnSpc>
                <a:spcPct val="105000"/>
              </a:lnSpc>
              <a:spcBef>
                <a:spcPts val="0"/>
              </a:spcBef>
              <a:spcAft>
                <a:spcPts val="0"/>
              </a:spcAft>
              <a:buNone/>
              <a:defRPr b="1" sz="8000">
                <a:solidFill>
                  <a:schemeClr val="lt1"/>
                </a:solidFill>
              </a:defRPr>
            </a:lvl4pPr>
            <a:lvl5pPr lvl="4" rtl="0">
              <a:lnSpc>
                <a:spcPct val="105000"/>
              </a:lnSpc>
              <a:spcBef>
                <a:spcPts val="0"/>
              </a:spcBef>
              <a:spcAft>
                <a:spcPts val="0"/>
              </a:spcAft>
              <a:buNone/>
              <a:defRPr b="1" sz="8000">
                <a:solidFill>
                  <a:schemeClr val="lt1"/>
                </a:solidFill>
              </a:defRPr>
            </a:lvl5pPr>
            <a:lvl6pPr lvl="5" rtl="0">
              <a:lnSpc>
                <a:spcPct val="105000"/>
              </a:lnSpc>
              <a:spcBef>
                <a:spcPts val="0"/>
              </a:spcBef>
              <a:spcAft>
                <a:spcPts val="0"/>
              </a:spcAft>
              <a:buNone/>
              <a:defRPr b="1" sz="8000">
                <a:solidFill>
                  <a:schemeClr val="lt1"/>
                </a:solidFill>
              </a:defRPr>
            </a:lvl6pPr>
            <a:lvl7pPr lvl="6" rtl="0">
              <a:lnSpc>
                <a:spcPct val="105000"/>
              </a:lnSpc>
              <a:spcBef>
                <a:spcPts val="0"/>
              </a:spcBef>
              <a:spcAft>
                <a:spcPts val="0"/>
              </a:spcAft>
              <a:buNone/>
              <a:defRPr b="1" sz="8000">
                <a:solidFill>
                  <a:schemeClr val="lt1"/>
                </a:solidFill>
              </a:defRPr>
            </a:lvl7pPr>
            <a:lvl8pPr lvl="7" rtl="0">
              <a:lnSpc>
                <a:spcPct val="105000"/>
              </a:lnSpc>
              <a:spcBef>
                <a:spcPts val="0"/>
              </a:spcBef>
              <a:spcAft>
                <a:spcPts val="0"/>
              </a:spcAft>
              <a:buNone/>
              <a:defRPr b="1" sz="8000">
                <a:solidFill>
                  <a:schemeClr val="lt1"/>
                </a:solidFill>
              </a:defRPr>
            </a:lvl8pPr>
            <a:lvl9pPr lvl="8" rtl="0">
              <a:lnSpc>
                <a:spcPct val="105000"/>
              </a:lnSpc>
              <a:spcBef>
                <a:spcPts val="0"/>
              </a:spcBef>
              <a:spcAft>
                <a:spcPts val="0"/>
              </a:spcAft>
              <a:buNone/>
              <a:defRPr b="1" sz="8000">
                <a:solidFill>
                  <a:schemeClr val="lt1"/>
                </a:solidFill>
              </a:defRPr>
            </a:lvl9pPr>
          </a:lstStyle>
          <a:p/>
        </p:txBody>
      </p:sp>
      <p:sp>
        <p:nvSpPr>
          <p:cNvPr id="496" name="Google Shape;496;p59"/>
          <p:cNvSpPr txBox="1"/>
          <p:nvPr>
            <p:ph idx="2" type="subTitle"/>
          </p:nvPr>
        </p:nvSpPr>
        <p:spPr>
          <a:xfrm>
            <a:off x="1169296"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497" name="Google Shape;497;p59"/>
          <p:cNvSpPr txBox="1"/>
          <p:nvPr>
            <p:ph idx="3" type="subTitle"/>
          </p:nvPr>
        </p:nvSpPr>
        <p:spPr>
          <a:xfrm>
            <a:off x="3557362"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498" name="Google Shape;498;p59"/>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9" name="Google Shape;499;p59"/>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500" name="Shape 500"/>
        <p:cNvGrpSpPr/>
        <p:nvPr/>
      </p:nvGrpSpPr>
      <p:grpSpPr>
        <a:xfrm>
          <a:off x="0" y="0"/>
          <a:ext cx="0" cy="0"/>
          <a:chOff x="0" y="0"/>
          <a:chExt cx="0" cy="0"/>
        </a:xfrm>
      </p:grpSpPr>
      <p:sp>
        <p:nvSpPr>
          <p:cNvPr id="501" name="Google Shape;501;p60"/>
          <p:cNvSpPr txBox="1"/>
          <p:nvPr>
            <p:ph type="title"/>
          </p:nvPr>
        </p:nvSpPr>
        <p:spPr>
          <a:xfrm>
            <a:off x="447764"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502" name="Google Shape;502;p60"/>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03" name="Google Shape;503;p60"/>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04" name="Google Shape;504;p60"/>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505" name="Google Shape;505;p60"/>
          <p:cNvSpPr txBox="1"/>
          <p:nvPr>
            <p:ph idx="2" type="subTitle"/>
          </p:nvPr>
        </p:nvSpPr>
        <p:spPr>
          <a:xfrm>
            <a:off x="9251222"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sp>
        <p:nvSpPr>
          <p:cNvPr id="506" name="Google Shape;506;p60"/>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7" name="Google Shape;507;p60"/>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508" name="Shape 508"/>
        <p:cNvGrpSpPr/>
        <p:nvPr/>
      </p:nvGrpSpPr>
      <p:grpSpPr>
        <a:xfrm>
          <a:off x="0" y="0"/>
          <a:ext cx="0" cy="0"/>
          <a:chOff x="0" y="0"/>
          <a:chExt cx="0" cy="0"/>
        </a:xfrm>
      </p:grpSpPr>
      <p:sp>
        <p:nvSpPr>
          <p:cNvPr id="509" name="Google Shape;509;p61"/>
          <p:cNvSpPr txBox="1"/>
          <p:nvPr>
            <p:ph type="title"/>
          </p:nvPr>
        </p:nvSpPr>
        <p:spPr>
          <a:xfrm>
            <a:off x="447764"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510" name="Google Shape;510;p61"/>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11" name="Google Shape;511;p61"/>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12" name="Google Shape;512;p61"/>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513" name="Google Shape;513;p61"/>
          <p:cNvSpPr txBox="1"/>
          <p:nvPr>
            <p:ph idx="2" type="subTitle"/>
          </p:nvPr>
        </p:nvSpPr>
        <p:spPr>
          <a:xfrm>
            <a:off x="9251222"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sp>
        <p:nvSpPr>
          <p:cNvPr id="514" name="Google Shape;514;p61"/>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5" name="Google Shape;515;p61"/>
          <p:cNvPicPr preferRelativeResize="0"/>
          <p:nvPr/>
        </p:nvPicPr>
        <p:blipFill rotWithShape="1">
          <a:blip r:embed="rId3">
            <a:alphaModFix/>
          </a:blip>
          <a:srcRect b="0" l="69" r="69" t="0"/>
          <a:stretch/>
        </p:blipFill>
        <p:spPr>
          <a:xfrm>
            <a:off x="10545518" y="6213775"/>
            <a:ext cx="1145267" cy="32759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63" name="Shape 63"/>
        <p:cNvGrpSpPr/>
        <p:nvPr/>
      </p:nvGrpSpPr>
      <p:grpSpPr>
        <a:xfrm>
          <a:off x="0" y="0"/>
          <a:ext cx="0" cy="0"/>
          <a:chOff x="0" y="0"/>
          <a:chExt cx="0" cy="0"/>
        </a:xfrm>
      </p:grpSpPr>
      <p:pic>
        <p:nvPicPr>
          <p:cNvPr id="64" name="Google Shape;64;p7"/>
          <p:cNvPicPr preferRelativeResize="0"/>
          <p:nvPr/>
        </p:nvPicPr>
        <p:blipFill rotWithShape="1">
          <a:blip r:embed="rId2">
            <a:alphaModFix/>
          </a:blip>
          <a:srcRect b="-10184" l="-4704" r="-4704" t="-10196"/>
          <a:stretch/>
        </p:blipFill>
        <p:spPr>
          <a:xfrm>
            <a:off x="1118198" y="646350"/>
            <a:ext cx="2347843" cy="738900"/>
          </a:xfrm>
          <a:prstGeom prst="rect">
            <a:avLst/>
          </a:prstGeom>
          <a:noFill/>
          <a:ln>
            <a:noFill/>
          </a:ln>
        </p:spPr>
      </p:pic>
      <p:sp>
        <p:nvSpPr>
          <p:cNvPr id="65" name="Google Shape;65;p7"/>
          <p:cNvSpPr txBox="1"/>
          <p:nvPr>
            <p:ph idx="1" type="subTitle"/>
          </p:nvPr>
        </p:nvSpPr>
        <p:spPr>
          <a:xfrm>
            <a:off x="1169296" y="4436225"/>
            <a:ext cx="7533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66" name="Google Shape;66;p7"/>
          <p:cNvSpPr txBox="1"/>
          <p:nvPr>
            <p:ph type="title"/>
          </p:nvPr>
        </p:nvSpPr>
        <p:spPr>
          <a:xfrm>
            <a:off x="1169446" y="2658025"/>
            <a:ext cx="9871500" cy="16002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8000">
                <a:solidFill>
                  <a:schemeClr val="lt1"/>
                </a:solidFill>
              </a:defRPr>
            </a:lvl2pPr>
            <a:lvl3pPr lvl="2" rtl="0">
              <a:lnSpc>
                <a:spcPct val="105000"/>
              </a:lnSpc>
              <a:spcBef>
                <a:spcPts val="0"/>
              </a:spcBef>
              <a:spcAft>
                <a:spcPts val="0"/>
              </a:spcAft>
              <a:buNone/>
              <a:defRPr b="1" sz="8000">
                <a:solidFill>
                  <a:schemeClr val="lt1"/>
                </a:solidFill>
              </a:defRPr>
            </a:lvl3pPr>
            <a:lvl4pPr lvl="3" rtl="0">
              <a:lnSpc>
                <a:spcPct val="105000"/>
              </a:lnSpc>
              <a:spcBef>
                <a:spcPts val="0"/>
              </a:spcBef>
              <a:spcAft>
                <a:spcPts val="0"/>
              </a:spcAft>
              <a:buNone/>
              <a:defRPr b="1" sz="8000">
                <a:solidFill>
                  <a:schemeClr val="lt1"/>
                </a:solidFill>
              </a:defRPr>
            </a:lvl4pPr>
            <a:lvl5pPr lvl="4" rtl="0">
              <a:lnSpc>
                <a:spcPct val="105000"/>
              </a:lnSpc>
              <a:spcBef>
                <a:spcPts val="0"/>
              </a:spcBef>
              <a:spcAft>
                <a:spcPts val="0"/>
              </a:spcAft>
              <a:buNone/>
              <a:defRPr b="1" sz="8000">
                <a:solidFill>
                  <a:schemeClr val="lt1"/>
                </a:solidFill>
              </a:defRPr>
            </a:lvl5pPr>
            <a:lvl6pPr lvl="5" rtl="0">
              <a:lnSpc>
                <a:spcPct val="105000"/>
              </a:lnSpc>
              <a:spcBef>
                <a:spcPts val="0"/>
              </a:spcBef>
              <a:spcAft>
                <a:spcPts val="0"/>
              </a:spcAft>
              <a:buNone/>
              <a:defRPr b="1" sz="8000">
                <a:solidFill>
                  <a:schemeClr val="lt1"/>
                </a:solidFill>
              </a:defRPr>
            </a:lvl6pPr>
            <a:lvl7pPr lvl="6" rtl="0">
              <a:lnSpc>
                <a:spcPct val="105000"/>
              </a:lnSpc>
              <a:spcBef>
                <a:spcPts val="0"/>
              </a:spcBef>
              <a:spcAft>
                <a:spcPts val="0"/>
              </a:spcAft>
              <a:buNone/>
              <a:defRPr b="1" sz="8000">
                <a:solidFill>
                  <a:schemeClr val="lt1"/>
                </a:solidFill>
              </a:defRPr>
            </a:lvl7pPr>
            <a:lvl8pPr lvl="7" rtl="0">
              <a:lnSpc>
                <a:spcPct val="105000"/>
              </a:lnSpc>
              <a:spcBef>
                <a:spcPts val="0"/>
              </a:spcBef>
              <a:spcAft>
                <a:spcPts val="0"/>
              </a:spcAft>
              <a:buNone/>
              <a:defRPr b="1" sz="8000">
                <a:solidFill>
                  <a:schemeClr val="lt1"/>
                </a:solidFill>
              </a:defRPr>
            </a:lvl8pPr>
            <a:lvl9pPr lvl="8" rtl="0">
              <a:lnSpc>
                <a:spcPct val="105000"/>
              </a:lnSpc>
              <a:spcBef>
                <a:spcPts val="0"/>
              </a:spcBef>
              <a:spcAft>
                <a:spcPts val="0"/>
              </a:spcAft>
              <a:buNone/>
              <a:defRPr b="1" sz="8000">
                <a:solidFill>
                  <a:schemeClr val="lt1"/>
                </a:solidFill>
              </a:defRPr>
            </a:lvl9pPr>
          </a:lstStyle>
          <a:p/>
        </p:txBody>
      </p:sp>
      <p:sp>
        <p:nvSpPr>
          <p:cNvPr id="67" name="Google Shape;67;p7"/>
          <p:cNvSpPr txBox="1"/>
          <p:nvPr>
            <p:ph idx="2" type="subTitle"/>
          </p:nvPr>
        </p:nvSpPr>
        <p:spPr>
          <a:xfrm>
            <a:off x="1169296"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68" name="Google Shape;68;p7"/>
          <p:cNvSpPr txBox="1"/>
          <p:nvPr>
            <p:ph idx="3" type="subTitle"/>
          </p:nvPr>
        </p:nvSpPr>
        <p:spPr>
          <a:xfrm>
            <a:off x="3557362"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69" name="Google Shape;69;p7"/>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0" name="Google Shape;70;p7"/>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516" name="Shape 516"/>
        <p:cNvGrpSpPr/>
        <p:nvPr/>
      </p:nvGrpSpPr>
      <p:grpSpPr>
        <a:xfrm>
          <a:off x="0" y="0"/>
          <a:ext cx="0" cy="0"/>
          <a:chOff x="0" y="0"/>
          <a:chExt cx="0" cy="0"/>
        </a:xfrm>
      </p:grpSpPr>
      <p:cxnSp>
        <p:nvCxnSpPr>
          <p:cNvPr id="517" name="Google Shape;517;p62"/>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18" name="Google Shape;518;p62"/>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19" name="Google Shape;519;p62"/>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520" name="Google Shape;520;p62"/>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21" name="Google Shape;521;p62"/>
          <p:cNvSpPr txBox="1"/>
          <p:nvPr>
            <p:ph idx="2" type="subTitle"/>
          </p:nvPr>
        </p:nvSpPr>
        <p:spPr>
          <a:xfrm>
            <a:off x="9251222"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522" name="Google Shape;522;p62"/>
          <p:cNvSpPr txBox="1"/>
          <p:nvPr>
            <p:ph idx="3" type="subTitle"/>
          </p:nvPr>
        </p:nvSpPr>
        <p:spPr>
          <a:xfrm>
            <a:off x="9251222"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pic>
        <p:nvPicPr>
          <p:cNvPr id="523" name="Google Shape;523;p62"/>
          <p:cNvPicPr preferRelativeResize="0"/>
          <p:nvPr/>
        </p:nvPicPr>
        <p:blipFill rotWithShape="1">
          <a:blip r:embed="rId3">
            <a:alphaModFix/>
          </a:blip>
          <a:srcRect b="0" l="69" r="69" t="0"/>
          <a:stretch/>
        </p:blipFill>
        <p:spPr>
          <a:xfrm>
            <a:off x="10545518" y="6213775"/>
            <a:ext cx="1145267" cy="32759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524" name="Shape 524"/>
        <p:cNvGrpSpPr/>
        <p:nvPr/>
      </p:nvGrpSpPr>
      <p:grpSpPr>
        <a:xfrm>
          <a:off x="0" y="0"/>
          <a:ext cx="0" cy="0"/>
          <a:chOff x="0" y="0"/>
          <a:chExt cx="0" cy="0"/>
        </a:xfrm>
      </p:grpSpPr>
      <p:sp>
        <p:nvSpPr>
          <p:cNvPr id="525" name="Google Shape;525;p63"/>
          <p:cNvSpPr txBox="1"/>
          <p:nvPr>
            <p:ph type="title"/>
          </p:nvPr>
        </p:nvSpPr>
        <p:spPr>
          <a:xfrm>
            <a:off x="447764"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526" name="Google Shape;526;p63"/>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27" name="Google Shape;527;p63"/>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28" name="Google Shape;528;p63"/>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529" name="Google Shape;529;p63"/>
          <p:cNvSpPr txBox="1"/>
          <p:nvPr>
            <p:ph idx="2" type="subTitle"/>
          </p:nvPr>
        </p:nvSpPr>
        <p:spPr>
          <a:xfrm>
            <a:off x="9251222"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sp>
        <p:nvSpPr>
          <p:cNvPr id="530" name="Google Shape;530;p63"/>
          <p:cNvSpPr txBox="1"/>
          <p:nvPr>
            <p:ph idx="3" type="subTitle"/>
          </p:nvPr>
        </p:nvSpPr>
        <p:spPr>
          <a:xfrm>
            <a:off x="9251222"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531" name="Google Shape;531;p63"/>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2" name="Google Shape;532;p63"/>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533" name="Shape 533"/>
        <p:cNvGrpSpPr/>
        <p:nvPr/>
      </p:nvGrpSpPr>
      <p:grpSpPr>
        <a:xfrm>
          <a:off x="0" y="0"/>
          <a:ext cx="0" cy="0"/>
          <a:chOff x="0" y="0"/>
          <a:chExt cx="0" cy="0"/>
        </a:xfrm>
      </p:grpSpPr>
      <p:sp>
        <p:nvSpPr>
          <p:cNvPr id="534" name="Google Shape;534;p64"/>
          <p:cNvSpPr txBox="1"/>
          <p:nvPr>
            <p:ph idx="1" type="subTitle"/>
          </p:nvPr>
        </p:nvSpPr>
        <p:spPr>
          <a:xfrm>
            <a:off x="9251222"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535" name="Google Shape;535;p64"/>
          <p:cNvSpPr txBox="1"/>
          <p:nvPr>
            <p:ph idx="2" type="subTitle"/>
          </p:nvPr>
        </p:nvSpPr>
        <p:spPr>
          <a:xfrm>
            <a:off x="9251222"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p:txBody>
      </p:sp>
      <p:cxnSp>
        <p:nvCxnSpPr>
          <p:cNvPr id="536" name="Google Shape;536;p64"/>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37" name="Google Shape;537;p64"/>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38" name="Google Shape;538;p64"/>
          <p:cNvSpPr txBox="1"/>
          <p:nvPr>
            <p:ph idx="3"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539" name="Google Shape;539;p64"/>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0" name="Google Shape;540;p64"/>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541" name="Shape 541"/>
        <p:cNvGrpSpPr/>
        <p:nvPr/>
      </p:nvGrpSpPr>
      <p:grpSpPr>
        <a:xfrm>
          <a:off x="0" y="0"/>
          <a:ext cx="0" cy="0"/>
          <a:chOff x="0" y="0"/>
          <a:chExt cx="0" cy="0"/>
        </a:xfrm>
      </p:grpSpPr>
      <p:sp>
        <p:nvSpPr>
          <p:cNvPr id="542" name="Google Shape;542;p65"/>
          <p:cNvSpPr txBox="1"/>
          <p:nvPr>
            <p:ph type="title"/>
          </p:nvPr>
        </p:nvSpPr>
        <p:spPr>
          <a:xfrm>
            <a:off x="2075974" y="1883250"/>
            <a:ext cx="79917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543" name="Google Shape;543;p65"/>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44" name="Google Shape;544;p65"/>
          <p:cNvSpPr txBox="1"/>
          <p:nvPr>
            <p:ph idx="1" type="subTitle"/>
          </p:nvPr>
        </p:nvSpPr>
        <p:spPr>
          <a:xfrm rot="5400000">
            <a:off x="-2138471"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545" name="Google Shape;545;p65"/>
          <p:cNvCxnSpPr/>
          <p:nvPr/>
        </p:nvCxnSpPr>
        <p:spPr>
          <a:xfrm>
            <a:off x="2075974"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546" name="Google Shape;546;p65"/>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547" name="Shape 547"/>
        <p:cNvGrpSpPr/>
        <p:nvPr/>
      </p:nvGrpSpPr>
      <p:grpSpPr>
        <a:xfrm>
          <a:off x="0" y="0"/>
          <a:ext cx="0" cy="0"/>
          <a:chOff x="0" y="0"/>
          <a:chExt cx="0" cy="0"/>
        </a:xfrm>
      </p:grpSpPr>
      <p:sp>
        <p:nvSpPr>
          <p:cNvPr id="548" name="Google Shape;548;p66"/>
          <p:cNvSpPr txBox="1"/>
          <p:nvPr>
            <p:ph type="title"/>
          </p:nvPr>
        </p:nvSpPr>
        <p:spPr>
          <a:xfrm>
            <a:off x="2075974" y="1883250"/>
            <a:ext cx="79917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549" name="Google Shape;549;p66"/>
          <p:cNvCxnSpPr/>
          <p:nvPr/>
        </p:nvCxnSpPr>
        <p:spPr>
          <a:xfrm rot="10800000">
            <a:off x="447756" y="6401400"/>
            <a:ext cx="0" cy="456600"/>
          </a:xfrm>
          <a:prstGeom prst="straightConnector1">
            <a:avLst/>
          </a:prstGeom>
          <a:noFill/>
          <a:ln cap="flat" cmpd="sng" w="9525">
            <a:solidFill>
              <a:srgbClr val="800000"/>
            </a:solidFill>
            <a:prstDash val="solid"/>
            <a:round/>
            <a:headEnd len="med" w="med" type="none"/>
            <a:tailEnd len="med" w="med" type="none"/>
          </a:ln>
        </p:spPr>
      </p:cxnSp>
      <p:cxnSp>
        <p:nvCxnSpPr>
          <p:cNvPr id="550" name="Google Shape;550;p66"/>
          <p:cNvCxnSpPr/>
          <p:nvPr/>
        </p:nvCxnSpPr>
        <p:spPr>
          <a:xfrm>
            <a:off x="2075974"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551" name="Google Shape;551;p66"/>
          <p:cNvCxnSpPr/>
          <p:nvPr/>
        </p:nvCxnSpPr>
        <p:spPr>
          <a:xfrm rot="10800000">
            <a:off x="447764" y="100"/>
            <a:ext cx="0" cy="886500"/>
          </a:xfrm>
          <a:prstGeom prst="straightConnector1">
            <a:avLst/>
          </a:prstGeom>
          <a:noFill/>
          <a:ln cap="flat" cmpd="sng" w="9525">
            <a:solidFill>
              <a:srgbClr val="800000"/>
            </a:solidFill>
            <a:prstDash val="solid"/>
            <a:round/>
            <a:headEnd len="med" w="med" type="none"/>
            <a:tailEnd len="med" w="med" type="none"/>
          </a:ln>
        </p:spPr>
      </p:cxnSp>
      <p:sp>
        <p:nvSpPr>
          <p:cNvPr id="552" name="Google Shape;552;p66"/>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553" name="Google Shape;553;p66"/>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4" name="Google Shape;554;p66"/>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555" name="Shape 555"/>
        <p:cNvGrpSpPr/>
        <p:nvPr/>
      </p:nvGrpSpPr>
      <p:grpSpPr>
        <a:xfrm>
          <a:off x="0" y="0"/>
          <a:ext cx="0" cy="0"/>
          <a:chOff x="0" y="0"/>
          <a:chExt cx="0" cy="0"/>
        </a:xfrm>
      </p:grpSpPr>
      <p:sp>
        <p:nvSpPr>
          <p:cNvPr id="556" name="Google Shape;556;p67"/>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57" name="Google Shape;557;p67"/>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8" name="Google Shape;558;p67"/>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9" name="Google Shape;559;p67"/>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60" name="Google Shape;560;p67"/>
          <p:cNvSpPr txBox="1"/>
          <p:nvPr>
            <p:ph idx="2"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61" name="Google Shape;561;p67"/>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62" name="Google Shape;562;p67"/>
          <p:cNvSpPr txBox="1"/>
          <p:nvPr>
            <p:ph idx="3"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pic>
        <p:nvPicPr>
          <p:cNvPr id="563" name="Google Shape;563;p67"/>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564" name="Shape 564"/>
        <p:cNvGrpSpPr/>
        <p:nvPr/>
      </p:nvGrpSpPr>
      <p:grpSpPr>
        <a:xfrm>
          <a:off x="0" y="0"/>
          <a:ext cx="0" cy="0"/>
          <a:chOff x="0" y="0"/>
          <a:chExt cx="0" cy="0"/>
        </a:xfrm>
      </p:grpSpPr>
      <p:sp>
        <p:nvSpPr>
          <p:cNvPr id="565" name="Google Shape;565;p68"/>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566" name="Google Shape;566;p68"/>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7" name="Google Shape;567;p68"/>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8" name="Google Shape;568;p68"/>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69" name="Google Shape;569;p68"/>
          <p:cNvSpPr txBox="1"/>
          <p:nvPr>
            <p:ph idx="2"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70" name="Google Shape;570;p68"/>
          <p:cNvSpPr/>
          <p:nvPr/>
        </p:nvSpPr>
        <p:spPr>
          <a:xfrm>
            <a:off x="3901404"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8"/>
          <p:cNvSpPr/>
          <p:nvPr/>
        </p:nvSpPr>
        <p:spPr>
          <a:xfrm>
            <a:off x="7802808"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8"/>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8"/>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8"/>
          <p:cNvSpPr/>
          <p:nvPr/>
        </p:nvSpPr>
        <p:spPr>
          <a:xfrm>
            <a:off x="11071228"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8"/>
          <p:cNvSpPr txBox="1"/>
          <p:nvPr>
            <p:ph idx="3" type="subTitle"/>
          </p:nvPr>
        </p:nvSpPr>
        <p:spPr>
          <a:xfrm>
            <a:off x="3901404"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576" name="Google Shape;576;p68"/>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577" name="Google Shape;577;p68"/>
          <p:cNvSpPr txBox="1"/>
          <p:nvPr>
            <p:ph idx="5" type="subTitle"/>
          </p:nvPr>
        </p:nvSpPr>
        <p:spPr>
          <a:xfrm>
            <a:off x="7802808"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578" name="Google Shape;578;p68"/>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79" name="Google Shape;579;p68"/>
          <p:cNvSpPr txBox="1"/>
          <p:nvPr>
            <p:ph idx="6"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pic>
        <p:nvPicPr>
          <p:cNvPr id="580" name="Google Shape;580;p68"/>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581" name="Shape 581"/>
        <p:cNvGrpSpPr/>
        <p:nvPr/>
      </p:nvGrpSpPr>
      <p:grpSpPr>
        <a:xfrm>
          <a:off x="0" y="0"/>
          <a:ext cx="0" cy="0"/>
          <a:chOff x="0" y="0"/>
          <a:chExt cx="0" cy="0"/>
        </a:xfrm>
      </p:grpSpPr>
      <p:cxnSp>
        <p:nvCxnSpPr>
          <p:cNvPr id="582" name="Google Shape;582;p69"/>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83" name="Google Shape;583;p69"/>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84" name="Google Shape;584;p69"/>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85" name="Google Shape;585;p69"/>
          <p:cNvSpPr txBox="1"/>
          <p:nvPr>
            <p:ph idx="1"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86" name="Google Shape;586;p6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9"/>
          <p:cNvSpPr/>
          <p:nvPr/>
        </p:nvSpPr>
        <p:spPr>
          <a:xfrm>
            <a:off x="11071228"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9"/>
          <p:cNvSpPr/>
          <p:nvPr/>
        </p:nvSpPr>
        <p:spPr>
          <a:xfrm>
            <a:off x="5863656"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9"/>
          <p:cNvSpPr/>
          <p:nvPr/>
        </p:nvSpPr>
        <p:spPr>
          <a:xfrm>
            <a:off x="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9"/>
          <p:cNvSpPr txBox="1"/>
          <p:nvPr>
            <p:ph idx="2" type="subTitle"/>
          </p:nvPr>
        </p:nvSpPr>
        <p:spPr>
          <a:xfrm>
            <a:off x="0"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591" name="Google Shape;591;p69"/>
          <p:cNvSpPr txBox="1"/>
          <p:nvPr>
            <p:ph idx="3"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92" name="Google Shape;592;p69"/>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93" name="Google Shape;593;p69"/>
          <p:cNvSpPr txBox="1"/>
          <p:nvPr>
            <p:ph idx="4"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94" name="Google Shape;594;p69"/>
          <p:cNvSpPr txBox="1"/>
          <p:nvPr>
            <p:ph idx="5" type="subTitle"/>
          </p:nvPr>
        </p:nvSpPr>
        <p:spPr>
          <a:xfrm>
            <a:off x="6632837"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pic>
        <p:nvPicPr>
          <p:cNvPr id="595" name="Google Shape;595;p69"/>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596" name="Shape 596"/>
        <p:cNvGrpSpPr/>
        <p:nvPr/>
      </p:nvGrpSpPr>
      <p:grpSpPr>
        <a:xfrm>
          <a:off x="0" y="0"/>
          <a:ext cx="0" cy="0"/>
          <a:chOff x="0" y="0"/>
          <a:chExt cx="0" cy="0"/>
        </a:xfrm>
      </p:grpSpPr>
      <p:cxnSp>
        <p:nvCxnSpPr>
          <p:cNvPr id="597" name="Google Shape;597;p70"/>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98" name="Google Shape;598;p70"/>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99" name="Google Shape;599;p70"/>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00" name="Google Shape;600;p70"/>
          <p:cNvSpPr txBox="1"/>
          <p:nvPr>
            <p:ph idx="1"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601" name="Google Shape;601;p70"/>
          <p:cNvPicPr preferRelativeResize="0"/>
          <p:nvPr/>
        </p:nvPicPr>
        <p:blipFill rotWithShape="1">
          <a:blip r:embed="rId2">
            <a:alphaModFix/>
          </a:blip>
          <a:srcRect b="0" l="0" r="0" t="0"/>
          <a:stretch/>
        </p:blipFill>
        <p:spPr>
          <a:xfrm>
            <a:off x="1743482" y="2296425"/>
            <a:ext cx="8704734" cy="3247170"/>
          </a:xfrm>
          <a:prstGeom prst="rect">
            <a:avLst/>
          </a:prstGeom>
          <a:noFill/>
          <a:ln>
            <a:noFill/>
          </a:ln>
        </p:spPr>
      </p:pic>
      <p:sp>
        <p:nvSpPr>
          <p:cNvPr id="602" name="Google Shape;602;p70"/>
          <p:cNvSpPr txBox="1"/>
          <p:nvPr>
            <p:ph idx="2" type="subTitle"/>
          </p:nvPr>
        </p:nvSpPr>
        <p:spPr>
          <a:xfrm>
            <a:off x="2262318"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603" name="Google Shape;603;p70"/>
          <p:cNvSpPr txBox="1"/>
          <p:nvPr>
            <p:ph idx="3" type="subTitle"/>
          </p:nvPr>
        </p:nvSpPr>
        <p:spPr>
          <a:xfrm>
            <a:off x="5005142"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604" name="Google Shape;604;p70"/>
          <p:cNvSpPr txBox="1"/>
          <p:nvPr>
            <p:ph idx="4" type="subTitle"/>
          </p:nvPr>
        </p:nvSpPr>
        <p:spPr>
          <a:xfrm>
            <a:off x="7747966"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605" name="Google Shape;605;p70"/>
          <p:cNvSpPr txBox="1"/>
          <p:nvPr>
            <p:ph idx="5"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06" name="Google Shape;606;p70"/>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07" name="Google Shape;607;p70"/>
          <p:cNvSpPr txBox="1"/>
          <p:nvPr>
            <p:ph idx="6"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pic>
        <p:nvPicPr>
          <p:cNvPr id="608" name="Google Shape;608;p70"/>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609" name="Shape 609"/>
        <p:cNvGrpSpPr/>
        <p:nvPr/>
      </p:nvGrpSpPr>
      <p:grpSpPr>
        <a:xfrm>
          <a:off x="0" y="0"/>
          <a:ext cx="0" cy="0"/>
          <a:chOff x="0" y="0"/>
          <a:chExt cx="0" cy="0"/>
        </a:xfrm>
      </p:grpSpPr>
      <p:sp>
        <p:nvSpPr>
          <p:cNvPr id="610" name="Google Shape;610;p71"/>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611" name="Google Shape;611;p71"/>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12" name="Google Shape;612;p71"/>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13" name="Google Shape;613;p71"/>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14" name="Google Shape;614;p71"/>
          <p:cNvSpPr txBox="1"/>
          <p:nvPr>
            <p:ph idx="2"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615" name="Google Shape;615;p71"/>
          <p:cNvPicPr preferRelativeResize="0"/>
          <p:nvPr/>
        </p:nvPicPr>
        <p:blipFill>
          <a:blip r:embed="rId2">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8"/>
          <p:cNvSpPr txBox="1"/>
          <p:nvPr>
            <p:ph type="title"/>
          </p:nvPr>
        </p:nvSpPr>
        <p:spPr>
          <a:xfrm>
            <a:off x="447764"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73" name="Google Shape;73;p8"/>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4" name="Google Shape;74;p8"/>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5" name="Google Shape;75;p8"/>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6" name="Google Shape;76;p8"/>
          <p:cNvSpPr txBox="1"/>
          <p:nvPr>
            <p:ph idx="2" type="subTitle"/>
          </p:nvPr>
        </p:nvSpPr>
        <p:spPr>
          <a:xfrm>
            <a:off x="9251222"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sp>
        <p:nvSpPr>
          <p:cNvPr id="77" name="Google Shape;77;p8"/>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 name="Google Shape;78;p8"/>
          <p:cNvPicPr preferRelativeResize="0"/>
          <p:nvPr/>
        </p:nvPicPr>
        <p:blipFill>
          <a:blip r:embed="rId3">
            <a:alphaModFix/>
          </a:blip>
          <a:stretch>
            <a:fillRect/>
          </a:stretch>
        </p:blipFill>
        <p:spPr>
          <a:xfrm>
            <a:off x="10545518" y="6213775"/>
            <a:ext cx="1145269" cy="32759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2">
  <p:cSld name="CUSTOM_4_21_2">
    <p:spTree>
      <p:nvGrpSpPr>
        <p:cNvPr id="616" name="Shape 616"/>
        <p:cNvGrpSpPr/>
        <p:nvPr/>
      </p:nvGrpSpPr>
      <p:grpSpPr>
        <a:xfrm>
          <a:off x="0" y="0"/>
          <a:ext cx="0" cy="0"/>
          <a:chOff x="0" y="0"/>
          <a:chExt cx="0" cy="0"/>
        </a:xfrm>
      </p:grpSpPr>
      <p:pic>
        <p:nvPicPr>
          <p:cNvPr id="617" name="Google Shape;617;p72"/>
          <p:cNvPicPr preferRelativeResize="0"/>
          <p:nvPr/>
        </p:nvPicPr>
        <p:blipFill>
          <a:blip r:embed="rId2">
            <a:alphaModFix/>
          </a:blip>
          <a:stretch>
            <a:fillRect/>
          </a:stretch>
        </p:blipFill>
        <p:spPr>
          <a:xfrm>
            <a:off x="0" y="0"/>
            <a:ext cx="12188954" cy="6855175"/>
          </a:xfrm>
          <a:prstGeom prst="rect">
            <a:avLst/>
          </a:prstGeom>
          <a:noFill/>
          <a:ln>
            <a:noFill/>
          </a:ln>
        </p:spPr>
      </p:pic>
      <p:sp>
        <p:nvSpPr>
          <p:cNvPr id="618" name="Google Shape;618;p72"/>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19" name="Google Shape;619;p72"/>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20" name="Google Shape;620;p72"/>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21" name="Google Shape;621;p72"/>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2" name="Google Shape;622;p72"/>
          <p:cNvPicPr preferRelativeResize="0"/>
          <p:nvPr/>
        </p:nvPicPr>
        <p:blipFill rotWithShape="1">
          <a:blip r:embed="rId3">
            <a:alphaModFix/>
          </a:blip>
          <a:srcRect b="317" l="0" r="0" t="327"/>
          <a:stretch/>
        </p:blipFill>
        <p:spPr>
          <a:xfrm>
            <a:off x="10711016" y="6313250"/>
            <a:ext cx="975606" cy="228064"/>
          </a:xfrm>
          <a:prstGeom prst="rect">
            <a:avLst/>
          </a:prstGeom>
          <a:noFill/>
          <a:ln>
            <a:noFill/>
          </a:ln>
        </p:spPr>
      </p:pic>
      <p:sp>
        <p:nvSpPr>
          <p:cNvPr id="623" name="Google Shape;623;p72"/>
          <p:cNvSpPr txBox="1"/>
          <p:nvPr>
            <p:ph idx="2"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24" name="Google Shape;624;p72"/>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25" name="Google Shape;625;p72"/>
          <p:cNvSpPr txBox="1"/>
          <p:nvPr>
            <p:ph idx="3"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_3">
    <p:bg>
      <p:bgPr>
        <a:blipFill>
          <a:blip r:embed="rId2">
            <a:alphaModFix/>
          </a:blip>
          <a:stretch>
            <a:fillRect/>
          </a:stretch>
        </a:blipFill>
      </p:bgPr>
    </p:bg>
    <p:spTree>
      <p:nvGrpSpPr>
        <p:cNvPr id="626" name="Shape 626"/>
        <p:cNvGrpSpPr/>
        <p:nvPr/>
      </p:nvGrpSpPr>
      <p:grpSpPr>
        <a:xfrm>
          <a:off x="0" y="0"/>
          <a:ext cx="0" cy="0"/>
          <a:chOff x="0" y="0"/>
          <a:chExt cx="0" cy="0"/>
        </a:xfrm>
      </p:grpSpPr>
      <p:sp>
        <p:nvSpPr>
          <p:cNvPr id="627" name="Google Shape;627;p73"/>
          <p:cNvSpPr txBox="1"/>
          <p:nvPr>
            <p:ph type="title"/>
          </p:nvPr>
        </p:nvSpPr>
        <p:spPr>
          <a:xfrm>
            <a:off x="447764"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628" name="Google Shape;628;p73"/>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629" name="Google Shape;629;p73"/>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30" name="Google Shape;630;p73"/>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31" name="Google Shape;631;p73"/>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632" name="Google Shape;632;p73"/>
          <p:cNvSpPr txBox="1"/>
          <p:nvPr>
            <p:ph idx="2" type="subTitle"/>
          </p:nvPr>
        </p:nvSpPr>
        <p:spPr>
          <a:xfrm>
            <a:off x="9251222"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633" name="Google Shape;633;p73"/>
          <p:cNvPicPr preferRelativeResize="0"/>
          <p:nvPr/>
        </p:nvPicPr>
        <p:blipFill rotWithShape="1">
          <a:blip r:embed="rId3">
            <a:alphaModFix/>
          </a:blip>
          <a:srcRect b="317" l="0" r="0" t="327"/>
          <a:stretch/>
        </p:blipFill>
        <p:spPr>
          <a:xfrm>
            <a:off x="10711016" y="6313250"/>
            <a:ext cx="975826" cy="22811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p:cSld name="CUSTOM_4_21_1">
    <p:spTree>
      <p:nvGrpSpPr>
        <p:cNvPr id="634" name="Shape 634"/>
        <p:cNvGrpSpPr/>
        <p:nvPr/>
      </p:nvGrpSpPr>
      <p:grpSpPr>
        <a:xfrm>
          <a:off x="0" y="0"/>
          <a:ext cx="0" cy="0"/>
          <a:chOff x="0" y="0"/>
          <a:chExt cx="0" cy="0"/>
        </a:xfrm>
      </p:grpSpPr>
      <p:pic>
        <p:nvPicPr>
          <p:cNvPr id="635" name="Google Shape;635;p74"/>
          <p:cNvPicPr preferRelativeResize="0"/>
          <p:nvPr/>
        </p:nvPicPr>
        <p:blipFill rotWithShape="1">
          <a:blip r:embed="rId2">
            <a:alphaModFix/>
          </a:blip>
          <a:srcRect b="15604" l="0" r="0" t="0"/>
          <a:stretch/>
        </p:blipFill>
        <p:spPr>
          <a:xfrm>
            <a:off x="0" y="0"/>
            <a:ext cx="12191698" cy="6857999"/>
          </a:xfrm>
          <a:prstGeom prst="rect">
            <a:avLst/>
          </a:prstGeom>
          <a:noFill/>
          <a:ln>
            <a:noFill/>
          </a:ln>
        </p:spPr>
      </p:pic>
      <p:sp>
        <p:nvSpPr>
          <p:cNvPr id="636" name="Google Shape;636;p74"/>
          <p:cNvSpPr/>
          <p:nvPr/>
        </p:nvSpPr>
        <p:spPr>
          <a:xfrm rot="5400000">
            <a:off x="-950522" y="950400"/>
            <a:ext cx="6858000" cy="4957200"/>
          </a:xfrm>
          <a:prstGeom prst="rect">
            <a:avLst/>
          </a:prstGeom>
          <a:gradFill>
            <a:gsLst>
              <a:gs pos="0">
                <a:srgbClr val="FFFFFF">
                  <a:alpha val="0"/>
                </a:srgbClr>
              </a:gs>
              <a:gs pos="100000">
                <a:srgbClr val="000000">
                  <a:alpha val="5294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4"/>
          <p:cNvSpPr/>
          <p:nvPr/>
        </p:nvSpPr>
        <p:spPr>
          <a:xfrm>
            <a:off x="125" y="5904550"/>
            <a:ext cx="12191700" cy="953400"/>
          </a:xfrm>
          <a:prstGeom prst="rect">
            <a:avLst/>
          </a:prstGeom>
          <a:gradFill>
            <a:gsLst>
              <a:gs pos="0">
                <a:srgbClr val="FFFFFF">
                  <a:alpha val="0"/>
                </a:srgbClr>
              </a:gs>
              <a:gs pos="100000">
                <a:srgbClr val="000000">
                  <a:alpha val="52941"/>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4"/>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39" name="Google Shape;639;p74"/>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40" name="Google Shape;640;p74"/>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41" name="Google Shape;641;p74"/>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42" name="Google Shape;642;p74"/>
          <p:cNvSpPr txBox="1"/>
          <p:nvPr>
            <p:ph idx="2"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643" name="Google Shape;643;p74"/>
          <p:cNvPicPr preferRelativeResize="0"/>
          <p:nvPr/>
        </p:nvPicPr>
        <p:blipFill rotWithShape="1">
          <a:blip r:embed="rId3">
            <a:alphaModFix/>
          </a:blip>
          <a:srcRect b="592" l="0" r="0" t="583"/>
          <a:stretch/>
        </p:blipFill>
        <p:spPr>
          <a:xfrm>
            <a:off x="10711016" y="6313250"/>
            <a:ext cx="975605" cy="228063"/>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644" name="Shape 644"/>
        <p:cNvGrpSpPr/>
        <p:nvPr/>
      </p:nvGrpSpPr>
      <p:grpSpPr>
        <a:xfrm>
          <a:off x="0" y="0"/>
          <a:ext cx="0" cy="0"/>
          <a:chOff x="0" y="0"/>
          <a:chExt cx="0" cy="0"/>
        </a:xfrm>
      </p:grpSpPr>
      <p:cxnSp>
        <p:nvCxnSpPr>
          <p:cNvPr id="645" name="Google Shape;645;p75"/>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46" name="Google Shape;646;p75"/>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47" name="Google Shape;647;p75"/>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48" name="Google Shape;648;p75"/>
          <p:cNvPicPr preferRelativeResize="0"/>
          <p:nvPr/>
        </p:nvPicPr>
        <p:blipFill rotWithShape="1">
          <a:blip r:embed="rId2">
            <a:alphaModFix/>
          </a:blip>
          <a:srcRect b="317" l="0" r="0" t="327"/>
          <a:stretch/>
        </p:blipFill>
        <p:spPr>
          <a:xfrm>
            <a:off x="10711016" y="6313250"/>
            <a:ext cx="975606" cy="228064"/>
          </a:xfrm>
          <a:prstGeom prst="rect">
            <a:avLst/>
          </a:prstGeom>
          <a:noFill/>
          <a:ln>
            <a:noFill/>
          </a:ln>
        </p:spPr>
      </p:pic>
      <p:sp>
        <p:nvSpPr>
          <p:cNvPr id="649" name="Google Shape;649;p75"/>
          <p:cNvSpPr txBox="1"/>
          <p:nvPr>
            <p:ph idx="1"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50" name="Google Shape;650;p75"/>
          <p:cNvSpPr txBox="1"/>
          <p:nvPr>
            <p:ph idx="2" type="subTitle"/>
          </p:nvPr>
        </p:nvSpPr>
        <p:spPr>
          <a:xfrm>
            <a:off x="4468190" y="4229725"/>
            <a:ext cx="32550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51" name="Google Shape;651;p75"/>
          <p:cNvSpPr txBox="1"/>
          <p:nvPr>
            <p:ph idx="3" type="subTitle"/>
          </p:nvPr>
        </p:nvSpPr>
        <p:spPr>
          <a:xfrm>
            <a:off x="4468290" y="4718950"/>
            <a:ext cx="32550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52" name="Google Shape;652;p75"/>
          <p:cNvSpPr txBox="1"/>
          <p:nvPr>
            <p:ph idx="4" type="subTitle"/>
          </p:nvPr>
        </p:nvSpPr>
        <p:spPr>
          <a:xfrm>
            <a:off x="8047802" y="4229725"/>
            <a:ext cx="32550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53" name="Google Shape;653;p75"/>
          <p:cNvSpPr txBox="1"/>
          <p:nvPr>
            <p:ph idx="5" type="subTitle"/>
          </p:nvPr>
        </p:nvSpPr>
        <p:spPr>
          <a:xfrm>
            <a:off x="8047902" y="4718950"/>
            <a:ext cx="32550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54" name="Google Shape;654;p75"/>
          <p:cNvSpPr txBox="1"/>
          <p:nvPr>
            <p:ph idx="6" type="subTitle"/>
          </p:nvPr>
        </p:nvSpPr>
        <p:spPr>
          <a:xfrm>
            <a:off x="888578" y="4229725"/>
            <a:ext cx="32550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55" name="Google Shape;655;p75"/>
          <p:cNvSpPr txBox="1"/>
          <p:nvPr>
            <p:ph idx="7" type="subTitle"/>
          </p:nvPr>
        </p:nvSpPr>
        <p:spPr>
          <a:xfrm>
            <a:off x="888678" y="4718950"/>
            <a:ext cx="32550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56" name="Google Shape;656;p75"/>
          <p:cNvSpPr txBox="1"/>
          <p:nvPr>
            <p:ph idx="8"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57" name="Google Shape;657;p75"/>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58" name="Google Shape;658;p75"/>
          <p:cNvSpPr txBox="1"/>
          <p:nvPr>
            <p:ph idx="9"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659" name="Shape 659"/>
        <p:cNvGrpSpPr/>
        <p:nvPr/>
      </p:nvGrpSpPr>
      <p:grpSpPr>
        <a:xfrm>
          <a:off x="0" y="0"/>
          <a:ext cx="0" cy="0"/>
          <a:chOff x="0" y="0"/>
          <a:chExt cx="0" cy="0"/>
        </a:xfrm>
      </p:grpSpPr>
      <p:sp>
        <p:nvSpPr>
          <p:cNvPr id="660" name="Google Shape;660;p76"/>
          <p:cNvSpPr txBox="1"/>
          <p:nvPr>
            <p:ph idx="1" type="subTitle"/>
          </p:nvPr>
        </p:nvSpPr>
        <p:spPr>
          <a:xfrm>
            <a:off x="885028" y="3358700"/>
            <a:ext cx="32916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661" name="Google Shape;661;p76"/>
          <p:cNvSpPr txBox="1"/>
          <p:nvPr>
            <p:ph type="title"/>
          </p:nvPr>
        </p:nvSpPr>
        <p:spPr>
          <a:xfrm>
            <a:off x="885028"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662" name="Google Shape;662;p76"/>
          <p:cNvSpPr txBox="1"/>
          <p:nvPr>
            <p:ph idx="2"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663" name="Google Shape;663;p76"/>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64" name="Google Shape;664;p76"/>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65" name="Google Shape;665;p76"/>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6" name="Google Shape;666;p76"/>
          <p:cNvPicPr preferRelativeResize="0"/>
          <p:nvPr/>
        </p:nvPicPr>
        <p:blipFill rotWithShape="1">
          <a:blip r:embed="rId2">
            <a:alphaModFix/>
          </a:blip>
          <a:srcRect b="317" l="0" r="0" t="327"/>
          <a:stretch/>
        </p:blipFill>
        <p:spPr>
          <a:xfrm>
            <a:off x="10711016" y="6313250"/>
            <a:ext cx="975606" cy="228064"/>
          </a:xfrm>
          <a:prstGeom prst="rect">
            <a:avLst/>
          </a:prstGeom>
          <a:noFill/>
          <a:ln>
            <a:noFill/>
          </a:ln>
        </p:spPr>
      </p:pic>
      <p:sp>
        <p:nvSpPr>
          <p:cNvPr id="667" name="Google Shape;667;p76"/>
          <p:cNvSpPr txBox="1"/>
          <p:nvPr>
            <p:ph idx="3"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68" name="Google Shape;668;p76"/>
          <p:cNvSpPr txBox="1"/>
          <p:nvPr>
            <p:ph idx="4" type="subTitle"/>
          </p:nvPr>
        </p:nvSpPr>
        <p:spPr>
          <a:xfrm>
            <a:off x="6857181"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9" name="Google Shape;669;p76"/>
          <p:cNvSpPr txBox="1"/>
          <p:nvPr>
            <p:ph idx="5" type="subTitle"/>
          </p:nvPr>
        </p:nvSpPr>
        <p:spPr>
          <a:xfrm>
            <a:off x="6857181"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70" name="Google Shape;670;p76"/>
          <p:cNvSpPr txBox="1"/>
          <p:nvPr>
            <p:ph idx="6" type="subTitle"/>
          </p:nvPr>
        </p:nvSpPr>
        <p:spPr>
          <a:xfrm>
            <a:off x="6857181"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71" name="Google Shape;671;p76"/>
          <p:cNvSpPr txBox="1"/>
          <p:nvPr>
            <p:ph idx="7" type="subTitle"/>
          </p:nvPr>
        </p:nvSpPr>
        <p:spPr>
          <a:xfrm>
            <a:off x="6857181"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72" name="Google Shape;672;p76"/>
          <p:cNvSpPr txBox="1"/>
          <p:nvPr>
            <p:ph idx="8" type="subTitle"/>
          </p:nvPr>
        </p:nvSpPr>
        <p:spPr>
          <a:xfrm>
            <a:off x="6857181"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73" name="Google Shape;673;p76"/>
          <p:cNvSpPr txBox="1"/>
          <p:nvPr>
            <p:ph idx="9" type="subTitle"/>
          </p:nvPr>
        </p:nvSpPr>
        <p:spPr>
          <a:xfrm>
            <a:off x="6857181"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2_1">
    <p:bg>
      <p:bgPr>
        <a:blipFill>
          <a:blip r:embed="rId2">
            <a:alphaModFix/>
          </a:blip>
          <a:stretch>
            <a:fillRect/>
          </a:stretch>
        </a:blipFill>
      </p:bgPr>
    </p:bg>
    <p:spTree>
      <p:nvGrpSpPr>
        <p:cNvPr id="674" name="Shape 674"/>
        <p:cNvGrpSpPr/>
        <p:nvPr/>
      </p:nvGrpSpPr>
      <p:grpSpPr>
        <a:xfrm>
          <a:off x="0" y="0"/>
          <a:ext cx="0" cy="0"/>
          <a:chOff x="0" y="0"/>
          <a:chExt cx="0" cy="0"/>
        </a:xfrm>
      </p:grpSpPr>
      <p:sp>
        <p:nvSpPr>
          <p:cNvPr id="675" name="Google Shape;675;p77"/>
          <p:cNvSpPr txBox="1"/>
          <p:nvPr>
            <p:ph type="title"/>
          </p:nvPr>
        </p:nvSpPr>
        <p:spPr>
          <a:xfrm>
            <a:off x="447764" y="1084561"/>
            <a:ext cx="6824700" cy="2105400"/>
          </a:xfrm>
          <a:prstGeom prst="rect">
            <a:avLst/>
          </a:prstGeom>
        </p:spPr>
        <p:txBody>
          <a:bodyPr anchorCtr="0" anchor="t" bIns="88375" lIns="424275" spcFirstLastPara="1" rIns="88375" wrap="square" tIns="88375">
            <a:noAutofit/>
          </a:bodyPr>
          <a:lstStyle>
            <a:lvl1pPr lvl="0" rtl="0">
              <a:spcBef>
                <a:spcPts val="0"/>
              </a:spcBef>
              <a:spcAft>
                <a:spcPts val="0"/>
              </a:spcAft>
              <a:buNone/>
              <a:defRPr b="1" sz="5800">
                <a:solidFill>
                  <a:srgbClr val="EE0000"/>
                </a:solidFill>
                <a:latin typeface="Overpass"/>
                <a:ea typeface="Overpass"/>
                <a:cs typeface="Overpass"/>
                <a:sym typeface="Overpass"/>
              </a:defRPr>
            </a:lvl1pPr>
            <a:lvl2pPr lvl="1" rtl="0">
              <a:spcBef>
                <a:spcPts val="0"/>
              </a:spcBef>
              <a:spcAft>
                <a:spcPts val="0"/>
              </a:spcAft>
              <a:buNone/>
              <a:defRPr b="1" sz="5800">
                <a:solidFill>
                  <a:srgbClr val="EE0000"/>
                </a:solidFill>
                <a:latin typeface="Overpass"/>
                <a:ea typeface="Overpass"/>
                <a:cs typeface="Overpass"/>
                <a:sym typeface="Overpass"/>
              </a:defRPr>
            </a:lvl2pPr>
            <a:lvl3pPr lvl="2" rtl="0">
              <a:spcBef>
                <a:spcPts val="0"/>
              </a:spcBef>
              <a:spcAft>
                <a:spcPts val="0"/>
              </a:spcAft>
              <a:buNone/>
              <a:defRPr b="1" sz="5800">
                <a:solidFill>
                  <a:srgbClr val="EE0000"/>
                </a:solidFill>
                <a:latin typeface="Overpass"/>
                <a:ea typeface="Overpass"/>
                <a:cs typeface="Overpass"/>
                <a:sym typeface="Overpass"/>
              </a:defRPr>
            </a:lvl3pPr>
            <a:lvl4pPr lvl="3" rtl="0">
              <a:spcBef>
                <a:spcPts val="0"/>
              </a:spcBef>
              <a:spcAft>
                <a:spcPts val="0"/>
              </a:spcAft>
              <a:buNone/>
              <a:defRPr b="1" sz="5800">
                <a:solidFill>
                  <a:srgbClr val="EE0000"/>
                </a:solidFill>
                <a:latin typeface="Overpass"/>
                <a:ea typeface="Overpass"/>
                <a:cs typeface="Overpass"/>
                <a:sym typeface="Overpass"/>
              </a:defRPr>
            </a:lvl4pPr>
            <a:lvl5pPr lvl="4" rtl="0">
              <a:spcBef>
                <a:spcPts val="0"/>
              </a:spcBef>
              <a:spcAft>
                <a:spcPts val="0"/>
              </a:spcAft>
              <a:buNone/>
              <a:defRPr b="1" sz="5800">
                <a:solidFill>
                  <a:srgbClr val="EE0000"/>
                </a:solidFill>
                <a:latin typeface="Overpass"/>
                <a:ea typeface="Overpass"/>
                <a:cs typeface="Overpass"/>
                <a:sym typeface="Overpass"/>
              </a:defRPr>
            </a:lvl5pPr>
            <a:lvl6pPr lvl="5" rtl="0">
              <a:spcBef>
                <a:spcPts val="0"/>
              </a:spcBef>
              <a:spcAft>
                <a:spcPts val="0"/>
              </a:spcAft>
              <a:buNone/>
              <a:defRPr b="1" sz="5800">
                <a:solidFill>
                  <a:srgbClr val="EE0000"/>
                </a:solidFill>
                <a:latin typeface="Overpass"/>
                <a:ea typeface="Overpass"/>
                <a:cs typeface="Overpass"/>
                <a:sym typeface="Overpass"/>
              </a:defRPr>
            </a:lvl6pPr>
            <a:lvl7pPr lvl="6" rtl="0">
              <a:spcBef>
                <a:spcPts val="0"/>
              </a:spcBef>
              <a:spcAft>
                <a:spcPts val="0"/>
              </a:spcAft>
              <a:buNone/>
              <a:defRPr b="1" sz="5800">
                <a:solidFill>
                  <a:srgbClr val="EE0000"/>
                </a:solidFill>
                <a:latin typeface="Overpass"/>
                <a:ea typeface="Overpass"/>
                <a:cs typeface="Overpass"/>
                <a:sym typeface="Overpass"/>
              </a:defRPr>
            </a:lvl7pPr>
            <a:lvl8pPr lvl="7" rtl="0">
              <a:spcBef>
                <a:spcPts val="0"/>
              </a:spcBef>
              <a:spcAft>
                <a:spcPts val="0"/>
              </a:spcAft>
              <a:buNone/>
              <a:defRPr b="1" sz="5800">
                <a:solidFill>
                  <a:srgbClr val="EE0000"/>
                </a:solidFill>
                <a:latin typeface="Overpass"/>
                <a:ea typeface="Overpass"/>
                <a:cs typeface="Overpass"/>
                <a:sym typeface="Overpass"/>
              </a:defRPr>
            </a:lvl8pPr>
            <a:lvl9pPr lvl="8" rtl="0">
              <a:spcBef>
                <a:spcPts val="0"/>
              </a:spcBef>
              <a:spcAft>
                <a:spcPts val="0"/>
              </a:spcAft>
              <a:buNone/>
              <a:defRPr b="1" sz="5800">
                <a:solidFill>
                  <a:srgbClr val="EE0000"/>
                </a:solidFill>
                <a:latin typeface="Overpass"/>
                <a:ea typeface="Overpass"/>
                <a:cs typeface="Overpass"/>
                <a:sym typeface="Overpass"/>
              </a:defRPr>
            </a:lvl9pPr>
          </a:lstStyle>
          <a:p/>
        </p:txBody>
      </p:sp>
      <p:cxnSp>
        <p:nvCxnSpPr>
          <p:cNvPr id="676" name="Google Shape;676;p77"/>
          <p:cNvCxnSpPr/>
          <p:nvPr/>
        </p:nvCxnSpPr>
        <p:spPr>
          <a:xfrm rot="10800000">
            <a:off x="447756"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77" name="Google Shape;677;p77"/>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78" name="Google Shape;678;p77"/>
          <p:cNvCxnSpPr/>
          <p:nvPr/>
        </p:nvCxnSpPr>
        <p:spPr>
          <a:xfrm rot="10800000">
            <a:off x="447764" y="400"/>
            <a:ext cx="0" cy="886200"/>
          </a:xfrm>
          <a:prstGeom prst="straightConnector1">
            <a:avLst/>
          </a:prstGeom>
          <a:noFill/>
          <a:ln cap="flat" cmpd="sng" w="9525">
            <a:solidFill>
              <a:srgbClr val="EE0000"/>
            </a:solidFill>
            <a:prstDash val="solid"/>
            <a:round/>
            <a:headEnd len="med" w="med" type="none"/>
            <a:tailEnd len="med" w="med" type="none"/>
          </a:ln>
        </p:spPr>
      </p:cxnSp>
      <p:sp>
        <p:nvSpPr>
          <p:cNvPr id="679" name="Google Shape;679;p77"/>
          <p:cNvSpPr txBox="1"/>
          <p:nvPr>
            <p:ph idx="1" type="subTitle"/>
          </p:nvPr>
        </p:nvSpPr>
        <p:spPr>
          <a:xfrm>
            <a:off x="447764" y="55441"/>
            <a:ext cx="5148600" cy="816600"/>
          </a:xfrm>
          <a:prstGeom prst="rect">
            <a:avLst/>
          </a:prstGeom>
        </p:spPr>
        <p:txBody>
          <a:bodyPr anchorCtr="0" anchor="ctr" bIns="88375" lIns="424275" spcFirstLastPara="1" rIns="88375" wrap="square" tIns="8837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680" name="Google Shape;680;p77"/>
          <p:cNvSpPr txBox="1"/>
          <p:nvPr>
            <p:ph idx="2" type="subTitle"/>
          </p:nvPr>
        </p:nvSpPr>
        <p:spPr>
          <a:xfrm>
            <a:off x="9251222"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681" name="Google Shape;681;p77"/>
          <p:cNvPicPr preferRelativeResize="0"/>
          <p:nvPr/>
        </p:nvPicPr>
        <p:blipFill>
          <a:blip r:embed="rId3">
            <a:alphaModFix/>
          </a:blip>
          <a:stretch>
            <a:fillRect/>
          </a:stretch>
        </p:blipFill>
        <p:spPr>
          <a:xfrm>
            <a:off x="10711016" y="6312505"/>
            <a:ext cx="878265" cy="20665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682" name="Shape 682"/>
        <p:cNvGrpSpPr/>
        <p:nvPr/>
      </p:nvGrpSpPr>
      <p:grpSpPr>
        <a:xfrm>
          <a:off x="0" y="0"/>
          <a:ext cx="0" cy="0"/>
          <a:chOff x="0" y="0"/>
          <a:chExt cx="0" cy="0"/>
        </a:xfrm>
      </p:grpSpPr>
      <p:sp>
        <p:nvSpPr>
          <p:cNvPr id="683" name="Google Shape;683;p78"/>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84" name="Google Shape;684;p78"/>
          <p:cNvSpPr txBox="1"/>
          <p:nvPr>
            <p:ph type="title"/>
          </p:nvPr>
        </p:nvSpPr>
        <p:spPr>
          <a:xfrm>
            <a:off x="885028" y="1100350"/>
            <a:ext cx="104217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85" name="Google Shape;685;p78"/>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78"/>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87" name="Google Shape;687;p78"/>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88" name="Google Shape;688;p78"/>
          <p:cNvPicPr preferRelativeResize="0"/>
          <p:nvPr/>
        </p:nvPicPr>
        <p:blipFill rotWithShape="1">
          <a:blip r:embed="rId2">
            <a:alphaModFix/>
          </a:blip>
          <a:srcRect b="317" l="0" r="0" t="327"/>
          <a:stretch/>
        </p:blipFill>
        <p:spPr>
          <a:xfrm>
            <a:off x="10711016" y="6313250"/>
            <a:ext cx="975606" cy="228064"/>
          </a:xfrm>
          <a:prstGeom prst="rect">
            <a:avLst/>
          </a:prstGeom>
          <a:noFill/>
          <a:ln>
            <a:noFill/>
          </a:ln>
        </p:spPr>
      </p:pic>
      <p:sp>
        <p:nvSpPr>
          <p:cNvPr id="689" name="Google Shape;689;p78"/>
          <p:cNvSpPr txBox="1"/>
          <p:nvPr>
            <p:ph idx="2" type="subTitle"/>
          </p:nvPr>
        </p:nvSpPr>
        <p:spPr>
          <a:xfrm>
            <a:off x="885103" y="1653550"/>
            <a:ext cx="104217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90" name="Google Shape;690;p78"/>
          <p:cNvSpPr txBox="1"/>
          <p:nvPr>
            <p:ph idx="3"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91" name="Google Shape;691;p78"/>
          <p:cNvSpPr txBox="1"/>
          <p:nvPr>
            <p:ph idx="4" type="body"/>
          </p:nvPr>
        </p:nvSpPr>
        <p:spPr>
          <a:xfrm>
            <a:off x="243834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4_1">
    <p:spTree>
      <p:nvGrpSpPr>
        <p:cNvPr id="692" name="Shape 692"/>
        <p:cNvGrpSpPr/>
        <p:nvPr/>
      </p:nvGrpSpPr>
      <p:grpSpPr>
        <a:xfrm>
          <a:off x="0" y="0"/>
          <a:ext cx="0" cy="0"/>
          <a:chOff x="0" y="0"/>
          <a:chExt cx="0" cy="0"/>
        </a:xfrm>
      </p:grpSpPr>
      <p:sp>
        <p:nvSpPr>
          <p:cNvPr id="693" name="Google Shape;693;p79"/>
          <p:cNvSpPr txBox="1"/>
          <p:nvPr>
            <p:ph type="title"/>
          </p:nvPr>
        </p:nvSpPr>
        <p:spPr>
          <a:xfrm>
            <a:off x="1752557" y="946000"/>
            <a:ext cx="8686500" cy="9681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100">
                <a:solidFill>
                  <a:srgbClr val="000000"/>
                </a:solidFill>
              </a:defRPr>
            </a:lvl1pPr>
            <a:lvl2pPr lvl="1" rtl="0" algn="ctr">
              <a:lnSpc>
                <a:spcPct val="130000"/>
              </a:lnSpc>
              <a:spcBef>
                <a:spcPts val="0"/>
              </a:spcBef>
              <a:spcAft>
                <a:spcPts val="0"/>
              </a:spcAft>
              <a:buNone/>
              <a:defRPr sz="3100">
                <a:solidFill>
                  <a:srgbClr val="000000"/>
                </a:solidFill>
              </a:defRPr>
            </a:lvl2pPr>
            <a:lvl3pPr lvl="2" rtl="0" algn="ctr">
              <a:lnSpc>
                <a:spcPct val="130000"/>
              </a:lnSpc>
              <a:spcBef>
                <a:spcPts val="0"/>
              </a:spcBef>
              <a:spcAft>
                <a:spcPts val="0"/>
              </a:spcAft>
              <a:buNone/>
              <a:defRPr sz="3100">
                <a:solidFill>
                  <a:srgbClr val="000000"/>
                </a:solidFill>
              </a:defRPr>
            </a:lvl3pPr>
            <a:lvl4pPr lvl="3" rtl="0" algn="ctr">
              <a:lnSpc>
                <a:spcPct val="130000"/>
              </a:lnSpc>
              <a:spcBef>
                <a:spcPts val="0"/>
              </a:spcBef>
              <a:spcAft>
                <a:spcPts val="0"/>
              </a:spcAft>
              <a:buNone/>
              <a:defRPr sz="3100">
                <a:solidFill>
                  <a:srgbClr val="000000"/>
                </a:solidFill>
              </a:defRPr>
            </a:lvl4pPr>
            <a:lvl5pPr lvl="4" rtl="0" algn="ctr">
              <a:lnSpc>
                <a:spcPct val="130000"/>
              </a:lnSpc>
              <a:spcBef>
                <a:spcPts val="0"/>
              </a:spcBef>
              <a:spcAft>
                <a:spcPts val="0"/>
              </a:spcAft>
              <a:buNone/>
              <a:defRPr sz="3100">
                <a:solidFill>
                  <a:srgbClr val="000000"/>
                </a:solidFill>
              </a:defRPr>
            </a:lvl5pPr>
            <a:lvl6pPr lvl="5" rtl="0" algn="ctr">
              <a:lnSpc>
                <a:spcPct val="130000"/>
              </a:lnSpc>
              <a:spcBef>
                <a:spcPts val="0"/>
              </a:spcBef>
              <a:spcAft>
                <a:spcPts val="0"/>
              </a:spcAft>
              <a:buNone/>
              <a:defRPr sz="3100">
                <a:solidFill>
                  <a:srgbClr val="000000"/>
                </a:solidFill>
              </a:defRPr>
            </a:lvl6pPr>
            <a:lvl7pPr lvl="6" rtl="0" algn="ctr">
              <a:lnSpc>
                <a:spcPct val="130000"/>
              </a:lnSpc>
              <a:spcBef>
                <a:spcPts val="0"/>
              </a:spcBef>
              <a:spcAft>
                <a:spcPts val="0"/>
              </a:spcAft>
              <a:buNone/>
              <a:defRPr sz="3100">
                <a:solidFill>
                  <a:srgbClr val="000000"/>
                </a:solidFill>
              </a:defRPr>
            </a:lvl7pPr>
            <a:lvl8pPr lvl="7" rtl="0" algn="ctr">
              <a:lnSpc>
                <a:spcPct val="130000"/>
              </a:lnSpc>
              <a:spcBef>
                <a:spcPts val="0"/>
              </a:spcBef>
              <a:spcAft>
                <a:spcPts val="0"/>
              </a:spcAft>
              <a:buNone/>
              <a:defRPr sz="3100">
                <a:solidFill>
                  <a:srgbClr val="000000"/>
                </a:solidFill>
              </a:defRPr>
            </a:lvl8pPr>
            <a:lvl9pPr lvl="8" rtl="0" algn="ctr">
              <a:lnSpc>
                <a:spcPct val="130000"/>
              </a:lnSpc>
              <a:spcBef>
                <a:spcPts val="0"/>
              </a:spcBef>
              <a:spcAft>
                <a:spcPts val="0"/>
              </a:spcAft>
              <a:buNone/>
              <a:defRPr sz="3100">
                <a:solidFill>
                  <a:srgbClr val="000000"/>
                </a:solidFill>
              </a:defRPr>
            </a:lvl9pPr>
          </a:lstStyle>
          <a:p/>
        </p:txBody>
      </p:sp>
      <p:cxnSp>
        <p:nvCxnSpPr>
          <p:cNvPr id="694" name="Google Shape;694;p79"/>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95" name="Google Shape;695;p79"/>
          <p:cNvSpPr txBox="1"/>
          <p:nvPr>
            <p:ph idx="1" type="subTitle"/>
          </p:nvPr>
        </p:nvSpPr>
        <p:spPr>
          <a:xfrm>
            <a:off x="447764" y="55441"/>
            <a:ext cx="51492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96" name="Google Shape;696;p79"/>
          <p:cNvCxnSpPr/>
          <p:nvPr/>
        </p:nvCxnSpPr>
        <p:spPr>
          <a:xfrm rot="10800000">
            <a:off x="447756"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697" name="Google Shape;697;p79"/>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98" name="Google Shape;698;p79"/>
          <p:cNvPicPr preferRelativeResize="0"/>
          <p:nvPr/>
        </p:nvPicPr>
        <p:blipFill rotWithShape="1">
          <a:blip r:embed="rId2">
            <a:alphaModFix/>
          </a:blip>
          <a:srcRect b="317" l="0" r="0" t="327"/>
          <a:stretch/>
        </p:blipFill>
        <p:spPr>
          <a:xfrm>
            <a:off x="10711016" y="6313250"/>
            <a:ext cx="975803" cy="228110"/>
          </a:xfrm>
          <a:prstGeom prst="rect">
            <a:avLst/>
          </a:prstGeom>
          <a:noFill/>
          <a:ln>
            <a:noFill/>
          </a:ln>
        </p:spPr>
      </p:pic>
      <p:sp>
        <p:nvSpPr>
          <p:cNvPr id="699" name="Google Shape;699;p79"/>
          <p:cNvSpPr txBox="1"/>
          <p:nvPr>
            <p:ph idx="2" type="subTitle"/>
          </p:nvPr>
        </p:nvSpPr>
        <p:spPr>
          <a:xfrm>
            <a:off x="885028" y="6169550"/>
            <a:ext cx="9182700" cy="5601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00" name="Shape 700"/>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4_2">
    <p:spTree>
      <p:nvGrpSpPr>
        <p:cNvPr id="701" name="Shape 701"/>
        <p:cNvGrpSpPr/>
        <p:nvPr/>
      </p:nvGrpSpPr>
      <p:grpSpPr>
        <a:xfrm>
          <a:off x="0" y="0"/>
          <a:ext cx="0" cy="0"/>
          <a:chOff x="0" y="0"/>
          <a:chExt cx="0" cy="0"/>
        </a:xfrm>
      </p:grpSpPr>
      <p:sp>
        <p:nvSpPr>
          <p:cNvPr id="702" name="Google Shape;702;p81"/>
          <p:cNvSpPr txBox="1"/>
          <p:nvPr>
            <p:ph type="title"/>
          </p:nvPr>
        </p:nvSpPr>
        <p:spPr>
          <a:xfrm>
            <a:off x="1752557" y="946000"/>
            <a:ext cx="86865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000">
                <a:solidFill>
                  <a:srgbClr val="000000"/>
                </a:solidFill>
              </a:defRPr>
            </a:lvl1pPr>
            <a:lvl2pPr lvl="1" rtl="0" algn="ctr">
              <a:lnSpc>
                <a:spcPct val="130000"/>
              </a:lnSpc>
              <a:spcBef>
                <a:spcPts val="0"/>
              </a:spcBef>
              <a:spcAft>
                <a:spcPts val="0"/>
              </a:spcAft>
              <a:buNone/>
              <a:defRPr sz="3000">
                <a:solidFill>
                  <a:srgbClr val="000000"/>
                </a:solidFill>
              </a:defRPr>
            </a:lvl2pPr>
            <a:lvl3pPr lvl="2" rtl="0" algn="ctr">
              <a:lnSpc>
                <a:spcPct val="130000"/>
              </a:lnSpc>
              <a:spcBef>
                <a:spcPts val="0"/>
              </a:spcBef>
              <a:spcAft>
                <a:spcPts val="0"/>
              </a:spcAft>
              <a:buNone/>
              <a:defRPr sz="3000">
                <a:solidFill>
                  <a:srgbClr val="000000"/>
                </a:solidFill>
              </a:defRPr>
            </a:lvl3pPr>
            <a:lvl4pPr lvl="3" rtl="0" algn="ctr">
              <a:lnSpc>
                <a:spcPct val="130000"/>
              </a:lnSpc>
              <a:spcBef>
                <a:spcPts val="0"/>
              </a:spcBef>
              <a:spcAft>
                <a:spcPts val="0"/>
              </a:spcAft>
              <a:buNone/>
              <a:defRPr sz="3000">
                <a:solidFill>
                  <a:srgbClr val="000000"/>
                </a:solidFill>
              </a:defRPr>
            </a:lvl4pPr>
            <a:lvl5pPr lvl="4" rtl="0" algn="ctr">
              <a:lnSpc>
                <a:spcPct val="130000"/>
              </a:lnSpc>
              <a:spcBef>
                <a:spcPts val="0"/>
              </a:spcBef>
              <a:spcAft>
                <a:spcPts val="0"/>
              </a:spcAft>
              <a:buNone/>
              <a:defRPr sz="3000">
                <a:solidFill>
                  <a:srgbClr val="000000"/>
                </a:solidFill>
              </a:defRPr>
            </a:lvl5pPr>
            <a:lvl6pPr lvl="5" rtl="0" algn="ctr">
              <a:lnSpc>
                <a:spcPct val="130000"/>
              </a:lnSpc>
              <a:spcBef>
                <a:spcPts val="0"/>
              </a:spcBef>
              <a:spcAft>
                <a:spcPts val="0"/>
              </a:spcAft>
              <a:buNone/>
              <a:defRPr sz="3000">
                <a:solidFill>
                  <a:srgbClr val="000000"/>
                </a:solidFill>
              </a:defRPr>
            </a:lvl6pPr>
            <a:lvl7pPr lvl="6" rtl="0" algn="ctr">
              <a:lnSpc>
                <a:spcPct val="130000"/>
              </a:lnSpc>
              <a:spcBef>
                <a:spcPts val="0"/>
              </a:spcBef>
              <a:spcAft>
                <a:spcPts val="0"/>
              </a:spcAft>
              <a:buNone/>
              <a:defRPr sz="3000">
                <a:solidFill>
                  <a:srgbClr val="000000"/>
                </a:solidFill>
              </a:defRPr>
            </a:lvl7pPr>
            <a:lvl8pPr lvl="7" rtl="0" algn="ctr">
              <a:lnSpc>
                <a:spcPct val="130000"/>
              </a:lnSpc>
              <a:spcBef>
                <a:spcPts val="0"/>
              </a:spcBef>
              <a:spcAft>
                <a:spcPts val="0"/>
              </a:spcAft>
              <a:buNone/>
              <a:defRPr sz="3000">
                <a:solidFill>
                  <a:srgbClr val="000000"/>
                </a:solidFill>
              </a:defRPr>
            </a:lvl8pPr>
            <a:lvl9pPr lvl="8" rtl="0" algn="ctr">
              <a:lnSpc>
                <a:spcPct val="130000"/>
              </a:lnSpc>
              <a:spcBef>
                <a:spcPts val="0"/>
              </a:spcBef>
              <a:spcAft>
                <a:spcPts val="0"/>
              </a:spcAft>
              <a:buNone/>
              <a:defRPr sz="3000">
                <a:solidFill>
                  <a:srgbClr val="000000"/>
                </a:solidFill>
              </a:defRPr>
            </a:lvl9pPr>
          </a:lstStyle>
          <a:p/>
        </p:txBody>
      </p:sp>
      <p:cxnSp>
        <p:nvCxnSpPr>
          <p:cNvPr id="703" name="Google Shape;703;p81"/>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04" name="Google Shape;704;p81"/>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05" name="Google Shape;705;p81"/>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06" name="Google Shape;706;p81"/>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07" name="Google Shape;707;p81"/>
          <p:cNvPicPr preferRelativeResize="0"/>
          <p:nvPr/>
        </p:nvPicPr>
        <p:blipFill rotWithShape="1">
          <a:blip r:embed="rId2">
            <a:alphaModFix/>
          </a:blip>
          <a:srcRect b="317" l="0" r="0" t="327"/>
          <a:stretch/>
        </p:blipFill>
        <p:spPr>
          <a:xfrm>
            <a:off x="10711016" y="6313250"/>
            <a:ext cx="975826" cy="228115"/>
          </a:xfrm>
          <a:prstGeom prst="rect">
            <a:avLst/>
          </a:prstGeom>
          <a:noFill/>
          <a:ln>
            <a:noFill/>
          </a:ln>
        </p:spPr>
      </p:pic>
      <p:sp>
        <p:nvSpPr>
          <p:cNvPr id="708" name="Google Shape;708;p81"/>
          <p:cNvSpPr txBox="1"/>
          <p:nvPr>
            <p:ph idx="2" type="subTitle"/>
          </p:nvPr>
        </p:nvSpPr>
        <p:spPr>
          <a:xfrm>
            <a:off x="885028" y="6169550"/>
            <a:ext cx="91827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9"/>
          <p:cNvSpPr txBox="1"/>
          <p:nvPr>
            <p:ph type="title"/>
          </p:nvPr>
        </p:nvSpPr>
        <p:spPr>
          <a:xfrm>
            <a:off x="447764"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81" name="Google Shape;81;p9"/>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2" name="Google Shape;82;p9"/>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3" name="Google Shape;83;p9"/>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4" name="Google Shape;84;p9"/>
          <p:cNvSpPr txBox="1"/>
          <p:nvPr>
            <p:ph idx="2" type="subTitle"/>
          </p:nvPr>
        </p:nvSpPr>
        <p:spPr>
          <a:xfrm>
            <a:off x="9251222"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sp>
        <p:nvSpPr>
          <p:cNvPr id="85" name="Google Shape;85;p9"/>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6" name="Google Shape;86;p9"/>
          <p:cNvPicPr preferRelativeResize="0"/>
          <p:nvPr/>
        </p:nvPicPr>
        <p:blipFill rotWithShape="1">
          <a:blip r:embed="rId3">
            <a:alphaModFix/>
          </a:blip>
          <a:srcRect b="0" l="69" r="69" t="0"/>
          <a:stretch/>
        </p:blipFill>
        <p:spPr>
          <a:xfrm>
            <a:off x="10545518" y="6213775"/>
            <a:ext cx="1145267" cy="327592"/>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4_3">
    <p:spTree>
      <p:nvGrpSpPr>
        <p:cNvPr id="709" name="Shape 709"/>
        <p:cNvGrpSpPr/>
        <p:nvPr/>
      </p:nvGrpSpPr>
      <p:grpSpPr>
        <a:xfrm>
          <a:off x="0" y="0"/>
          <a:ext cx="0" cy="0"/>
          <a:chOff x="0" y="0"/>
          <a:chExt cx="0" cy="0"/>
        </a:xfrm>
      </p:grpSpPr>
      <p:sp>
        <p:nvSpPr>
          <p:cNvPr id="710" name="Google Shape;710;p82"/>
          <p:cNvSpPr txBox="1"/>
          <p:nvPr>
            <p:ph type="title"/>
          </p:nvPr>
        </p:nvSpPr>
        <p:spPr>
          <a:xfrm>
            <a:off x="1752557" y="946000"/>
            <a:ext cx="86865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000">
                <a:solidFill>
                  <a:srgbClr val="000000"/>
                </a:solidFill>
              </a:defRPr>
            </a:lvl1pPr>
            <a:lvl2pPr lvl="1" rtl="0" algn="ctr">
              <a:lnSpc>
                <a:spcPct val="130000"/>
              </a:lnSpc>
              <a:spcBef>
                <a:spcPts val="0"/>
              </a:spcBef>
              <a:spcAft>
                <a:spcPts val="0"/>
              </a:spcAft>
              <a:buNone/>
              <a:defRPr sz="3000">
                <a:solidFill>
                  <a:srgbClr val="000000"/>
                </a:solidFill>
              </a:defRPr>
            </a:lvl2pPr>
            <a:lvl3pPr lvl="2" rtl="0" algn="ctr">
              <a:lnSpc>
                <a:spcPct val="130000"/>
              </a:lnSpc>
              <a:spcBef>
                <a:spcPts val="0"/>
              </a:spcBef>
              <a:spcAft>
                <a:spcPts val="0"/>
              </a:spcAft>
              <a:buNone/>
              <a:defRPr sz="3000">
                <a:solidFill>
                  <a:srgbClr val="000000"/>
                </a:solidFill>
              </a:defRPr>
            </a:lvl3pPr>
            <a:lvl4pPr lvl="3" rtl="0" algn="ctr">
              <a:lnSpc>
                <a:spcPct val="130000"/>
              </a:lnSpc>
              <a:spcBef>
                <a:spcPts val="0"/>
              </a:spcBef>
              <a:spcAft>
                <a:spcPts val="0"/>
              </a:spcAft>
              <a:buNone/>
              <a:defRPr sz="3000">
                <a:solidFill>
                  <a:srgbClr val="000000"/>
                </a:solidFill>
              </a:defRPr>
            </a:lvl4pPr>
            <a:lvl5pPr lvl="4" rtl="0" algn="ctr">
              <a:lnSpc>
                <a:spcPct val="130000"/>
              </a:lnSpc>
              <a:spcBef>
                <a:spcPts val="0"/>
              </a:spcBef>
              <a:spcAft>
                <a:spcPts val="0"/>
              </a:spcAft>
              <a:buNone/>
              <a:defRPr sz="3000">
                <a:solidFill>
                  <a:srgbClr val="000000"/>
                </a:solidFill>
              </a:defRPr>
            </a:lvl5pPr>
            <a:lvl6pPr lvl="5" rtl="0" algn="ctr">
              <a:lnSpc>
                <a:spcPct val="130000"/>
              </a:lnSpc>
              <a:spcBef>
                <a:spcPts val="0"/>
              </a:spcBef>
              <a:spcAft>
                <a:spcPts val="0"/>
              </a:spcAft>
              <a:buNone/>
              <a:defRPr sz="3000">
                <a:solidFill>
                  <a:srgbClr val="000000"/>
                </a:solidFill>
              </a:defRPr>
            </a:lvl6pPr>
            <a:lvl7pPr lvl="6" rtl="0" algn="ctr">
              <a:lnSpc>
                <a:spcPct val="130000"/>
              </a:lnSpc>
              <a:spcBef>
                <a:spcPts val="0"/>
              </a:spcBef>
              <a:spcAft>
                <a:spcPts val="0"/>
              </a:spcAft>
              <a:buNone/>
              <a:defRPr sz="3000">
                <a:solidFill>
                  <a:srgbClr val="000000"/>
                </a:solidFill>
              </a:defRPr>
            </a:lvl7pPr>
            <a:lvl8pPr lvl="7" rtl="0" algn="ctr">
              <a:lnSpc>
                <a:spcPct val="130000"/>
              </a:lnSpc>
              <a:spcBef>
                <a:spcPts val="0"/>
              </a:spcBef>
              <a:spcAft>
                <a:spcPts val="0"/>
              </a:spcAft>
              <a:buNone/>
              <a:defRPr sz="3000">
                <a:solidFill>
                  <a:srgbClr val="000000"/>
                </a:solidFill>
              </a:defRPr>
            </a:lvl8pPr>
            <a:lvl9pPr lvl="8" rtl="0" algn="ctr">
              <a:lnSpc>
                <a:spcPct val="130000"/>
              </a:lnSpc>
              <a:spcBef>
                <a:spcPts val="0"/>
              </a:spcBef>
              <a:spcAft>
                <a:spcPts val="0"/>
              </a:spcAft>
              <a:buNone/>
              <a:defRPr sz="3000">
                <a:solidFill>
                  <a:srgbClr val="000000"/>
                </a:solidFill>
              </a:defRPr>
            </a:lvl9pPr>
          </a:lstStyle>
          <a:p/>
        </p:txBody>
      </p:sp>
      <p:cxnSp>
        <p:nvCxnSpPr>
          <p:cNvPr id="711" name="Google Shape;711;p82"/>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12" name="Google Shape;712;p82"/>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13" name="Google Shape;713;p82"/>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14" name="Google Shape;714;p82"/>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15" name="Google Shape;715;p82"/>
          <p:cNvPicPr preferRelativeResize="0"/>
          <p:nvPr/>
        </p:nvPicPr>
        <p:blipFill rotWithShape="1">
          <a:blip r:embed="rId2">
            <a:alphaModFix/>
          </a:blip>
          <a:srcRect b="317" l="0" r="0" t="327"/>
          <a:stretch/>
        </p:blipFill>
        <p:spPr>
          <a:xfrm>
            <a:off x="10711016" y="6313250"/>
            <a:ext cx="975826" cy="228115"/>
          </a:xfrm>
          <a:prstGeom prst="rect">
            <a:avLst/>
          </a:prstGeom>
          <a:noFill/>
          <a:ln>
            <a:noFill/>
          </a:ln>
        </p:spPr>
      </p:pic>
      <p:sp>
        <p:nvSpPr>
          <p:cNvPr id="716" name="Google Shape;716;p82"/>
          <p:cNvSpPr txBox="1"/>
          <p:nvPr>
            <p:ph idx="2" type="subTitle"/>
          </p:nvPr>
        </p:nvSpPr>
        <p:spPr>
          <a:xfrm>
            <a:off x="885028" y="6169550"/>
            <a:ext cx="91827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1">
  <p:cSld name="CUSTOM_4_2_1_1">
    <p:spTree>
      <p:nvGrpSpPr>
        <p:cNvPr id="717" name="Shape 717"/>
        <p:cNvGrpSpPr/>
        <p:nvPr/>
      </p:nvGrpSpPr>
      <p:grpSpPr>
        <a:xfrm>
          <a:off x="0" y="0"/>
          <a:ext cx="0" cy="0"/>
          <a:chOff x="0" y="0"/>
          <a:chExt cx="0" cy="0"/>
        </a:xfrm>
      </p:grpSpPr>
      <p:pic>
        <p:nvPicPr>
          <p:cNvPr id="718" name="Google Shape;718;p83"/>
          <p:cNvPicPr preferRelativeResize="0"/>
          <p:nvPr/>
        </p:nvPicPr>
        <p:blipFill rotWithShape="1">
          <a:blip r:embed="rId2">
            <a:alphaModFix/>
          </a:blip>
          <a:srcRect b="0" l="9807" r="9807" t="0"/>
          <a:stretch/>
        </p:blipFill>
        <p:spPr>
          <a:xfrm>
            <a:off x="2389541" y="0"/>
            <a:ext cx="9802158" cy="6858000"/>
          </a:xfrm>
          <a:prstGeom prst="rect">
            <a:avLst/>
          </a:prstGeom>
          <a:noFill/>
          <a:ln>
            <a:noFill/>
          </a:ln>
        </p:spPr>
      </p:pic>
      <p:sp>
        <p:nvSpPr>
          <p:cNvPr id="719" name="Google Shape;719;p83"/>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720" name="Google Shape;720;p83"/>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21" name="Google Shape;721;p83"/>
          <p:cNvCxnSpPr/>
          <p:nvPr/>
        </p:nvCxnSpPr>
        <p:spPr>
          <a:xfrm rot="10800000">
            <a:off x="447756"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22" name="Google Shape;722;p83"/>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23" name="Google Shape;723;p83"/>
          <p:cNvSpPr txBox="1"/>
          <p:nvPr>
            <p:ph idx="2" type="subTitle"/>
          </p:nvPr>
        </p:nvSpPr>
        <p:spPr>
          <a:xfrm>
            <a:off x="885028" y="6169550"/>
            <a:ext cx="80022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724" name="Google Shape;724;p83"/>
          <p:cNvPicPr preferRelativeResize="0"/>
          <p:nvPr/>
        </p:nvPicPr>
        <p:blipFill rotWithShape="1">
          <a:blip r:embed="rId3">
            <a:alphaModFix/>
          </a:blip>
          <a:srcRect b="317" l="0" r="0" t="327"/>
          <a:stretch/>
        </p:blipFill>
        <p:spPr>
          <a:xfrm>
            <a:off x="10711016" y="6313250"/>
            <a:ext cx="975606" cy="22806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Y">
  <p:cSld name="CUSTOM_2_2">
    <p:bg>
      <p:bgPr>
        <a:solidFill>
          <a:srgbClr val="545860"/>
        </a:solidFill>
      </p:bgPr>
    </p:bg>
    <p:spTree>
      <p:nvGrpSpPr>
        <p:cNvPr id="725" name="Shape 725"/>
        <p:cNvGrpSpPr/>
        <p:nvPr/>
      </p:nvGrpSpPr>
      <p:grpSpPr>
        <a:xfrm>
          <a:off x="0" y="0"/>
          <a:ext cx="0" cy="0"/>
          <a:chOff x="0" y="0"/>
          <a:chExt cx="0" cy="0"/>
        </a:xfrm>
      </p:grpSpPr>
      <p:sp>
        <p:nvSpPr>
          <p:cNvPr id="726" name="Google Shape;726;p84"/>
          <p:cNvSpPr txBox="1"/>
          <p:nvPr>
            <p:ph idx="12" type="sldNum"/>
          </p:nvPr>
        </p:nvSpPr>
        <p:spPr>
          <a:xfrm>
            <a:off x="11408764" y="6333134"/>
            <a:ext cx="731700" cy="524700"/>
          </a:xfrm>
          <a:prstGeom prst="rect">
            <a:avLst/>
          </a:prstGeom>
          <a:noFill/>
          <a:ln>
            <a:noFill/>
          </a:ln>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2_1_3">
    <p:spTree>
      <p:nvGrpSpPr>
        <p:cNvPr id="727" name="Shape 727"/>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Layout ">
  <p:cSld name="CUSTOM_5">
    <p:spTree>
      <p:nvGrpSpPr>
        <p:cNvPr id="728" name="Shape 728"/>
        <p:cNvGrpSpPr/>
        <p:nvPr/>
      </p:nvGrpSpPr>
      <p:grpSpPr>
        <a:xfrm>
          <a:off x="0" y="0"/>
          <a:ext cx="0" cy="0"/>
          <a:chOff x="0" y="0"/>
          <a:chExt cx="0" cy="0"/>
        </a:xfrm>
      </p:grpSpPr>
      <p:sp>
        <p:nvSpPr>
          <p:cNvPr id="729" name="Google Shape;729;p86"/>
          <p:cNvSpPr/>
          <p:nvPr/>
        </p:nvSpPr>
        <p:spPr>
          <a:xfrm>
            <a:off x="14766" y="0"/>
            <a:ext cx="12191700" cy="68877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_4">
    <p:spTree>
      <p:nvGrpSpPr>
        <p:cNvPr id="730" name="Shape 730"/>
        <p:cNvGrpSpPr/>
        <p:nvPr/>
      </p:nvGrpSpPr>
      <p:grpSpPr>
        <a:xfrm>
          <a:off x="0" y="0"/>
          <a:ext cx="0" cy="0"/>
          <a:chOff x="0" y="0"/>
          <a:chExt cx="0" cy="0"/>
        </a:xfrm>
      </p:grpSpPr>
      <p:sp>
        <p:nvSpPr>
          <p:cNvPr id="731" name="Google Shape;731;p87"/>
          <p:cNvSpPr txBox="1"/>
          <p:nvPr>
            <p:ph type="title"/>
          </p:nvPr>
        </p:nvSpPr>
        <p:spPr>
          <a:xfrm>
            <a:off x="1752557"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100">
                <a:solidFill>
                  <a:srgbClr val="000000"/>
                </a:solidFill>
              </a:defRPr>
            </a:lvl1pPr>
            <a:lvl2pPr lvl="1" rtl="0" algn="ctr">
              <a:lnSpc>
                <a:spcPct val="130000"/>
              </a:lnSpc>
              <a:spcBef>
                <a:spcPts val="0"/>
              </a:spcBef>
              <a:spcAft>
                <a:spcPts val="0"/>
              </a:spcAft>
              <a:buNone/>
              <a:defRPr sz="3100">
                <a:solidFill>
                  <a:srgbClr val="000000"/>
                </a:solidFill>
              </a:defRPr>
            </a:lvl2pPr>
            <a:lvl3pPr lvl="2" rtl="0" algn="ctr">
              <a:lnSpc>
                <a:spcPct val="130000"/>
              </a:lnSpc>
              <a:spcBef>
                <a:spcPts val="0"/>
              </a:spcBef>
              <a:spcAft>
                <a:spcPts val="0"/>
              </a:spcAft>
              <a:buNone/>
              <a:defRPr sz="3100">
                <a:solidFill>
                  <a:srgbClr val="000000"/>
                </a:solidFill>
              </a:defRPr>
            </a:lvl3pPr>
            <a:lvl4pPr lvl="3" rtl="0" algn="ctr">
              <a:lnSpc>
                <a:spcPct val="130000"/>
              </a:lnSpc>
              <a:spcBef>
                <a:spcPts val="0"/>
              </a:spcBef>
              <a:spcAft>
                <a:spcPts val="0"/>
              </a:spcAft>
              <a:buNone/>
              <a:defRPr sz="3100">
                <a:solidFill>
                  <a:srgbClr val="000000"/>
                </a:solidFill>
              </a:defRPr>
            </a:lvl4pPr>
            <a:lvl5pPr lvl="4" rtl="0" algn="ctr">
              <a:lnSpc>
                <a:spcPct val="130000"/>
              </a:lnSpc>
              <a:spcBef>
                <a:spcPts val="0"/>
              </a:spcBef>
              <a:spcAft>
                <a:spcPts val="0"/>
              </a:spcAft>
              <a:buNone/>
              <a:defRPr sz="3100">
                <a:solidFill>
                  <a:srgbClr val="000000"/>
                </a:solidFill>
              </a:defRPr>
            </a:lvl5pPr>
            <a:lvl6pPr lvl="5" rtl="0" algn="ctr">
              <a:lnSpc>
                <a:spcPct val="130000"/>
              </a:lnSpc>
              <a:spcBef>
                <a:spcPts val="0"/>
              </a:spcBef>
              <a:spcAft>
                <a:spcPts val="0"/>
              </a:spcAft>
              <a:buNone/>
              <a:defRPr sz="3100">
                <a:solidFill>
                  <a:srgbClr val="000000"/>
                </a:solidFill>
              </a:defRPr>
            </a:lvl6pPr>
            <a:lvl7pPr lvl="6" rtl="0" algn="ctr">
              <a:lnSpc>
                <a:spcPct val="130000"/>
              </a:lnSpc>
              <a:spcBef>
                <a:spcPts val="0"/>
              </a:spcBef>
              <a:spcAft>
                <a:spcPts val="0"/>
              </a:spcAft>
              <a:buNone/>
              <a:defRPr sz="3100">
                <a:solidFill>
                  <a:srgbClr val="000000"/>
                </a:solidFill>
              </a:defRPr>
            </a:lvl7pPr>
            <a:lvl8pPr lvl="7" rtl="0" algn="ctr">
              <a:lnSpc>
                <a:spcPct val="130000"/>
              </a:lnSpc>
              <a:spcBef>
                <a:spcPts val="0"/>
              </a:spcBef>
              <a:spcAft>
                <a:spcPts val="0"/>
              </a:spcAft>
              <a:buNone/>
              <a:defRPr sz="3100">
                <a:solidFill>
                  <a:srgbClr val="000000"/>
                </a:solidFill>
              </a:defRPr>
            </a:lvl8pPr>
            <a:lvl9pPr lvl="8" rtl="0" algn="ctr">
              <a:lnSpc>
                <a:spcPct val="130000"/>
              </a:lnSpc>
              <a:spcBef>
                <a:spcPts val="0"/>
              </a:spcBef>
              <a:spcAft>
                <a:spcPts val="0"/>
              </a:spcAft>
              <a:buNone/>
              <a:defRPr sz="3100">
                <a:solidFill>
                  <a:srgbClr val="000000"/>
                </a:solidFill>
              </a:defRPr>
            </a:lvl9pPr>
          </a:lstStyle>
          <a:p/>
        </p:txBody>
      </p:sp>
      <p:cxnSp>
        <p:nvCxnSpPr>
          <p:cNvPr id="732" name="Google Shape;732;p87"/>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33" name="Google Shape;733;p87"/>
          <p:cNvSpPr txBox="1"/>
          <p:nvPr>
            <p:ph idx="1" type="subTitle"/>
          </p:nvPr>
        </p:nvSpPr>
        <p:spPr>
          <a:xfrm>
            <a:off x="447764" y="55441"/>
            <a:ext cx="5149200" cy="816300"/>
          </a:xfrm>
          <a:prstGeom prst="rect">
            <a:avLst/>
          </a:prstGeom>
        </p:spPr>
        <p:txBody>
          <a:bodyPr anchorCtr="0" anchor="ctr" bIns="91425" lIns="438825"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34" name="Google Shape;734;p87"/>
          <p:cNvCxnSpPr/>
          <p:nvPr/>
        </p:nvCxnSpPr>
        <p:spPr>
          <a:xfrm rot="10800000">
            <a:off x="447756"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35" name="Google Shape;735;p87"/>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36" name="Google Shape;736;p87"/>
          <p:cNvPicPr preferRelativeResize="0"/>
          <p:nvPr/>
        </p:nvPicPr>
        <p:blipFill rotWithShape="1">
          <a:blip r:embed="rId2">
            <a:alphaModFix/>
          </a:blip>
          <a:srcRect b="317" l="0" r="0" t="327"/>
          <a:stretch/>
        </p:blipFill>
        <p:spPr>
          <a:xfrm>
            <a:off x="10711016" y="6313250"/>
            <a:ext cx="975583" cy="228058"/>
          </a:xfrm>
          <a:prstGeom prst="rect">
            <a:avLst/>
          </a:prstGeom>
          <a:noFill/>
          <a:ln>
            <a:noFill/>
          </a:ln>
        </p:spPr>
      </p:pic>
      <p:sp>
        <p:nvSpPr>
          <p:cNvPr id="737" name="Google Shape;737;p87"/>
          <p:cNvSpPr txBox="1"/>
          <p:nvPr>
            <p:ph idx="2" type="subTitle"/>
          </p:nvPr>
        </p:nvSpPr>
        <p:spPr>
          <a:xfrm>
            <a:off x="885028"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4_5">
    <p:spTree>
      <p:nvGrpSpPr>
        <p:cNvPr id="738" name="Shape 738"/>
        <p:cNvGrpSpPr/>
        <p:nvPr/>
      </p:nvGrpSpPr>
      <p:grpSpPr>
        <a:xfrm>
          <a:off x="0" y="0"/>
          <a:ext cx="0" cy="0"/>
          <a:chOff x="0" y="0"/>
          <a:chExt cx="0" cy="0"/>
        </a:xfrm>
      </p:grpSpPr>
      <p:sp>
        <p:nvSpPr>
          <p:cNvPr id="739" name="Google Shape;739;p88"/>
          <p:cNvSpPr txBox="1"/>
          <p:nvPr>
            <p:ph type="title"/>
          </p:nvPr>
        </p:nvSpPr>
        <p:spPr>
          <a:xfrm>
            <a:off x="1752557" y="946000"/>
            <a:ext cx="86865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000">
                <a:solidFill>
                  <a:srgbClr val="000000"/>
                </a:solidFill>
              </a:defRPr>
            </a:lvl1pPr>
            <a:lvl2pPr lvl="1" rtl="0" algn="ctr">
              <a:lnSpc>
                <a:spcPct val="130000"/>
              </a:lnSpc>
              <a:spcBef>
                <a:spcPts val="0"/>
              </a:spcBef>
              <a:spcAft>
                <a:spcPts val="0"/>
              </a:spcAft>
              <a:buNone/>
              <a:defRPr sz="3000">
                <a:solidFill>
                  <a:srgbClr val="000000"/>
                </a:solidFill>
              </a:defRPr>
            </a:lvl2pPr>
            <a:lvl3pPr lvl="2" rtl="0" algn="ctr">
              <a:lnSpc>
                <a:spcPct val="130000"/>
              </a:lnSpc>
              <a:spcBef>
                <a:spcPts val="0"/>
              </a:spcBef>
              <a:spcAft>
                <a:spcPts val="0"/>
              </a:spcAft>
              <a:buNone/>
              <a:defRPr sz="3000">
                <a:solidFill>
                  <a:srgbClr val="000000"/>
                </a:solidFill>
              </a:defRPr>
            </a:lvl3pPr>
            <a:lvl4pPr lvl="3" rtl="0" algn="ctr">
              <a:lnSpc>
                <a:spcPct val="130000"/>
              </a:lnSpc>
              <a:spcBef>
                <a:spcPts val="0"/>
              </a:spcBef>
              <a:spcAft>
                <a:spcPts val="0"/>
              </a:spcAft>
              <a:buNone/>
              <a:defRPr sz="3000">
                <a:solidFill>
                  <a:srgbClr val="000000"/>
                </a:solidFill>
              </a:defRPr>
            </a:lvl4pPr>
            <a:lvl5pPr lvl="4" rtl="0" algn="ctr">
              <a:lnSpc>
                <a:spcPct val="130000"/>
              </a:lnSpc>
              <a:spcBef>
                <a:spcPts val="0"/>
              </a:spcBef>
              <a:spcAft>
                <a:spcPts val="0"/>
              </a:spcAft>
              <a:buNone/>
              <a:defRPr sz="3000">
                <a:solidFill>
                  <a:srgbClr val="000000"/>
                </a:solidFill>
              </a:defRPr>
            </a:lvl5pPr>
            <a:lvl6pPr lvl="5" rtl="0" algn="ctr">
              <a:lnSpc>
                <a:spcPct val="130000"/>
              </a:lnSpc>
              <a:spcBef>
                <a:spcPts val="0"/>
              </a:spcBef>
              <a:spcAft>
                <a:spcPts val="0"/>
              </a:spcAft>
              <a:buNone/>
              <a:defRPr sz="3000">
                <a:solidFill>
                  <a:srgbClr val="000000"/>
                </a:solidFill>
              </a:defRPr>
            </a:lvl6pPr>
            <a:lvl7pPr lvl="6" rtl="0" algn="ctr">
              <a:lnSpc>
                <a:spcPct val="130000"/>
              </a:lnSpc>
              <a:spcBef>
                <a:spcPts val="0"/>
              </a:spcBef>
              <a:spcAft>
                <a:spcPts val="0"/>
              </a:spcAft>
              <a:buNone/>
              <a:defRPr sz="3000">
                <a:solidFill>
                  <a:srgbClr val="000000"/>
                </a:solidFill>
              </a:defRPr>
            </a:lvl7pPr>
            <a:lvl8pPr lvl="7" rtl="0" algn="ctr">
              <a:lnSpc>
                <a:spcPct val="130000"/>
              </a:lnSpc>
              <a:spcBef>
                <a:spcPts val="0"/>
              </a:spcBef>
              <a:spcAft>
                <a:spcPts val="0"/>
              </a:spcAft>
              <a:buNone/>
              <a:defRPr sz="3000">
                <a:solidFill>
                  <a:srgbClr val="000000"/>
                </a:solidFill>
              </a:defRPr>
            </a:lvl8pPr>
            <a:lvl9pPr lvl="8" rtl="0" algn="ctr">
              <a:lnSpc>
                <a:spcPct val="130000"/>
              </a:lnSpc>
              <a:spcBef>
                <a:spcPts val="0"/>
              </a:spcBef>
              <a:spcAft>
                <a:spcPts val="0"/>
              </a:spcAft>
              <a:buNone/>
              <a:defRPr sz="3000">
                <a:solidFill>
                  <a:srgbClr val="000000"/>
                </a:solidFill>
              </a:defRPr>
            </a:lvl9pPr>
          </a:lstStyle>
          <a:p/>
        </p:txBody>
      </p:sp>
      <p:cxnSp>
        <p:nvCxnSpPr>
          <p:cNvPr id="740" name="Google Shape;740;p88"/>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41" name="Google Shape;741;p88"/>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42" name="Google Shape;742;p88"/>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43" name="Google Shape;743;p88"/>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44" name="Google Shape;744;p88"/>
          <p:cNvPicPr preferRelativeResize="0"/>
          <p:nvPr/>
        </p:nvPicPr>
        <p:blipFill rotWithShape="1">
          <a:blip r:embed="rId2">
            <a:alphaModFix/>
          </a:blip>
          <a:srcRect b="317" l="0" r="0" t="327"/>
          <a:stretch/>
        </p:blipFill>
        <p:spPr>
          <a:xfrm>
            <a:off x="10711016" y="6313250"/>
            <a:ext cx="975826" cy="228115"/>
          </a:xfrm>
          <a:prstGeom prst="rect">
            <a:avLst/>
          </a:prstGeom>
          <a:noFill/>
          <a:ln>
            <a:noFill/>
          </a:ln>
        </p:spPr>
      </p:pic>
      <p:sp>
        <p:nvSpPr>
          <p:cNvPr id="745" name="Google Shape;745;p88"/>
          <p:cNvSpPr txBox="1"/>
          <p:nvPr>
            <p:ph idx="2" type="subTitle"/>
          </p:nvPr>
        </p:nvSpPr>
        <p:spPr>
          <a:xfrm>
            <a:off x="885028" y="6169550"/>
            <a:ext cx="91827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_2">
    <p:bg>
      <p:bgPr>
        <a:blipFill>
          <a:blip r:embed="rId2">
            <a:alphaModFix/>
          </a:blip>
          <a:stretch>
            <a:fillRect/>
          </a:stretch>
        </a:blipFill>
      </p:bgPr>
    </p:bg>
    <p:spTree>
      <p:nvGrpSpPr>
        <p:cNvPr id="746" name="Shape 746"/>
        <p:cNvGrpSpPr/>
        <p:nvPr/>
      </p:nvGrpSpPr>
      <p:grpSpPr>
        <a:xfrm>
          <a:off x="0" y="0"/>
          <a:ext cx="0" cy="0"/>
          <a:chOff x="0" y="0"/>
          <a:chExt cx="0" cy="0"/>
        </a:xfrm>
      </p:grpSpPr>
      <p:sp>
        <p:nvSpPr>
          <p:cNvPr id="747" name="Google Shape;747;p89"/>
          <p:cNvSpPr txBox="1"/>
          <p:nvPr>
            <p:ph idx="1" type="subTitle"/>
          </p:nvPr>
        </p:nvSpPr>
        <p:spPr>
          <a:xfrm>
            <a:off x="2083674"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rgbClr val="EBEBEB"/>
              </a:buClr>
              <a:buSzPts val="1400"/>
              <a:buNone/>
              <a:defRPr sz="1400">
                <a:solidFill>
                  <a:srgbClr val="EBEBEB"/>
                </a:solidFill>
              </a:defRPr>
            </a:lvl1pPr>
            <a:lvl2pPr lvl="1" rtl="0" algn="l">
              <a:lnSpc>
                <a:spcPct val="180000"/>
              </a:lnSpc>
              <a:spcBef>
                <a:spcPts val="0"/>
              </a:spcBef>
              <a:spcAft>
                <a:spcPts val="0"/>
              </a:spcAft>
              <a:buClr>
                <a:srgbClr val="EBEBEB"/>
              </a:buClr>
              <a:buSzPts val="1400"/>
              <a:buNone/>
              <a:defRPr sz="1400">
                <a:solidFill>
                  <a:srgbClr val="EBEBEB"/>
                </a:solidFill>
              </a:defRPr>
            </a:lvl2pPr>
            <a:lvl3pPr lvl="2" rtl="0" algn="l">
              <a:lnSpc>
                <a:spcPct val="180000"/>
              </a:lnSpc>
              <a:spcBef>
                <a:spcPts val="0"/>
              </a:spcBef>
              <a:spcAft>
                <a:spcPts val="0"/>
              </a:spcAft>
              <a:buClr>
                <a:srgbClr val="EBEBEB"/>
              </a:buClr>
              <a:buSzPts val="1400"/>
              <a:buNone/>
              <a:defRPr sz="1400">
                <a:solidFill>
                  <a:srgbClr val="EBEBEB"/>
                </a:solidFill>
              </a:defRPr>
            </a:lvl3pPr>
            <a:lvl4pPr lvl="3" rtl="0" algn="l">
              <a:lnSpc>
                <a:spcPct val="180000"/>
              </a:lnSpc>
              <a:spcBef>
                <a:spcPts val="0"/>
              </a:spcBef>
              <a:spcAft>
                <a:spcPts val="0"/>
              </a:spcAft>
              <a:buClr>
                <a:srgbClr val="EBEBEB"/>
              </a:buClr>
              <a:buSzPts val="1400"/>
              <a:buNone/>
              <a:defRPr sz="1400">
                <a:solidFill>
                  <a:srgbClr val="EBEBEB"/>
                </a:solidFill>
              </a:defRPr>
            </a:lvl4pPr>
            <a:lvl5pPr lvl="4" rtl="0" algn="l">
              <a:lnSpc>
                <a:spcPct val="180000"/>
              </a:lnSpc>
              <a:spcBef>
                <a:spcPts val="0"/>
              </a:spcBef>
              <a:spcAft>
                <a:spcPts val="0"/>
              </a:spcAft>
              <a:buClr>
                <a:srgbClr val="EBEBEB"/>
              </a:buClr>
              <a:buSzPts val="1400"/>
              <a:buNone/>
              <a:defRPr sz="1400">
                <a:solidFill>
                  <a:srgbClr val="EBEBEB"/>
                </a:solidFill>
              </a:defRPr>
            </a:lvl5pPr>
            <a:lvl6pPr lvl="5" rtl="0" algn="l">
              <a:lnSpc>
                <a:spcPct val="180000"/>
              </a:lnSpc>
              <a:spcBef>
                <a:spcPts val="0"/>
              </a:spcBef>
              <a:spcAft>
                <a:spcPts val="0"/>
              </a:spcAft>
              <a:buClr>
                <a:srgbClr val="EBEBEB"/>
              </a:buClr>
              <a:buSzPts val="1400"/>
              <a:buNone/>
              <a:defRPr sz="1400">
                <a:solidFill>
                  <a:srgbClr val="EBEBEB"/>
                </a:solidFill>
              </a:defRPr>
            </a:lvl6pPr>
            <a:lvl7pPr lvl="6" rtl="0" algn="l">
              <a:lnSpc>
                <a:spcPct val="180000"/>
              </a:lnSpc>
              <a:spcBef>
                <a:spcPts val="0"/>
              </a:spcBef>
              <a:spcAft>
                <a:spcPts val="0"/>
              </a:spcAft>
              <a:buClr>
                <a:srgbClr val="EBEBEB"/>
              </a:buClr>
              <a:buSzPts val="1400"/>
              <a:buNone/>
              <a:defRPr sz="1400">
                <a:solidFill>
                  <a:srgbClr val="EBEBEB"/>
                </a:solidFill>
              </a:defRPr>
            </a:lvl7pPr>
            <a:lvl8pPr lvl="7" rtl="0" algn="l">
              <a:lnSpc>
                <a:spcPct val="180000"/>
              </a:lnSpc>
              <a:spcBef>
                <a:spcPts val="0"/>
              </a:spcBef>
              <a:spcAft>
                <a:spcPts val="0"/>
              </a:spcAft>
              <a:buClr>
                <a:srgbClr val="EBEBEB"/>
              </a:buClr>
              <a:buSzPts val="1400"/>
              <a:buNone/>
              <a:defRPr sz="1400">
                <a:solidFill>
                  <a:srgbClr val="EBEBEB"/>
                </a:solidFill>
              </a:defRPr>
            </a:lvl8pPr>
            <a:lvl9pPr lvl="8" rtl="0" algn="l">
              <a:lnSpc>
                <a:spcPct val="180000"/>
              </a:lnSpc>
              <a:spcBef>
                <a:spcPts val="0"/>
              </a:spcBef>
              <a:spcAft>
                <a:spcPts val="0"/>
              </a:spcAft>
              <a:buClr>
                <a:srgbClr val="EBEBEB"/>
              </a:buClr>
              <a:buSzPts val="1400"/>
              <a:buNone/>
              <a:defRPr sz="1400">
                <a:solidFill>
                  <a:srgbClr val="EBEBEB"/>
                </a:solidFill>
              </a:defRPr>
            </a:lvl9pPr>
          </a:lstStyle>
          <a:p/>
        </p:txBody>
      </p:sp>
      <p:sp>
        <p:nvSpPr>
          <p:cNvPr id="748" name="Google Shape;748;p89"/>
          <p:cNvSpPr txBox="1"/>
          <p:nvPr>
            <p:ph type="title"/>
          </p:nvPr>
        </p:nvSpPr>
        <p:spPr>
          <a:xfrm>
            <a:off x="2083824" y="568625"/>
            <a:ext cx="4904700" cy="19857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6800">
                <a:solidFill>
                  <a:srgbClr val="EBEBEB"/>
                </a:solidFill>
              </a:defRPr>
            </a:lvl1pPr>
            <a:lvl2pPr lvl="1" rtl="0" algn="l">
              <a:lnSpc>
                <a:spcPct val="105000"/>
              </a:lnSpc>
              <a:spcBef>
                <a:spcPts val="0"/>
              </a:spcBef>
              <a:spcAft>
                <a:spcPts val="0"/>
              </a:spcAft>
              <a:buSzPts val="3400"/>
              <a:buNone/>
              <a:defRPr sz="6800">
                <a:solidFill>
                  <a:srgbClr val="EBEBEB"/>
                </a:solidFill>
              </a:defRPr>
            </a:lvl2pPr>
            <a:lvl3pPr lvl="2" rtl="0" algn="l">
              <a:lnSpc>
                <a:spcPct val="105000"/>
              </a:lnSpc>
              <a:spcBef>
                <a:spcPts val="0"/>
              </a:spcBef>
              <a:spcAft>
                <a:spcPts val="0"/>
              </a:spcAft>
              <a:buSzPts val="3400"/>
              <a:buNone/>
              <a:defRPr sz="6800">
                <a:solidFill>
                  <a:srgbClr val="EBEBEB"/>
                </a:solidFill>
              </a:defRPr>
            </a:lvl3pPr>
            <a:lvl4pPr lvl="3" rtl="0" algn="l">
              <a:lnSpc>
                <a:spcPct val="105000"/>
              </a:lnSpc>
              <a:spcBef>
                <a:spcPts val="0"/>
              </a:spcBef>
              <a:spcAft>
                <a:spcPts val="0"/>
              </a:spcAft>
              <a:buSzPts val="3400"/>
              <a:buNone/>
              <a:defRPr sz="6800">
                <a:solidFill>
                  <a:srgbClr val="EBEBEB"/>
                </a:solidFill>
              </a:defRPr>
            </a:lvl4pPr>
            <a:lvl5pPr lvl="4" rtl="0" algn="l">
              <a:lnSpc>
                <a:spcPct val="105000"/>
              </a:lnSpc>
              <a:spcBef>
                <a:spcPts val="0"/>
              </a:spcBef>
              <a:spcAft>
                <a:spcPts val="0"/>
              </a:spcAft>
              <a:buSzPts val="3400"/>
              <a:buNone/>
              <a:defRPr sz="6800">
                <a:solidFill>
                  <a:srgbClr val="EBEBEB"/>
                </a:solidFill>
              </a:defRPr>
            </a:lvl5pPr>
            <a:lvl6pPr lvl="5" rtl="0" algn="l">
              <a:lnSpc>
                <a:spcPct val="105000"/>
              </a:lnSpc>
              <a:spcBef>
                <a:spcPts val="0"/>
              </a:spcBef>
              <a:spcAft>
                <a:spcPts val="0"/>
              </a:spcAft>
              <a:buSzPts val="3400"/>
              <a:buNone/>
              <a:defRPr sz="6800">
                <a:solidFill>
                  <a:srgbClr val="EBEBEB"/>
                </a:solidFill>
              </a:defRPr>
            </a:lvl6pPr>
            <a:lvl7pPr lvl="6" rtl="0" algn="l">
              <a:lnSpc>
                <a:spcPct val="105000"/>
              </a:lnSpc>
              <a:spcBef>
                <a:spcPts val="0"/>
              </a:spcBef>
              <a:spcAft>
                <a:spcPts val="0"/>
              </a:spcAft>
              <a:buSzPts val="3400"/>
              <a:buNone/>
              <a:defRPr sz="6800">
                <a:solidFill>
                  <a:srgbClr val="EBEBEB"/>
                </a:solidFill>
              </a:defRPr>
            </a:lvl7pPr>
            <a:lvl8pPr lvl="7" rtl="0" algn="l">
              <a:lnSpc>
                <a:spcPct val="105000"/>
              </a:lnSpc>
              <a:spcBef>
                <a:spcPts val="0"/>
              </a:spcBef>
              <a:spcAft>
                <a:spcPts val="0"/>
              </a:spcAft>
              <a:buSzPts val="3400"/>
              <a:buNone/>
              <a:defRPr sz="6800">
                <a:solidFill>
                  <a:srgbClr val="EBEBEB"/>
                </a:solidFill>
              </a:defRPr>
            </a:lvl8pPr>
            <a:lvl9pPr lvl="8" rtl="0" algn="l">
              <a:lnSpc>
                <a:spcPct val="105000"/>
              </a:lnSpc>
              <a:spcBef>
                <a:spcPts val="0"/>
              </a:spcBef>
              <a:spcAft>
                <a:spcPts val="0"/>
              </a:spcAft>
              <a:buSzPts val="3400"/>
              <a:buNone/>
              <a:defRPr sz="6800">
                <a:solidFill>
                  <a:srgbClr val="EBEBEB"/>
                </a:solidFill>
              </a:defRPr>
            </a:lvl9pPr>
          </a:lstStyle>
          <a:p/>
        </p:txBody>
      </p:sp>
      <p:pic>
        <p:nvPicPr>
          <p:cNvPr id="749" name="Google Shape;749;p89"/>
          <p:cNvPicPr preferRelativeResize="0"/>
          <p:nvPr/>
        </p:nvPicPr>
        <p:blipFill rotWithShape="1">
          <a:blip r:embed="rId3">
            <a:alphaModFix/>
          </a:blip>
          <a:srcRect b="0" l="0" r="0" t="0"/>
          <a:stretch/>
        </p:blipFill>
        <p:spPr>
          <a:xfrm>
            <a:off x="10106601" y="6203986"/>
            <a:ext cx="1421927" cy="335414"/>
          </a:xfrm>
          <a:prstGeom prst="rect">
            <a:avLst/>
          </a:prstGeom>
          <a:noFill/>
          <a:ln>
            <a:noFill/>
          </a:ln>
        </p:spPr>
      </p:pic>
      <p:sp>
        <p:nvSpPr>
          <p:cNvPr id="750" name="Google Shape;750;p89"/>
          <p:cNvSpPr txBox="1"/>
          <p:nvPr/>
        </p:nvSpPr>
        <p:spPr>
          <a:xfrm>
            <a:off x="7960276" y="1290425"/>
            <a:ext cx="29931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linkedin.com/company/red-hat</a:t>
            </a:r>
            <a:endParaRPr i="0" sz="1400" u="none" cap="none" strike="noStrike">
              <a:solidFill>
                <a:srgbClr val="EBEBEB"/>
              </a:solidFill>
              <a:latin typeface="Red Hat Text"/>
              <a:ea typeface="Red Hat Text"/>
              <a:cs typeface="Red Hat Text"/>
              <a:sym typeface="Red Hat Text"/>
            </a:endParaRPr>
          </a:p>
        </p:txBody>
      </p:sp>
      <p:sp>
        <p:nvSpPr>
          <p:cNvPr id="751" name="Google Shape;751;p89"/>
          <p:cNvSpPr txBox="1"/>
          <p:nvPr/>
        </p:nvSpPr>
        <p:spPr>
          <a:xfrm>
            <a:off x="7960275" y="2061513"/>
            <a:ext cx="34239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youtube.com/</a:t>
            </a:r>
            <a:r>
              <a:rPr lang="en">
                <a:solidFill>
                  <a:srgbClr val="EBEBEB"/>
                </a:solidFill>
                <a:latin typeface="Red Hat Text"/>
                <a:ea typeface="Red Hat Text"/>
                <a:cs typeface="Red Hat Text"/>
                <a:sym typeface="Red Hat Text"/>
              </a:rPr>
              <a:t>AnsibleAutomation</a:t>
            </a:r>
            <a:endParaRPr i="0" sz="1400" u="none" cap="none" strike="noStrike">
              <a:solidFill>
                <a:srgbClr val="EBEBEB"/>
              </a:solidFill>
              <a:latin typeface="Red Hat Text"/>
              <a:ea typeface="Red Hat Text"/>
              <a:cs typeface="Red Hat Text"/>
              <a:sym typeface="Red Hat Text"/>
            </a:endParaRPr>
          </a:p>
        </p:txBody>
      </p:sp>
      <p:sp>
        <p:nvSpPr>
          <p:cNvPr id="752" name="Google Shape;752;p89"/>
          <p:cNvSpPr txBox="1"/>
          <p:nvPr/>
        </p:nvSpPr>
        <p:spPr>
          <a:xfrm>
            <a:off x="7960276" y="2793600"/>
            <a:ext cx="29931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facebook.com/</a:t>
            </a:r>
            <a:r>
              <a:rPr lang="en">
                <a:solidFill>
                  <a:srgbClr val="EBEBEB"/>
                </a:solidFill>
                <a:latin typeface="Red Hat Text"/>
                <a:ea typeface="Red Hat Text"/>
                <a:cs typeface="Red Hat Text"/>
                <a:sym typeface="Red Hat Text"/>
              </a:rPr>
              <a:t>ansibleautomation</a:t>
            </a:r>
            <a:endParaRPr i="0" sz="1400" u="none" cap="none" strike="noStrike">
              <a:solidFill>
                <a:srgbClr val="EBEBEB"/>
              </a:solidFill>
              <a:latin typeface="Red Hat Text"/>
              <a:ea typeface="Red Hat Text"/>
              <a:cs typeface="Red Hat Text"/>
              <a:sym typeface="Red Hat Text"/>
            </a:endParaRPr>
          </a:p>
        </p:txBody>
      </p:sp>
      <p:sp>
        <p:nvSpPr>
          <p:cNvPr id="753" name="Google Shape;753;p89"/>
          <p:cNvSpPr txBox="1"/>
          <p:nvPr/>
        </p:nvSpPr>
        <p:spPr>
          <a:xfrm>
            <a:off x="7960276" y="3507800"/>
            <a:ext cx="29931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twitter.com/</a:t>
            </a:r>
            <a:r>
              <a:rPr lang="en">
                <a:solidFill>
                  <a:srgbClr val="EBEBEB"/>
                </a:solidFill>
                <a:latin typeface="Red Hat Text"/>
                <a:ea typeface="Red Hat Text"/>
                <a:cs typeface="Red Hat Text"/>
                <a:sym typeface="Red Hat Text"/>
              </a:rPr>
              <a:t>ansible</a:t>
            </a:r>
            <a:endParaRPr i="0" sz="1400" u="none" cap="none" strike="noStrike">
              <a:solidFill>
                <a:srgbClr val="EBEBEB"/>
              </a:solidFill>
              <a:latin typeface="Red Hat Text"/>
              <a:ea typeface="Red Hat Text"/>
              <a:cs typeface="Red Hat Text"/>
              <a:sym typeface="Red Hat Text"/>
            </a:endParaRPr>
          </a:p>
        </p:txBody>
      </p:sp>
      <p:cxnSp>
        <p:nvCxnSpPr>
          <p:cNvPr id="754" name="Google Shape;754;p89"/>
          <p:cNvCxnSpPr/>
          <p:nvPr/>
        </p:nvCxnSpPr>
        <p:spPr>
          <a:xfrm rot="10800000">
            <a:off x="447764" y="50"/>
            <a:ext cx="0" cy="2282700"/>
          </a:xfrm>
          <a:prstGeom prst="straightConnector1">
            <a:avLst/>
          </a:prstGeom>
          <a:noFill/>
          <a:ln cap="flat" cmpd="sng" w="9525">
            <a:solidFill>
              <a:srgbClr val="EE0000"/>
            </a:solidFill>
            <a:prstDash val="solid"/>
            <a:round/>
            <a:headEnd len="sm" w="sm" type="none"/>
            <a:tailEnd len="sm" w="sm" type="none"/>
          </a:ln>
        </p:spPr>
      </p:cxnSp>
      <p:pic>
        <p:nvPicPr>
          <p:cNvPr id="755" name="Google Shape;755;p89"/>
          <p:cNvPicPr preferRelativeResize="0"/>
          <p:nvPr/>
        </p:nvPicPr>
        <p:blipFill rotWithShape="1">
          <a:blip r:embed="rId4">
            <a:alphaModFix/>
          </a:blip>
          <a:srcRect b="0" l="0" r="0" t="0"/>
          <a:stretch/>
        </p:blipFill>
        <p:spPr>
          <a:xfrm>
            <a:off x="7321095" y="1238517"/>
            <a:ext cx="522347" cy="522347"/>
          </a:xfrm>
          <a:prstGeom prst="rect">
            <a:avLst/>
          </a:prstGeom>
          <a:noFill/>
          <a:ln>
            <a:noFill/>
          </a:ln>
        </p:spPr>
      </p:pic>
      <p:pic>
        <p:nvPicPr>
          <p:cNvPr id="756" name="Google Shape;756;p89"/>
          <p:cNvPicPr preferRelativeResize="0"/>
          <p:nvPr/>
        </p:nvPicPr>
        <p:blipFill rotWithShape="1">
          <a:blip r:embed="rId5">
            <a:alphaModFix/>
          </a:blip>
          <a:srcRect b="0" l="0" r="0" t="0"/>
          <a:stretch/>
        </p:blipFill>
        <p:spPr>
          <a:xfrm>
            <a:off x="7321095" y="2760373"/>
            <a:ext cx="522347" cy="522347"/>
          </a:xfrm>
          <a:prstGeom prst="rect">
            <a:avLst/>
          </a:prstGeom>
          <a:noFill/>
          <a:ln>
            <a:noFill/>
          </a:ln>
        </p:spPr>
      </p:pic>
      <p:pic>
        <p:nvPicPr>
          <p:cNvPr id="757" name="Google Shape;757;p89"/>
          <p:cNvPicPr preferRelativeResize="0"/>
          <p:nvPr/>
        </p:nvPicPr>
        <p:blipFill rotWithShape="1">
          <a:blip r:embed="rId6">
            <a:alphaModFix/>
          </a:blip>
          <a:srcRect b="0" l="0" r="0" t="0"/>
          <a:stretch/>
        </p:blipFill>
        <p:spPr>
          <a:xfrm>
            <a:off x="7321095" y="2061517"/>
            <a:ext cx="522347" cy="522347"/>
          </a:xfrm>
          <a:prstGeom prst="rect">
            <a:avLst/>
          </a:prstGeom>
          <a:noFill/>
          <a:ln>
            <a:noFill/>
          </a:ln>
        </p:spPr>
      </p:pic>
      <p:pic>
        <p:nvPicPr>
          <p:cNvPr id="758" name="Google Shape;758;p89"/>
          <p:cNvPicPr preferRelativeResize="0"/>
          <p:nvPr/>
        </p:nvPicPr>
        <p:blipFill rotWithShape="1">
          <a:blip r:embed="rId7">
            <a:alphaModFix/>
          </a:blip>
          <a:srcRect b="0" l="0" r="0" t="0"/>
          <a:stretch/>
        </p:blipFill>
        <p:spPr>
          <a:xfrm>
            <a:off x="7321095" y="3479458"/>
            <a:ext cx="522347" cy="522347"/>
          </a:xfrm>
          <a:prstGeom prst="rect">
            <a:avLst/>
          </a:prstGeom>
          <a:noFill/>
          <a:ln>
            <a:noFill/>
          </a:ln>
        </p:spPr>
      </p:pic>
      <p:cxnSp>
        <p:nvCxnSpPr>
          <p:cNvPr id="759" name="Google Shape;759;p89"/>
          <p:cNvCxnSpPr/>
          <p:nvPr/>
        </p:nvCxnSpPr>
        <p:spPr>
          <a:xfrm rot="10800000">
            <a:off x="447756"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60" name="Google Shape;760;p89"/>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61" name="Google Shape;761;p89"/>
          <p:cNvPicPr preferRelativeResize="0"/>
          <p:nvPr/>
        </p:nvPicPr>
        <p:blipFill>
          <a:blip r:embed="rId8">
            <a:alphaModFix/>
          </a:blip>
          <a:stretch>
            <a:fillRect/>
          </a:stretch>
        </p:blipFill>
        <p:spPr>
          <a:xfrm>
            <a:off x="7414575" y="4282250"/>
            <a:ext cx="335424" cy="335424"/>
          </a:xfrm>
          <a:prstGeom prst="rect">
            <a:avLst/>
          </a:prstGeom>
          <a:noFill/>
          <a:ln>
            <a:noFill/>
          </a:ln>
        </p:spPr>
      </p:pic>
      <p:sp>
        <p:nvSpPr>
          <p:cNvPr id="762" name="Google Shape;762;p89"/>
          <p:cNvSpPr txBox="1"/>
          <p:nvPr/>
        </p:nvSpPr>
        <p:spPr>
          <a:xfrm>
            <a:off x="7960276" y="4222000"/>
            <a:ext cx="29931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EBEBEB"/>
                </a:solidFill>
                <a:latin typeface="Red Hat Text"/>
                <a:ea typeface="Red Hat Text"/>
                <a:cs typeface="Red Hat Text"/>
                <a:sym typeface="Red Hat Text"/>
              </a:rPr>
              <a:t>github.com</a:t>
            </a:r>
            <a:r>
              <a:rPr i="0" lang="en" sz="1400" u="none" cap="none" strike="noStrike">
                <a:solidFill>
                  <a:srgbClr val="EBEBEB"/>
                </a:solidFill>
                <a:latin typeface="Red Hat Text"/>
                <a:ea typeface="Red Hat Text"/>
                <a:cs typeface="Red Hat Text"/>
                <a:sym typeface="Red Hat Text"/>
              </a:rPr>
              <a:t>/</a:t>
            </a:r>
            <a:r>
              <a:rPr lang="en">
                <a:solidFill>
                  <a:srgbClr val="EBEBEB"/>
                </a:solidFill>
                <a:latin typeface="Red Hat Text"/>
                <a:ea typeface="Red Hat Text"/>
                <a:cs typeface="Red Hat Text"/>
                <a:sym typeface="Red Hat Text"/>
              </a:rPr>
              <a:t>ansible</a:t>
            </a:r>
            <a:endParaRPr i="0" sz="1400" u="none" cap="none" strike="noStrike">
              <a:solidFill>
                <a:srgbClr val="EBEBEB"/>
              </a:solidFill>
              <a:latin typeface="Red Hat Text"/>
              <a:ea typeface="Red Hat Text"/>
              <a:cs typeface="Red Hat Text"/>
              <a:sym typeface="Red Hat Tex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763" name="Shape 763"/>
        <p:cNvGrpSpPr/>
        <p:nvPr/>
      </p:nvGrpSpPr>
      <p:grpSpPr>
        <a:xfrm>
          <a:off x="0" y="0"/>
          <a:ext cx="0" cy="0"/>
          <a:chOff x="0" y="0"/>
          <a:chExt cx="0" cy="0"/>
        </a:xfrm>
      </p:grpSpPr>
      <p:sp>
        <p:nvSpPr>
          <p:cNvPr id="764" name="Google Shape;764;p90"/>
          <p:cNvSpPr txBox="1"/>
          <p:nvPr>
            <p:ph idx="1" type="subTitle"/>
          </p:nvPr>
        </p:nvSpPr>
        <p:spPr>
          <a:xfrm>
            <a:off x="447764" y="55441"/>
            <a:ext cx="5148600" cy="816300"/>
          </a:xfrm>
          <a:prstGeom prst="rect">
            <a:avLst/>
          </a:prstGeom>
        </p:spPr>
        <p:txBody>
          <a:bodyPr anchorCtr="0" anchor="ctr" bIns="94800" lIns="455150" spcFirstLastPara="1" rIns="94800" wrap="square" tIns="94800">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765" name="Google Shape;765;p90"/>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66" name="Google Shape;766;p90"/>
          <p:cNvCxnSpPr/>
          <p:nvPr/>
        </p:nvCxnSpPr>
        <p:spPr>
          <a:xfrm rot="10800000">
            <a:off x="447756"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767" name="Google Shape;767;p90"/>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68" name="Google Shape;768;p90"/>
          <p:cNvPicPr preferRelativeResize="0"/>
          <p:nvPr/>
        </p:nvPicPr>
        <p:blipFill rotWithShape="1">
          <a:blip r:embed="rId2">
            <a:alphaModFix/>
          </a:blip>
          <a:srcRect b="317" l="0" r="0" t="327"/>
          <a:stretch/>
        </p:blipFill>
        <p:spPr>
          <a:xfrm>
            <a:off x="10711016" y="6313250"/>
            <a:ext cx="878243" cy="205304"/>
          </a:xfrm>
          <a:prstGeom prst="rect">
            <a:avLst/>
          </a:prstGeom>
          <a:noFill/>
          <a:ln>
            <a:noFill/>
          </a:ln>
        </p:spPr>
      </p:pic>
      <p:sp>
        <p:nvSpPr>
          <p:cNvPr id="769" name="Google Shape;769;p90"/>
          <p:cNvSpPr txBox="1"/>
          <p:nvPr>
            <p:ph idx="2" type="subTitle"/>
          </p:nvPr>
        </p:nvSpPr>
        <p:spPr>
          <a:xfrm>
            <a:off x="885028" y="6169550"/>
            <a:ext cx="8002200" cy="560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70" name="Google Shape;770;p90"/>
          <p:cNvSpPr txBox="1"/>
          <p:nvPr>
            <p:ph idx="3" type="body"/>
          </p:nvPr>
        </p:nvSpPr>
        <p:spPr>
          <a:xfrm>
            <a:off x="2438340" y="1600200"/>
            <a:ext cx="7314900" cy="3657600"/>
          </a:xfrm>
          <a:prstGeom prst="rect">
            <a:avLst/>
          </a:prstGeom>
        </p:spPr>
        <p:txBody>
          <a:bodyPr anchorCtr="0" anchor="t" bIns="0" lIns="0" spcFirstLastPara="1" rIns="0" wrap="square" tIns="0">
            <a:noAutofit/>
          </a:bodyPr>
          <a:lstStyle>
            <a:lvl1pPr indent="-342900" lvl="0" marL="457200" rtl="0">
              <a:lnSpc>
                <a:spcPct val="135000"/>
              </a:lnSpc>
              <a:spcBef>
                <a:spcPts val="1100"/>
              </a:spcBef>
              <a:spcAft>
                <a:spcPts val="0"/>
              </a:spcAft>
              <a:buSzPts val="1800"/>
              <a:buChar char="▸"/>
              <a:defRPr/>
            </a:lvl1pPr>
            <a:lvl2pPr indent="-342900" lvl="1" marL="914400" rtl="0">
              <a:lnSpc>
                <a:spcPct val="135000"/>
              </a:lnSpc>
              <a:spcBef>
                <a:spcPts val="1100"/>
              </a:spcBef>
              <a:spcAft>
                <a:spcPts val="0"/>
              </a:spcAft>
              <a:buSzPts val="1800"/>
              <a:buChar char="･"/>
              <a:defRPr/>
            </a:lvl2pPr>
            <a:lvl3pPr indent="-342900" lvl="2" marL="1371600" rtl="0">
              <a:lnSpc>
                <a:spcPct val="135000"/>
              </a:lnSpc>
              <a:spcBef>
                <a:spcPts val="1100"/>
              </a:spcBef>
              <a:spcAft>
                <a:spcPts val="0"/>
              </a:spcAft>
              <a:buSzPts val="1800"/>
              <a:buChar char="･"/>
              <a:defRPr/>
            </a:lvl3pPr>
            <a:lvl4pPr indent="-342900" lvl="3" marL="1828800" rtl="0">
              <a:lnSpc>
                <a:spcPct val="135000"/>
              </a:lnSpc>
              <a:spcBef>
                <a:spcPts val="1100"/>
              </a:spcBef>
              <a:spcAft>
                <a:spcPts val="0"/>
              </a:spcAft>
              <a:buSzPts val="1800"/>
              <a:buChar char="･"/>
              <a:defRPr/>
            </a:lvl4pPr>
            <a:lvl5pPr indent="-342900" lvl="4" marL="2286000" rtl="0">
              <a:lnSpc>
                <a:spcPct val="135000"/>
              </a:lnSpc>
              <a:spcBef>
                <a:spcPts val="1100"/>
              </a:spcBef>
              <a:spcAft>
                <a:spcPts val="0"/>
              </a:spcAft>
              <a:buSzPts val="1800"/>
              <a:buChar char="･"/>
              <a:defRPr/>
            </a:lvl5pPr>
            <a:lvl6pPr indent="-342900" lvl="5" marL="2743200" rtl="0">
              <a:lnSpc>
                <a:spcPct val="135000"/>
              </a:lnSpc>
              <a:spcBef>
                <a:spcPts val="1100"/>
              </a:spcBef>
              <a:spcAft>
                <a:spcPts val="0"/>
              </a:spcAft>
              <a:buSzPts val="1800"/>
              <a:buChar char="･"/>
              <a:defRPr/>
            </a:lvl6pPr>
            <a:lvl7pPr indent="-342900" lvl="6" marL="3200400" rtl="0">
              <a:lnSpc>
                <a:spcPct val="135000"/>
              </a:lnSpc>
              <a:spcBef>
                <a:spcPts val="1100"/>
              </a:spcBef>
              <a:spcAft>
                <a:spcPts val="0"/>
              </a:spcAft>
              <a:buSzPts val="1800"/>
              <a:buChar char="･"/>
              <a:defRPr/>
            </a:lvl7pPr>
            <a:lvl8pPr indent="-342900" lvl="7" marL="3657600" rtl="0">
              <a:lnSpc>
                <a:spcPct val="135000"/>
              </a:lnSpc>
              <a:spcBef>
                <a:spcPts val="1100"/>
              </a:spcBef>
              <a:spcAft>
                <a:spcPts val="0"/>
              </a:spcAft>
              <a:buSzPts val="1800"/>
              <a:buChar char="･"/>
              <a:defRPr/>
            </a:lvl8pPr>
            <a:lvl9pPr indent="-342900" lvl="8" marL="4114800" rtl="0">
              <a:lnSpc>
                <a:spcPct val="135000"/>
              </a:lnSpc>
              <a:spcBef>
                <a:spcPts val="1100"/>
              </a:spcBef>
              <a:spcAft>
                <a:spcPts val="110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87" name="Shape 87"/>
        <p:cNvGrpSpPr/>
        <p:nvPr/>
      </p:nvGrpSpPr>
      <p:grpSpPr>
        <a:xfrm>
          <a:off x="0" y="0"/>
          <a:ext cx="0" cy="0"/>
          <a:chOff x="0" y="0"/>
          <a:chExt cx="0" cy="0"/>
        </a:xfrm>
      </p:grpSpPr>
      <p:cxnSp>
        <p:nvCxnSpPr>
          <p:cNvPr id="88" name="Google Shape;88;p10"/>
          <p:cNvCxnSpPr/>
          <p:nvPr/>
        </p:nvCxnSpPr>
        <p:spPr>
          <a:xfrm rot="10800000">
            <a:off x="447756"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9" name="Google Shape;89;p10"/>
          <p:cNvCxnSpPr/>
          <p:nvPr/>
        </p:nvCxnSpPr>
        <p:spPr>
          <a:xfrm rot="10800000">
            <a:off x="447764"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0" name="Google Shape;90;p10"/>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91" name="Google Shape;91;p10"/>
          <p:cNvSpPr txBox="1"/>
          <p:nvPr>
            <p:ph idx="12" type="sldNum"/>
          </p:nvPr>
        </p:nvSpPr>
        <p:spPr>
          <a:xfrm>
            <a:off x="81973"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2" name="Google Shape;92;p10"/>
          <p:cNvSpPr txBox="1"/>
          <p:nvPr>
            <p:ph idx="2" type="subTitle"/>
          </p:nvPr>
        </p:nvSpPr>
        <p:spPr>
          <a:xfrm>
            <a:off x="9251222"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93" name="Google Shape;93;p10"/>
          <p:cNvSpPr txBox="1"/>
          <p:nvPr>
            <p:ph idx="3" type="subTitle"/>
          </p:nvPr>
        </p:nvSpPr>
        <p:spPr>
          <a:xfrm>
            <a:off x="9251222"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pic>
        <p:nvPicPr>
          <p:cNvPr id="94" name="Google Shape;94;p10"/>
          <p:cNvPicPr preferRelativeResize="0"/>
          <p:nvPr/>
        </p:nvPicPr>
        <p:blipFill rotWithShape="1">
          <a:blip r:embed="rId3">
            <a:alphaModFix/>
          </a:blip>
          <a:srcRect b="0" l="69" r="69" t="0"/>
          <a:stretch/>
        </p:blipFill>
        <p:spPr>
          <a:xfrm>
            <a:off x="10545518" y="6213775"/>
            <a:ext cx="1145267" cy="32759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3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theme" Target="../theme/theme1.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theme" Target="../theme/theme2.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590" y="593367"/>
            <a:ext cx="113604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590" y="1536633"/>
            <a:ext cx="113604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434" name="Shape 434"/>
        <p:cNvGrpSpPr/>
        <p:nvPr/>
      </p:nvGrpSpPr>
      <p:grpSpPr>
        <a:xfrm>
          <a:off x="0" y="0"/>
          <a:ext cx="0" cy="0"/>
          <a:chOff x="0" y="0"/>
          <a:chExt cx="0" cy="0"/>
        </a:xfrm>
      </p:grpSpPr>
      <p:sp>
        <p:nvSpPr>
          <p:cNvPr id="435" name="Google Shape;435;p53"/>
          <p:cNvSpPr txBox="1"/>
          <p:nvPr>
            <p:ph type="title"/>
          </p:nvPr>
        </p:nvSpPr>
        <p:spPr>
          <a:xfrm>
            <a:off x="415590" y="593367"/>
            <a:ext cx="113604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436" name="Google Shape;436;p53"/>
          <p:cNvSpPr txBox="1"/>
          <p:nvPr>
            <p:ph idx="1" type="body"/>
          </p:nvPr>
        </p:nvSpPr>
        <p:spPr>
          <a:xfrm>
            <a:off x="415590" y="1536633"/>
            <a:ext cx="113604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xml"/><Relationship Id="rId3" Type="http://schemas.openxmlformats.org/officeDocument/2006/relationships/hyperlink" Target="https://www.redhat.com/en/services/training-and-certification" TargetMode="External"/><Relationship Id="rId4" Type="http://schemas.openxmlformats.org/officeDocument/2006/relationships/image" Target="../media/image82.png"/><Relationship Id="rId9" Type="http://schemas.openxmlformats.org/officeDocument/2006/relationships/image" Target="../media/image80.png"/><Relationship Id="rId5" Type="http://schemas.openxmlformats.org/officeDocument/2006/relationships/image" Target="../media/image78.png"/><Relationship Id="rId6" Type="http://schemas.openxmlformats.org/officeDocument/2006/relationships/hyperlink" Target="https://ansible.github.io/workshops/exercises/ansible_network/" TargetMode="External"/><Relationship Id="rId7" Type="http://schemas.openxmlformats.org/officeDocument/2006/relationships/hyperlink" Target="https://github.com/ansible/workshops" TargetMode="External"/><Relationship Id="rId8" Type="http://schemas.openxmlformats.org/officeDocument/2006/relationships/image" Target="../media/image81.png"/><Relationship Id="rId11" Type="http://schemas.openxmlformats.org/officeDocument/2006/relationships/image" Target="../media/image83.png"/><Relationship Id="rId10" Type="http://schemas.openxmlformats.org/officeDocument/2006/relationships/image" Target="../media/image8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4.png"/><Relationship Id="rId4" Type="http://schemas.openxmlformats.org/officeDocument/2006/relationships/image" Target="../media/image115.png"/><Relationship Id="rId9" Type="http://schemas.openxmlformats.org/officeDocument/2006/relationships/image" Target="../media/image91.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11.png"/><Relationship Id="rId8" Type="http://schemas.openxmlformats.org/officeDocument/2006/relationships/image" Target="../media/image94.png"/><Relationship Id="rId11" Type="http://schemas.openxmlformats.org/officeDocument/2006/relationships/image" Target="../media/image121.png"/><Relationship Id="rId10" Type="http://schemas.openxmlformats.org/officeDocument/2006/relationships/image" Target="../media/image90.png"/><Relationship Id="rId13" Type="http://schemas.openxmlformats.org/officeDocument/2006/relationships/image" Target="../media/image127.png"/><Relationship Id="rId12" Type="http://schemas.openxmlformats.org/officeDocument/2006/relationships/image" Target="../media/image1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0.xml"/><Relationship Id="rId3" Type="http://schemas.openxmlformats.org/officeDocument/2006/relationships/image" Target="../media/image313.png"/><Relationship Id="rId4" Type="http://schemas.openxmlformats.org/officeDocument/2006/relationships/image" Target="../media/image29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1.xml"/><Relationship Id="rId3" Type="http://schemas.openxmlformats.org/officeDocument/2006/relationships/image" Target="../media/image313.png"/><Relationship Id="rId4" Type="http://schemas.openxmlformats.org/officeDocument/2006/relationships/image" Target="../media/image29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2.xml"/><Relationship Id="rId3" Type="http://schemas.openxmlformats.org/officeDocument/2006/relationships/hyperlink" Target="https://red.ht/network-workshop-6" TargetMode="External"/><Relationship Id="rId4" Type="http://schemas.openxmlformats.org/officeDocument/2006/relationships/image" Target="../media/image82.png"/><Relationship Id="rId5" Type="http://schemas.openxmlformats.org/officeDocument/2006/relationships/image" Target="../media/image8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3.xml"/><Relationship Id="rId3" Type="http://schemas.openxmlformats.org/officeDocument/2006/relationships/image" Target="../media/image8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4.xml"/><Relationship Id="rId3" Type="http://schemas.openxmlformats.org/officeDocument/2006/relationships/image" Target="../media/image313.png"/><Relationship Id="rId4" Type="http://schemas.openxmlformats.org/officeDocument/2006/relationships/image" Target="../media/image29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5.xml"/><Relationship Id="rId3" Type="http://schemas.openxmlformats.org/officeDocument/2006/relationships/image" Target="../media/image323.png"/><Relationship Id="rId4" Type="http://schemas.openxmlformats.org/officeDocument/2006/relationships/image" Target="../media/image2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6.xml"/><Relationship Id="rId3" Type="http://schemas.openxmlformats.org/officeDocument/2006/relationships/image" Target="../media/image323.png"/><Relationship Id="rId4" Type="http://schemas.openxmlformats.org/officeDocument/2006/relationships/image" Target="../media/image300.png"/><Relationship Id="rId5" Type="http://schemas.openxmlformats.org/officeDocument/2006/relationships/image" Target="../media/image30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7.xml"/><Relationship Id="rId3" Type="http://schemas.openxmlformats.org/officeDocument/2006/relationships/image" Target="../media/image323.png"/><Relationship Id="rId4" Type="http://schemas.openxmlformats.org/officeDocument/2006/relationships/image" Target="../media/image30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8.xml"/><Relationship Id="rId3" Type="http://schemas.openxmlformats.org/officeDocument/2006/relationships/hyperlink" Target="https://red.ht/network-workshop-7" TargetMode="External"/><Relationship Id="rId4" Type="http://schemas.openxmlformats.org/officeDocument/2006/relationships/image" Target="../media/image82.png"/><Relationship Id="rId5" Type="http://schemas.openxmlformats.org/officeDocument/2006/relationships/image" Target="../media/image8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 Id="rId3" Type="http://schemas.openxmlformats.org/officeDocument/2006/relationships/image" Target="../media/image8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118.png"/><Relationship Id="rId4" Type="http://schemas.openxmlformats.org/officeDocument/2006/relationships/image" Target="../media/image90.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3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0.xml"/><Relationship Id="rId3" Type="http://schemas.openxmlformats.org/officeDocument/2006/relationships/image" Target="../media/image313.png"/><Relationship Id="rId4" Type="http://schemas.openxmlformats.org/officeDocument/2006/relationships/image" Target="../media/image30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1.xml"/><Relationship Id="rId3" Type="http://schemas.openxmlformats.org/officeDocument/2006/relationships/image" Target="../media/image30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2.xml"/><Relationship Id="rId3" Type="http://schemas.openxmlformats.org/officeDocument/2006/relationships/image" Target="../media/image30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3.xml"/><Relationship Id="rId3" Type="http://schemas.openxmlformats.org/officeDocument/2006/relationships/image" Target="../media/image30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4.xml"/><Relationship Id="rId3" Type="http://schemas.openxmlformats.org/officeDocument/2006/relationships/image" Target="../media/image30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5.xml"/><Relationship Id="rId3" Type="http://schemas.openxmlformats.org/officeDocument/2006/relationships/hyperlink" Target="https://red.ht/network-workshop-8" TargetMode="External"/><Relationship Id="rId4" Type="http://schemas.openxmlformats.org/officeDocument/2006/relationships/image" Target="../media/image82.png"/><Relationship Id="rId5" Type="http://schemas.openxmlformats.org/officeDocument/2006/relationships/image" Target="../media/image8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6.xml"/><Relationship Id="rId3" Type="http://schemas.openxmlformats.org/officeDocument/2006/relationships/image" Target="../media/image8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7.xml"/><Relationship Id="rId3" Type="http://schemas.openxmlformats.org/officeDocument/2006/relationships/hyperlink" Target="https://red.ht/network-workshop-9" TargetMode="External"/><Relationship Id="rId4" Type="http://schemas.openxmlformats.org/officeDocument/2006/relationships/image" Target="../media/image82.png"/><Relationship Id="rId5" Type="http://schemas.openxmlformats.org/officeDocument/2006/relationships/image" Target="../media/image8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8.xml"/><Relationship Id="rId3" Type="http://schemas.openxmlformats.org/officeDocument/2006/relationships/image" Target="../media/image313.png"/><Relationship Id="rId4" Type="http://schemas.openxmlformats.org/officeDocument/2006/relationships/image" Target="../media/image31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9.xml"/><Relationship Id="rId3" Type="http://schemas.openxmlformats.org/officeDocument/2006/relationships/image" Target="../media/image313.png"/><Relationship Id="rId4" Type="http://schemas.openxmlformats.org/officeDocument/2006/relationships/image" Target="../media/image3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reprints2.forrester.com/#/assets/2/431/RES157471/report" TargetMode="External"/><Relationship Id="rId4" Type="http://schemas.openxmlformats.org/officeDocument/2006/relationships/image" Target="../media/image125.png"/><Relationship Id="rId5" Type="http://schemas.openxmlformats.org/officeDocument/2006/relationships/image" Target="../media/image14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0.xml"/><Relationship Id="rId3" Type="http://schemas.openxmlformats.org/officeDocument/2006/relationships/image" Target="../media/image313.png"/><Relationship Id="rId4" Type="http://schemas.openxmlformats.org/officeDocument/2006/relationships/image" Target="../media/image31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1.xml"/><Relationship Id="rId3" Type="http://schemas.openxmlformats.org/officeDocument/2006/relationships/image" Target="../media/image313.png"/><Relationship Id="rId4" Type="http://schemas.openxmlformats.org/officeDocument/2006/relationships/image" Target="../media/image31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2.xml"/><Relationship Id="rId3" Type="http://schemas.openxmlformats.org/officeDocument/2006/relationships/image" Target="../media/image31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3.xml"/><Relationship Id="rId3" Type="http://schemas.openxmlformats.org/officeDocument/2006/relationships/image" Target="../media/image8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4.xml"/><Relationship Id="rId3" Type="http://schemas.openxmlformats.org/officeDocument/2006/relationships/image" Target="../media/image314.png"/><Relationship Id="rId4" Type="http://schemas.openxmlformats.org/officeDocument/2006/relationships/image" Target="../media/image325.png"/><Relationship Id="rId9" Type="http://schemas.openxmlformats.org/officeDocument/2006/relationships/hyperlink" Target="https://twitter.com/ansible" TargetMode="External"/><Relationship Id="rId5" Type="http://schemas.openxmlformats.org/officeDocument/2006/relationships/image" Target="../media/image270.png"/><Relationship Id="rId6" Type="http://schemas.openxmlformats.org/officeDocument/2006/relationships/hyperlink" Target="https://github.com/ansible/workshops" TargetMode="External"/><Relationship Id="rId7" Type="http://schemas.openxmlformats.org/officeDocument/2006/relationships/hyperlink" Target="https://docs.ansible.com/" TargetMode="External"/><Relationship Id="rId8" Type="http://schemas.openxmlformats.org/officeDocument/2006/relationships/hyperlink" Target="https://www.youtube.com/channel/UCPJo5UY1KsP7J1BuHmiWNzQ" TargetMode="External"/><Relationship Id="rId11" Type="http://schemas.openxmlformats.org/officeDocument/2006/relationships/hyperlink" Target="https://cloud.redhat.com/" TargetMode="External"/><Relationship Id="rId10" Type="http://schemas.openxmlformats.org/officeDocument/2006/relationships/hyperlink" Target="https://www.redhat.com/en/technologies/management/ansible/try-it" TargetMode="External"/><Relationship Id="rId13" Type="http://schemas.openxmlformats.org/officeDocument/2006/relationships/hyperlink" Target="https://www.ansible.com/products/training-certification" TargetMode="External"/><Relationship Id="rId12" Type="http://schemas.openxmlformats.org/officeDocument/2006/relationships/hyperlink" Target="https://www.redhat.com/en/resources/services-journey-automation-adoption-brief" TargetMode="External"/><Relationship Id="rId14" Type="http://schemas.openxmlformats.org/officeDocument/2006/relationships/hyperlink" Target="https://www.ansible.com/products/consulting"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5.xml"/><Relationship Id="rId3" Type="http://schemas.openxmlformats.org/officeDocument/2006/relationships/hyperlink" Target="https://ansiblenetwork.slack.com" TargetMode="External"/><Relationship Id="rId4" Type="http://schemas.openxmlformats.org/officeDocument/2006/relationships/hyperlink" Target="http://bit.ly/ansibleslack" TargetMode="External"/><Relationship Id="rId5" Type="http://schemas.openxmlformats.org/officeDocument/2006/relationships/hyperlink" Target="http://webchat.freenode.net/?channels=ansible-network"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6.xml"/><Relationship Id="rId3" Type="http://schemas.openxmlformats.org/officeDocument/2006/relationships/image" Target="../media/image32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7.xml"/><Relationship Id="rId3" Type="http://schemas.openxmlformats.org/officeDocument/2006/relationships/image" Target="../media/image322.png"/><Relationship Id="rId4" Type="http://schemas.openxmlformats.org/officeDocument/2006/relationships/image" Target="../media/image318.png"/><Relationship Id="rId5" Type="http://schemas.openxmlformats.org/officeDocument/2006/relationships/image" Target="../media/image31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8.xml"/><Relationship Id="rId3" Type="http://schemas.openxmlformats.org/officeDocument/2006/relationships/hyperlink" Target="https://www.redhat.com/en/resources/network-automation-everyone-ebook" TargetMode="External"/><Relationship Id="rId4" Type="http://schemas.openxmlformats.org/officeDocument/2006/relationships/hyperlink" Target="https://www.redhat.com/en/resources/network-automation-technical-e-book" TargetMode="External"/><Relationship Id="rId9" Type="http://schemas.openxmlformats.org/officeDocument/2006/relationships/hyperlink" Target="http://red.ht/ansible_trial" TargetMode="External"/><Relationship Id="rId5" Type="http://schemas.openxmlformats.org/officeDocument/2006/relationships/hyperlink" Target="https://www.redhat.com/en/services/training/do457-ansible-network-automation" TargetMode="External"/><Relationship Id="rId6" Type="http://schemas.openxmlformats.org/officeDocument/2006/relationships/hyperlink" Target="https://www.ansible.com/use-cases/network-automation" TargetMode="External"/><Relationship Id="rId7" Type="http://schemas.openxmlformats.org/officeDocument/2006/relationships/hyperlink" Target="https://www.ansible.com/blog/topic/network-automation" TargetMode="External"/><Relationship Id="rId8" Type="http://schemas.openxmlformats.org/officeDocument/2006/relationships/image" Target="../media/image3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0.xml"/><Relationship Id="rId3" Type="http://schemas.openxmlformats.org/officeDocument/2006/relationships/image" Target="../media/image31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4.xml"/><Relationship Id="rId3" Type="http://schemas.openxmlformats.org/officeDocument/2006/relationships/image" Target="../media/image32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5.xml"/><Relationship Id="rId3" Type="http://schemas.openxmlformats.org/officeDocument/2006/relationships/image" Target="../media/image32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image" Target="../media/image18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 Id="rId3" Type="http://schemas.openxmlformats.org/officeDocument/2006/relationships/image" Target="../media/image126.png"/><Relationship Id="rId4" Type="http://schemas.openxmlformats.org/officeDocument/2006/relationships/image" Target="../media/image1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 Id="rId3" Type="http://schemas.openxmlformats.org/officeDocument/2006/relationships/image" Target="../media/image123.png"/><Relationship Id="rId4" Type="http://schemas.openxmlformats.org/officeDocument/2006/relationships/image" Target="../media/image135.png"/><Relationship Id="rId5" Type="http://schemas.openxmlformats.org/officeDocument/2006/relationships/image" Target="../media/image133.png"/><Relationship Id="rId6" Type="http://schemas.openxmlformats.org/officeDocument/2006/relationships/image" Target="../media/image128.png"/><Relationship Id="rId7" Type="http://schemas.openxmlformats.org/officeDocument/2006/relationships/image" Target="../media/image1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24.png"/><Relationship Id="rId4" Type="http://schemas.openxmlformats.org/officeDocument/2006/relationships/image" Target="../media/image132.png"/><Relationship Id="rId9" Type="http://schemas.openxmlformats.org/officeDocument/2006/relationships/image" Target="../media/image146.png"/><Relationship Id="rId5" Type="http://schemas.openxmlformats.org/officeDocument/2006/relationships/image" Target="../media/image141.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 Id="rId3" Type="http://schemas.openxmlformats.org/officeDocument/2006/relationships/image" Target="../media/image1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34.png"/><Relationship Id="rId4" Type="http://schemas.openxmlformats.org/officeDocument/2006/relationships/image" Target="../media/image150.png"/><Relationship Id="rId5" Type="http://schemas.openxmlformats.org/officeDocument/2006/relationships/image" Target="../media/image1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 Id="rId3" Type="http://schemas.openxmlformats.org/officeDocument/2006/relationships/image" Target="../media/image136.png"/><Relationship Id="rId4" Type="http://schemas.openxmlformats.org/officeDocument/2006/relationships/image" Target="../media/image145.png"/><Relationship Id="rId9" Type="http://schemas.openxmlformats.org/officeDocument/2006/relationships/image" Target="../media/image148.png"/><Relationship Id="rId5" Type="http://schemas.openxmlformats.org/officeDocument/2006/relationships/image" Target="../media/image15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9.png"/><Relationship Id="rId11" Type="http://schemas.openxmlformats.org/officeDocument/2006/relationships/image" Target="../media/image163.png"/><Relationship Id="rId10" Type="http://schemas.openxmlformats.org/officeDocument/2006/relationships/image" Target="../media/image154.png"/><Relationship Id="rId12" Type="http://schemas.openxmlformats.org/officeDocument/2006/relationships/image" Target="../media/image1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 Id="rId3" Type="http://schemas.openxmlformats.org/officeDocument/2006/relationships/image" Target="../media/image215.png"/><Relationship Id="rId4" Type="http://schemas.openxmlformats.org/officeDocument/2006/relationships/image" Target="../media/image1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53.png"/><Relationship Id="rId4" Type="http://schemas.openxmlformats.org/officeDocument/2006/relationships/image" Target="../media/image160.jpg"/><Relationship Id="rId9" Type="http://schemas.openxmlformats.org/officeDocument/2006/relationships/image" Target="../media/image164.png"/><Relationship Id="rId5" Type="http://schemas.openxmlformats.org/officeDocument/2006/relationships/image" Target="../media/image167.png"/><Relationship Id="rId6" Type="http://schemas.openxmlformats.org/officeDocument/2006/relationships/image" Target="../media/image165.png"/><Relationship Id="rId7" Type="http://schemas.openxmlformats.org/officeDocument/2006/relationships/image" Target="../media/image155.png"/><Relationship Id="rId8" Type="http://schemas.openxmlformats.org/officeDocument/2006/relationships/image" Target="../media/image156.png"/><Relationship Id="rId20" Type="http://schemas.openxmlformats.org/officeDocument/2006/relationships/image" Target="../media/image172.png"/><Relationship Id="rId11" Type="http://schemas.openxmlformats.org/officeDocument/2006/relationships/image" Target="../media/image169.png"/><Relationship Id="rId10" Type="http://schemas.openxmlformats.org/officeDocument/2006/relationships/image" Target="../media/image159.png"/><Relationship Id="rId13" Type="http://schemas.openxmlformats.org/officeDocument/2006/relationships/image" Target="../media/image158.png"/><Relationship Id="rId12" Type="http://schemas.openxmlformats.org/officeDocument/2006/relationships/image" Target="../media/image161.png"/><Relationship Id="rId15" Type="http://schemas.openxmlformats.org/officeDocument/2006/relationships/image" Target="../media/image174.png"/><Relationship Id="rId14" Type="http://schemas.openxmlformats.org/officeDocument/2006/relationships/image" Target="../media/image166.png"/><Relationship Id="rId17" Type="http://schemas.openxmlformats.org/officeDocument/2006/relationships/image" Target="../media/image162.png"/><Relationship Id="rId16" Type="http://schemas.openxmlformats.org/officeDocument/2006/relationships/image" Target="../media/image168.png"/><Relationship Id="rId19" Type="http://schemas.openxmlformats.org/officeDocument/2006/relationships/image" Target="../media/image175.png"/><Relationship Id="rId18" Type="http://schemas.openxmlformats.org/officeDocument/2006/relationships/image" Target="../media/image1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 Id="rId3" Type="http://schemas.openxmlformats.org/officeDocument/2006/relationships/image" Target="../media/image176.png"/><Relationship Id="rId4" Type="http://schemas.openxmlformats.org/officeDocument/2006/relationships/image" Target="../media/image173.png"/><Relationship Id="rId9" Type="http://schemas.openxmlformats.org/officeDocument/2006/relationships/image" Target="../media/image185.png"/><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image" Target="../media/image183.png"/><Relationship Id="rId8" Type="http://schemas.openxmlformats.org/officeDocument/2006/relationships/image" Target="../media/image181.png"/><Relationship Id="rId11" Type="http://schemas.openxmlformats.org/officeDocument/2006/relationships/image" Target="../media/image182.png"/><Relationship Id="rId10" Type="http://schemas.openxmlformats.org/officeDocument/2006/relationships/image" Target="../media/image1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image" Target="../media/image177.png"/><Relationship Id="rId4" Type="http://schemas.openxmlformats.org/officeDocument/2006/relationships/image" Target="../media/image184.png"/><Relationship Id="rId5" Type="http://schemas.openxmlformats.org/officeDocument/2006/relationships/image" Target="../media/image1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195.png"/><Relationship Id="rId4" Type="http://schemas.openxmlformats.org/officeDocument/2006/relationships/image" Target="../media/image217.png"/><Relationship Id="rId9" Type="http://schemas.openxmlformats.org/officeDocument/2006/relationships/image" Target="../media/image193.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2.png"/><Relationship Id="rId11" Type="http://schemas.openxmlformats.org/officeDocument/2006/relationships/image" Target="../media/image191.png"/><Relationship Id="rId10" Type="http://schemas.openxmlformats.org/officeDocument/2006/relationships/image" Target="../media/image194.png"/><Relationship Id="rId12" Type="http://schemas.openxmlformats.org/officeDocument/2006/relationships/image" Target="../media/image1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195.png"/><Relationship Id="rId4" Type="http://schemas.openxmlformats.org/officeDocument/2006/relationships/image" Target="../media/image217.png"/><Relationship Id="rId9" Type="http://schemas.openxmlformats.org/officeDocument/2006/relationships/image" Target="../media/image197.png"/><Relationship Id="rId5" Type="http://schemas.openxmlformats.org/officeDocument/2006/relationships/image" Target="../media/image199.png"/><Relationship Id="rId6" Type="http://schemas.openxmlformats.org/officeDocument/2006/relationships/image" Target="../media/image192.png"/><Relationship Id="rId7" Type="http://schemas.openxmlformats.org/officeDocument/2006/relationships/image" Target="../media/image193.png"/><Relationship Id="rId8" Type="http://schemas.openxmlformats.org/officeDocument/2006/relationships/image" Target="../media/image204.png"/><Relationship Id="rId11" Type="http://schemas.openxmlformats.org/officeDocument/2006/relationships/image" Target="../media/image194.png"/><Relationship Id="rId10" Type="http://schemas.openxmlformats.org/officeDocument/2006/relationships/image" Target="../media/image200.png"/><Relationship Id="rId12" Type="http://schemas.openxmlformats.org/officeDocument/2006/relationships/image" Target="../media/image19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8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8.xml"/><Relationship Id="rId3" Type="http://schemas.openxmlformats.org/officeDocument/2006/relationships/image" Target="../media/image120.png"/><Relationship Id="rId4" Type="http://schemas.openxmlformats.org/officeDocument/2006/relationships/image" Target="../media/image1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xml"/><Relationship Id="rId3" Type="http://schemas.openxmlformats.org/officeDocument/2006/relationships/image" Target="../media/image202.png"/><Relationship Id="rId4" Type="http://schemas.openxmlformats.org/officeDocument/2006/relationships/image" Target="../media/image205.png"/><Relationship Id="rId5" Type="http://schemas.openxmlformats.org/officeDocument/2006/relationships/image" Target="../media/image203.png"/><Relationship Id="rId6" Type="http://schemas.openxmlformats.org/officeDocument/2006/relationships/image" Target="../media/image19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1.xml"/><Relationship Id="rId3" Type="http://schemas.openxmlformats.org/officeDocument/2006/relationships/image" Target="../media/image255.png"/><Relationship Id="rId4" Type="http://schemas.openxmlformats.org/officeDocument/2006/relationships/image" Target="../media/image206.png"/><Relationship Id="rId5" Type="http://schemas.openxmlformats.org/officeDocument/2006/relationships/image" Target="../media/image20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2.xml"/><Relationship Id="rId3" Type="http://schemas.openxmlformats.org/officeDocument/2006/relationships/image" Target="../media/image255.png"/><Relationship Id="rId4" Type="http://schemas.openxmlformats.org/officeDocument/2006/relationships/image" Target="../media/image206.png"/><Relationship Id="rId5" Type="http://schemas.openxmlformats.org/officeDocument/2006/relationships/image" Target="../media/image2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3.xml"/><Relationship Id="rId3" Type="http://schemas.openxmlformats.org/officeDocument/2006/relationships/image" Target="../media/image255.png"/><Relationship Id="rId4" Type="http://schemas.openxmlformats.org/officeDocument/2006/relationships/image" Target="../media/image20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4.xml"/><Relationship Id="rId3" Type="http://schemas.openxmlformats.org/officeDocument/2006/relationships/image" Target="../media/image255.png"/><Relationship Id="rId4" Type="http://schemas.openxmlformats.org/officeDocument/2006/relationships/image" Target="../media/image20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5.xml"/><Relationship Id="rId3" Type="http://schemas.openxmlformats.org/officeDocument/2006/relationships/image" Target="../media/image255.png"/><Relationship Id="rId4" Type="http://schemas.openxmlformats.org/officeDocument/2006/relationships/image" Target="../media/image20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6.xml"/><Relationship Id="rId3" Type="http://schemas.openxmlformats.org/officeDocument/2006/relationships/image" Target="../media/image255.png"/><Relationship Id="rId4" Type="http://schemas.openxmlformats.org/officeDocument/2006/relationships/image" Target="../media/image213.png"/><Relationship Id="rId9" Type="http://schemas.openxmlformats.org/officeDocument/2006/relationships/image" Target="../media/image212.png"/><Relationship Id="rId5" Type="http://schemas.openxmlformats.org/officeDocument/2006/relationships/image" Target="../media/image206.png"/><Relationship Id="rId6" Type="http://schemas.openxmlformats.org/officeDocument/2006/relationships/image" Target="../media/image209.png"/><Relationship Id="rId7" Type="http://schemas.openxmlformats.org/officeDocument/2006/relationships/image" Target="../media/image207.png"/><Relationship Id="rId8" Type="http://schemas.openxmlformats.org/officeDocument/2006/relationships/image" Target="../media/image208.png"/><Relationship Id="rId11" Type="http://schemas.openxmlformats.org/officeDocument/2006/relationships/image" Target="../media/image216.png"/><Relationship Id="rId10" Type="http://schemas.openxmlformats.org/officeDocument/2006/relationships/image" Target="../media/image2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7.xml"/><Relationship Id="rId3" Type="http://schemas.openxmlformats.org/officeDocument/2006/relationships/image" Target="../media/image2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210.png"/><Relationship Id="rId4" Type="http://schemas.openxmlformats.org/officeDocument/2006/relationships/image" Target="../media/image211.png"/><Relationship Id="rId9" Type="http://schemas.openxmlformats.org/officeDocument/2006/relationships/image" Target="../media/image263.png"/><Relationship Id="rId5" Type="http://schemas.openxmlformats.org/officeDocument/2006/relationships/image" Target="../media/image218.png"/><Relationship Id="rId6" Type="http://schemas.openxmlformats.org/officeDocument/2006/relationships/image" Target="../media/image223.png"/><Relationship Id="rId7" Type="http://schemas.openxmlformats.org/officeDocument/2006/relationships/image" Target="../media/image220.png"/><Relationship Id="rId8" Type="http://schemas.openxmlformats.org/officeDocument/2006/relationships/image" Target="../media/image230.png"/><Relationship Id="rId11" Type="http://schemas.openxmlformats.org/officeDocument/2006/relationships/image" Target="../media/image224.png"/><Relationship Id="rId10" Type="http://schemas.openxmlformats.org/officeDocument/2006/relationships/image" Target="../media/image232.png"/><Relationship Id="rId13" Type="http://schemas.openxmlformats.org/officeDocument/2006/relationships/image" Target="../media/image226.png"/><Relationship Id="rId12" Type="http://schemas.openxmlformats.org/officeDocument/2006/relationships/image" Target="../media/image231.png"/><Relationship Id="rId15" Type="http://schemas.openxmlformats.org/officeDocument/2006/relationships/image" Target="../media/image227.png"/><Relationship Id="rId14" Type="http://schemas.openxmlformats.org/officeDocument/2006/relationships/image" Target="../media/image221.png"/><Relationship Id="rId17" Type="http://schemas.openxmlformats.org/officeDocument/2006/relationships/image" Target="../media/image222.png"/><Relationship Id="rId16" Type="http://schemas.openxmlformats.org/officeDocument/2006/relationships/image" Target="../media/image225.png"/><Relationship Id="rId18" Type="http://schemas.openxmlformats.org/officeDocument/2006/relationships/image" Target="../media/image2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86.png"/><Relationship Id="rId4" Type="http://schemas.openxmlformats.org/officeDocument/2006/relationships/image" Target="../media/image171.png"/><Relationship Id="rId5" Type="http://schemas.openxmlformats.org/officeDocument/2006/relationships/image" Target="../media/image8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229.png"/><Relationship Id="rId4" Type="http://schemas.openxmlformats.org/officeDocument/2006/relationships/image" Target="../media/image249.png"/><Relationship Id="rId5" Type="http://schemas.openxmlformats.org/officeDocument/2006/relationships/image" Target="../media/image233.png"/><Relationship Id="rId6" Type="http://schemas.openxmlformats.org/officeDocument/2006/relationships/image" Target="../media/image235.png"/><Relationship Id="rId7" Type="http://schemas.openxmlformats.org/officeDocument/2006/relationships/image" Target="../media/image2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249.png"/><Relationship Id="rId4" Type="http://schemas.openxmlformats.org/officeDocument/2006/relationships/hyperlink" Target="https://docs.ansible.com/ansible/latest/plugins/connection.html" TargetMode="External"/><Relationship Id="rId5" Type="http://schemas.openxmlformats.org/officeDocument/2006/relationships/image" Target="../media/image229.png"/><Relationship Id="rId6" Type="http://schemas.openxmlformats.org/officeDocument/2006/relationships/image" Target="../media/image2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6.xml"/><Relationship Id="rId3" Type="http://schemas.openxmlformats.org/officeDocument/2006/relationships/hyperlink" Target="https://red.ht/network-workshop-1" TargetMode="External"/><Relationship Id="rId4" Type="http://schemas.openxmlformats.org/officeDocument/2006/relationships/image" Target="../media/image82.png"/><Relationship Id="rId5"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8.xml"/><Relationship Id="rId3" Type="http://schemas.openxmlformats.org/officeDocument/2006/relationships/image" Target="../media/image239.png"/><Relationship Id="rId4" Type="http://schemas.openxmlformats.org/officeDocument/2006/relationships/image" Target="../media/image241.png"/><Relationship Id="rId5" Type="http://schemas.openxmlformats.org/officeDocument/2006/relationships/image" Target="../media/image238.png"/><Relationship Id="rId6" Type="http://schemas.openxmlformats.org/officeDocument/2006/relationships/image" Target="../media/image2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9.xml"/><Relationship Id="rId3" Type="http://schemas.openxmlformats.org/officeDocument/2006/relationships/image" Target="../media/image236.png"/><Relationship Id="rId4" Type="http://schemas.openxmlformats.org/officeDocument/2006/relationships/image" Target="../media/image237.png"/><Relationship Id="rId5" Type="http://schemas.openxmlformats.org/officeDocument/2006/relationships/image" Target="../media/image243.png"/><Relationship Id="rId6" Type="http://schemas.openxmlformats.org/officeDocument/2006/relationships/image" Target="../media/image244.png"/><Relationship Id="rId7" Type="http://schemas.openxmlformats.org/officeDocument/2006/relationships/image" Target="../media/image250.png"/><Relationship Id="rId8" Type="http://schemas.openxmlformats.org/officeDocument/2006/relationships/image" Target="../media/image2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8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0.xml"/><Relationship Id="rId3" Type="http://schemas.openxmlformats.org/officeDocument/2006/relationships/image" Target="../media/image236.png"/><Relationship Id="rId4" Type="http://schemas.openxmlformats.org/officeDocument/2006/relationships/image" Target="../media/image239.png"/><Relationship Id="rId5" Type="http://schemas.openxmlformats.org/officeDocument/2006/relationships/image" Target="../media/image246.png"/><Relationship Id="rId6" Type="http://schemas.openxmlformats.org/officeDocument/2006/relationships/image" Target="../media/image2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1.xml"/><Relationship Id="rId3" Type="http://schemas.openxmlformats.org/officeDocument/2006/relationships/image" Target="../media/image248.png"/><Relationship Id="rId4" Type="http://schemas.openxmlformats.org/officeDocument/2006/relationships/image" Target="../media/image245.png"/><Relationship Id="rId5" Type="http://schemas.openxmlformats.org/officeDocument/2006/relationships/image" Target="../media/image251.png"/><Relationship Id="rId6" Type="http://schemas.openxmlformats.org/officeDocument/2006/relationships/image" Target="../media/image247.png"/><Relationship Id="rId7" Type="http://schemas.openxmlformats.org/officeDocument/2006/relationships/image" Target="../media/image2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6.xml"/><Relationship Id="rId3" Type="http://schemas.openxmlformats.org/officeDocument/2006/relationships/image" Target="../media/image303.png"/><Relationship Id="rId4" Type="http://schemas.openxmlformats.org/officeDocument/2006/relationships/image" Target="../media/image2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 Id="rId3" Type="http://schemas.openxmlformats.org/officeDocument/2006/relationships/image" Target="../media/image297.png"/><Relationship Id="rId4" Type="http://schemas.openxmlformats.org/officeDocument/2006/relationships/image" Target="../media/image254.png"/><Relationship Id="rId5" Type="http://schemas.openxmlformats.org/officeDocument/2006/relationships/image" Target="../media/image256.png"/><Relationship Id="rId6" Type="http://schemas.openxmlformats.org/officeDocument/2006/relationships/image" Target="../media/image257.png"/><Relationship Id="rId7" Type="http://schemas.openxmlformats.org/officeDocument/2006/relationships/image" Target="../media/image2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8.xml"/><Relationship Id="rId3" Type="http://schemas.openxmlformats.org/officeDocument/2006/relationships/image" Target="../media/image297.png"/><Relationship Id="rId4" Type="http://schemas.openxmlformats.org/officeDocument/2006/relationships/image" Target="../media/image254.png"/><Relationship Id="rId5" Type="http://schemas.openxmlformats.org/officeDocument/2006/relationships/image" Target="../media/image256.png"/><Relationship Id="rId6" Type="http://schemas.openxmlformats.org/officeDocument/2006/relationships/image" Target="../media/image257.png"/><Relationship Id="rId7" Type="http://schemas.openxmlformats.org/officeDocument/2006/relationships/image" Target="../media/image2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9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3.xml"/><Relationship Id="rId3" Type="http://schemas.openxmlformats.org/officeDocument/2006/relationships/hyperlink" Target="https://red.ht/network-workshop-2" TargetMode="External"/><Relationship Id="rId4" Type="http://schemas.openxmlformats.org/officeDocument/2006/relationships/image" Target="../media/image82.png"/><Relationship Id="rId5"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8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5.xml"/><Relationship Id="rId3" Type="http://schemas.openxmlformats.org/officeDocument/2006/relationships/image" Target="../media/image293.png"/><Relationship Id="rId4" Type="http://schemas.openxmlformats.org/officeDocument/2006/relationships/hyperlink" Target="https://red.ht/NetworkDoc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6.xml"/><Relationship Id="rId3" Type="http://schemas.openxmlformats.org/officeDocument/2006/relationships/image" Target="../media/image260.png"/><Relationship Id="rId4" Type="http://schemas.openxmlformats.org/officeDocument/2006/relationships/hyperlink" Target="https://docs.ansible.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7.xml"/><Relationship Id="rId3" Type="http://schemas.openxmlformats.org/officeDocument/2006/relationships/image" Target="../media/image2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8.xml"/><Relationship Id="rId3" Type="http://schemas.openxmlformats.org/officeDocument/2006/relationships/image" Target="../media/image28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0.png"/><Relationship Id="rId4" Type="http://schemas.openxmlformats.org/officeDocument/2006/relationships/image" Target="../media/image94.png"/><Relationship Id="rId9" Type="http://schemas.openxmlformats.org/officeDocument/2006/relationships/image" Target="../media/image92.png"/><Relationship Id="rId5" Type="http://schemas.openxmlformats.org/officeDocument/2006/relationships/image" Target="../media/image91.png"/><Relationship Id="rId6" Type="http://schemas.openxmlformats.org/officeDocument/2006/relationships/image" Target="../media/image89.png"/><Relationship Id="rId7" Type="http://schemas.openxmlformats.org/officeDocument/2006/relationships/image" Target="../media/image97.png"/><Relationship Id="rId8" Type="http://schemas.openxmlformats.org/officeDocument/2006/relationships/image" Target="../media/image9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0.xml"/><Relationship Id="rId3" Type="http://schemas.openxmlformats.org/officeDocument/2006/relationships/image" Target="../media/image261.png"/><Relationship Id="rId4" Type="http://schemas.openxmlformats.org/officeDocument/2006/relationships/image" Target="../media/image2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3.xml"/><Relationship Id="rId3" Type="http://schemas.openxmlformats.org/officeDocument/2006/relationships/image" Target="../media/image2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6.xml"/><Relationship Id="rId3" Type="http://schemas.openxmlformats.org/officeDocument/2006/relationships/image" Target="../media/image266.png"/><Relationship Id="rId4" Type="http://schemas.openxmlformats.org/officeDocument/2006/relationships/image" Target="../media/image2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7.xml"/><Relationship Id="rId3" Type="http://schemas.openxmlformats.org/officeDocument/2006/relationships/image" Target="../media/image30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8.xml"/><Relationship Id="rId3" Type="http://schemas.openxmlformats.org/officeDocument/2006/relationships/hyperlink" Target="https://red.ht/network-workshop-3" TargetMode="External"/><Relationship Id="rId4" Type="http://schemas.openxmlformats.org/officeDocument/2006/relationships/image" Target="../media/image82.png"/><Relationship Id="rId5" Type="http://schemas.openxmlformats.org/officeDocument/2006/relationships/image" Target="../media/image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 Id="rId3" Type="http://schemas.openxmlformats.org/officeDocument/2006/relationships/image" Target="../media/image267.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 Id="rId3" Type="http://schemas.openxmlformats.org/officeDocument/2006/relationships/image" Target="../media/image267.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2.xml"/><Relationship Id="rId3" Type="http://schemas.openxmlformats.org/officeDocument/2006/relationships/image" Target="../media/image269.png"/><Relationship Id="rId4" Type="http://schemas.openxmlformats.org/officeDocument/2006/relationships/image" Target="../media/image273.png"/><Relationship Id="rId5" Type="http://schemas.openxmlformats.org/officeDocument/2006/relationships/image" Target="../media/image2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3.xml"/><Relationship Id="rId3" Type="http://schemas.openxmlformats.org/officeDocument/2006/relationships/hyperlink" Target="https://red.ht/network-workshop-4"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5.xml"/><Relationship Id="rId3" Type="http://schemas.openxmlformats.org/officeDocument/2006/relationships/image" Target="../media/image270.png"/><Relationship Id="rId4" Type="http://schemas.openxmlformats.org/officeDocument/2006/relationships/image" Target="../media/image271.png"/><Relationship Id="rId5" Type="http://schemas.openxmlformats.org/officeDocument/2006/relationships/image" Target="../media/image272.png"/><Relationship Id="rId6" Type="http://schemas.openxmlformats.org/officeDocument/2006/relationships/image" Target="../media/image274.png"/><Relationship Id="rId7" Type="http://schemas.openxmlformats.org/officeDocument/2006/relationships/image" Target="../media/image2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6.xml"/><Relationship Id="rId3" Type="http://schemas.openxmlformats.org/officeDocument/2006/relationships/image" Target="../media/image313.png"/><Relationship Id="rId4" Type="http://schemas.openxmlformats.org/officeDocument/2006/relationships/image" Target="../media/image2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8.xml"/><Relationship Id="rId3" Type="http://schemas.openxmlformats.org/officeDocument/2006/relationships/hyperlink" Target="https://red.ht/network-workshop-5" TargetMode="External"/><Relationship Id="rId4" Type="http://schemas.openxmlformats.org/officeDocument/2006/relationships/image" Target="../media/image82.png"/><Relationship Id="rId5" Type="http://schemas.openxmlformats.org/officeDocument/2006/relationships/image" Target="../media/image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 Id="rId3"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6.png"/><Relationship Id="rId4" Type="http://schemas.openxmlformats.org/officeDocument/2006/relationships/image" Target="../media/image109.png"/><Relationship Id="rId9" Type="http://schemas.openxmlformats.org/officeDocument/2006/relationships/image" Target="../media/image112.png"/><Relationship Id="rId5" Type="http://schemas.openxmlformats.org/officeDocument/2006/relationships/image" Target="../media/image101.png"/><Relationship Id="rId6" Type="http://schemas.openxmlformats.org/officeDocument/2006/relationships/image" Target="../media/image117.png"/><Relationship Id="rId7" Type="http://schemas.openxmlformats.org/officeDocument/2006/relationships/image" Target="../media/image103.png"/><Relationship Id="rId8" Type="http://schemas.openxmlformats.org/officeDocument/2006/relationships/image" Target="../media/image114.png"/><Relationship Id="rId11" Type="http://schemas.openxmlformats.org/officeDocument/2006/relationships/image" Target="../media/image110.png"/><Relationship Id="rId10" Type="http://schemas.openxmlformats.org/officeDocument/2006/relationships/image" Target="../media/image91.png"/><Relationship Id="rId12" Type="http://schemas.openxmlformats.org/officeDocument/2006/relationships/image" Target="../media/image10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0.xml"/><Relationship Id="rId3" Type="http://schemas.openxmlformats.org/officeDocument/2006/relationships/image" Target="../media/image277.png"/><Relationship Id="rId4" Type="http://schemas.openxmlformats.org/officeDocument/2006/relationships/image" Target="../media/image2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1.xml"/><Relationship Id="rId3" Type="http://schemas.openxmlformats.org/officeDocument/2006/relationships/image" Target="../media/image277.png"/><Relationship Id="rId4" Type="http://schemas.openxmlformats.org/officeDocument/2006/relationships/image" Target="../media/image276.png"/><Relationship Id="rId5" Type="http://schemas.openxmlformats.org/officeDocument/2006/relationships/image" Target="../media/image281.png"/><Relationship Id="rId6" Type="http://schemas.openxmlformats.org/officeDocument/2006/relationships/image" Target="../media/image280.png"/><Relationship Id="rId7" Type="http://schemas.openxmlformats.org/officeDocument/2006/relationships/image" Target="../media/image28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2.xml"/><Relationship Id="rId3" Type="http://schemas.openxmlformats.org/officeDocument/2006/relationships/image" Target="../media/image281.png"/><Relationship Id="rId4" Type="http://schemas.openxmlformats.org/officeDocument/2006/relationships/image" Target="../media/image284.png"/><Relationship Id="rId9" Type="http://schemas.openxmlformats.org/officeDocument/2006/relationships/image" Target="../media/image288.png"/><Relationship Id="rId5" Type="http://schemas.openxmlformats.org/officeDocument/2006/relationships/image" Target="../media/image280.png"/><Relationship Id="rId6" Type="http://schemas.openxmlformats.org/officeDocument/2006/relationships/image" Target="../media/image282.png"/><Relationship Id="rId7" Type="http://schemas.openxmlformats.org/officeDocument/2006/relationships/image" Target="../media/image283.png"/><Relationship Id="rId8" Type="http://schemas.openxmlformats.org/officeDocument/2006/relationships/image" Target="../media/image285.png"/><Relationship Id="rId11" Type="http://schemas.openxmlformats.org/officeDocument/2006/relationships/image" Target="../media/image276.png"/><Relationship Id="rId10" Type="http://schemas.openxmlformats.org/officeDocument/2006/relationships/image" Target="../media/image287.png"/><Relationship Id="rId12" Type="http://schemas.openxmlformats.org/officeDocument/2006/relationships/image" Target="../media/image27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3.xml"/><Relationship Id="rId3" Type="http://schemas.openxmlformats.org/officeDocument/2006/relationships/image" Target="../media/image281.png"/><Relationship Id="rId4" Type="http://schemas.openxmlformats.org/officeDocument/2006/relationships/image" Target="../media/image284.png"/><Relationship Id="rId9" Type="http://schemas.openxmlformats.org/officeDocument/2006/relationships/image" Target="../media/image288.png"/><Relationship Id="rId5" Type="http://schemas.openxmlformats.org/officeDocument/2006/relationships/image" Target="../media/image280.png"/><Relationship Id="rId6" Type="http://schemas.openxmlformats.org/officeDocument/2006/relationships/image" Target="../media/image282.png"/><Relationship Id="rId7" Type="http://schemas.openxmlformats.org/officeDocument/2006/relationships/image" Target="../media/image283.png"/><Relationship Id="rId8" Type="http://schemas.openxmlformats.org/officeDocument/2006/relationships/image" Target="../media/image285.png"/><Relationship Id="rId11" Type="http://schemas.openxmlformats.org/officeDocument/2006/relationships/image" Target="../media/image276.png"/><Relationship Id="rId10" Type="http://schemas.openxmlformats.org/officeDocument/2006/relationships/image" Target="../media/image287.png"/><Relationship Id="rId13" Type="http://schemas.openxmlformats.org/officeDocument/2006/relationships/image" Target="../media/image277.png"/><Relationship Id="rId12" Type="http://schemas.openxmlformats.org/officeDocument/2006/relationships/image" Target="../media/image28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4.xml"/><Relationship Id="rId3" Type="http://schemas.openxmlformats.org/officeDocument/2006/relationships/image" Target="../media/image313.png"/><Relationship Id="rId4" Type="http://schemas.openxmlformats.org/officeDocument/2006/relationships/image" Target="../media/image29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5.xml"/><Relationship Id="rId3" Type="http://schemas.openxmlformats.org/officeDocument/2006/relationships/image" Target="../media/image313.png"/><Relationship Id="rId4" Type="http://schemas.openxmlformats.org/officeDocument/2006/relationships/image" Target="../media/image29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6.xml"/><Relationship Id="rId3" Type="http://schemas.openxmlformats.org/officeDocument/2006/relationships/image" Target="../media/image313.png"/><Relationship Id="rId4" Type="http://schemas.openxmlformats.org/officeDocument/2006/relationships/image" Target="../media/image29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7.xml"/><Relationship Id="rId3" Type="http://schemas.openxmlformats.org/officeDocument/2006/relationships/image" Target="../media/image313.png"/><Relationship Id="rId4" Type="http://schemas.openxmlformats.org/officeDocument/2006/relationships/image" Target="../media/image29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8.xml"/><Relationship Id="rId3" Type="http://schemas.openxmlformats.org/officeDocument/2006/relationships/image" Target="../media/image313.png"/><Relationship Id="rId4" Type="http://schemas.openxmlformats.org/officeDocument/2006/relationships/image" Target="../media/image29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9.xml"/><Relationship Id="rId3" Type="http://schemas.openxmlformats.org/officeDocument/2006/relationships/image" Target="../media/image295.png"/><Relationship Id="rId4" Type="http://schemas.openxmlformats.org/officeDocument/2006/relationships/image" Target="../media/image313.png"/><Relationship Id="rId5" Type="http://schemas.openxmlformats.org/officeDocument/2006/relationships/image" Target="../media/image29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4" name="Shape 774"/>
        <p:cNvGrpSpPr/>
        <p:nvPr/>
      </p:nvGrpSpPr>
      <p:grpSpPr>
        <a:xfrm>
          <a:off x="0" y="0"/>
          <a:ext cx="0" cy="0"/>
          <a:chOff x="0" y="0"/>
          <a:chExt cx="0" cy="0"/>
        </a:xfrm>
      </p:grpSpPr>
      <p:graphicFrame>
        <p:nvGraphicFramePr>
          <p:cNvPr id="775" name="Google Shape;775;p91"/>
          <p:cNvGraphicFramePr/>
          <p:nvPr/>
        </p:nvGraphicFramePr>
        <p:xfrm>
          <a:off x="6400634" y="1943094"/>
          <a:ext cx="3000000" cy="3000000"/>
        </p:xfrm>
        <a:graphic>
          <a:graphicData uri="http://schemas.openxmlformats.org/drawingml/2006/table">
            <a:tbl>
              <a:tblPr>
                <a:noFill/>
                <a:tableStyleId>{235028CE-84C9-4B5E-A0DA-7F21BAF8DE7D}</a:tableStyleId>
              </a:tblPr>
              <a:tblGrid>
                <a:gridCol w="5029075"/>
              </a:tblGrid>
              <a:tr h="585525">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What this deck is not for?</a:t>
                      </a:r>
                      <a:endParaRPr b="1" sz="1200">
                        <a:solidFill>
                          <a:schemeClr val="dk1"/>
                        </a:solidFill>
                        <a:latin typeface="Red Hat Display"/>
                        <a:ea typeface="Red Hat Display"/>
                        <a:cs typeface="Red Hat Display"/>
                        <a:sym typeface="Red Hat Display"/>
                      </a:endParaRPr>
                    </a:p>
                    <a:p>
                      <a:pPr indent="0" lvl="0" marL="0" rtl="0" algn="l">
                        <a:spcBef>
                          <a:spcPts val="500"/>
                        </a:spcBef>
                        <a:spcAft>
                          <a:spcPts val="0"/>
                        </a:spcAft>
                        <a:buNone/>
                      </a:pPr>
                      <a:r>
                        <a:rPr lang="en" sz="1100">
                          <a:solidFill>
                            <a:schemeClr val="dk1"/>
                          </a:solidFill>
                          <a:latin typeface="Red Hat Display"/>
                          <a:ea typeface="Red Hat Display"/>
                          <a:cs typeface="Red Hat Display"/>
                          <a:sym typeface="Red Hat Display"/>
                        </a:rPr>
                        <a:t>This is not a replacement for Red Hat training.  This is a small “taste” of Ansible Automation Platform and meant to help people understand what is possible for network engineers with automation.  Please refer to </a:t>
                      </a:r>
                      <a:r>
                        <a:rPr lang="en" sz="1100" u="sng">
                          <a:solidFill>
                            <a:schemeClr val="hlink"/>
                          </a:solidFill>
                          <a:latin typeface="Red Hat Display"/>
                          <a:ea typeface="Red Hat Display"/>
                          <a:cs typeface="Red Hat Display"/>
                          <a:sym typeface="Red Hat Display"/>
                          <a:hlinkClick r:id="rId3"/>
                        </a:rPr>
                        <a:t>https://www.redhat.com/en/services/training-and-certification</a:t>
                      </a:r>
                      <a:r>
                        <a:rPr lang="en" sz="1100">
                          <a:solidFill>
                            <a:schemeClr val="dk1"/>
                          </a:solidFill>
                          <a:latin typeface="Red Hat Display"/>
                          <a:ea typeface="Red Hat Display"/>
                          <a:cs typeface="Red Hat Display"/>
                          <a:sym typeface="Red Hat Display"/>
                        </a:rPr>
                        <a:t> for official training</a:t>
                      </a:r>
                      <a:endParaRPr sz="1100">
                        <a:solidFill>
                          <a:schemeClr val="dk1"/>
                        </a:solidFill>
                        <a:latin typeface="Red Hat Display"/>
                        <a:ea typeface="Red Hat Display"/>
                        <a:cs typeface="Red Hat Display"/>
                        <a:sym typeface="Red Hat Display"/>
                      </a:endParaRPr>
                    </a:p>
                  </a:txBody>
                  <a:tcPr marT="91425" marB="91425" marR="338325" marL="365750">
                    <a:lnL cap="flat" cmpd="sng" w="9525">
                      <a:solidFill>
                        <a:schemeClr val="accent5">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6175">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Google Slides source link (Red Hat internal):</a:t>
                      </a:r>
                      <a:endParaRPr b="1" sz="1200">
                        <a:solidFill>
                          <a:schemeClr val="dk1"/>
                        </a:solidFill>
                        <a:latin typeface="Red Hat Display"/>
                        <a:ea typeface="Red Hat Display"/>
                        <a:cs typeface="Red Hat Display"/>
                        <a:sym typeface="Red Hat Display"/>
                      </a:endParaRPr>
                    </a:p>
                    <a:p>
                      <a:pPr indent="0" lvl="0" marL="0" rtl="0" algn="l">
                        <a:spcBef>
                          <a:spcPts val="500"/>
                        </a:spcBef>
                        <a:spcAft>
                          <a:spcPts val="0"/>
                        </a:spcAft>
                        <a:buClr>
                          <a:schemeClr val="dk1"/>
                        </a:buClr>
                        <a:buSzPts val="1100"/>
                        <a:buFont typeface="Arial"/>
                        <a:buNone/>
                      </a:pPr>
                      <a:r>
                        <a:rPr lang="en" sz="1100">
                          <a:solidFill>
                            <a:schemeClr val="accent1"/>
                          </a:solidFill>
                          <a:latin typeface="Red Hat Display"/>
                          <a:ea typeface="Red Hat Display"/>
                          <a:cs typeface="Red Hat Display"/>
                          <a:sym typeface="Red Hat Display"/>
                        </a:rPr>
                        <a:t>https://docs.google.com/presentation/d/1PIT-kGAGMVEEK8PsuZCoyzFC5CIzLBwdnftnUsdUNWQ/edit?usp=sharing</a:t>
                      </a:r>
                      <a:endParaRPr sz="1100">
                        <a:solidFill>
                          <a:schemeClr val="accent1"/>
                        </a:solidFill>
                        <a:latin typeface="Red Hat Display Medium"/>
                        <a:ea typeface="Red Hat Display Medium"/>
                        <a:cs typeface="Red Hat Display Medium"/>
                        <a:sym typeface="Red Hat Display Medium"/>
                      </a:endParaRPr>
                    </a:p>
                  </a:txBody>
                  <a:tcPr marT="91425" marB="91425" marR="338325" marL="365750">
                    <a:lnL cap="flat" cmpd="sng" w="9525">
                      <a:solidFill>
                        <a:schemeClr val="accent5">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776" name="Google Shape;776;p91"/>
          <p:cNvPicPr preferRelativeResize="0"/>
          <p:nvPr/>
        </p:nvPicPr>
        <p:blipFill rotWithShape="1">
          <a:blip r:embed="rId4">
            <a:alphaModFix/>
          </a:blip>
          <a:srcRect b="0" l="0" r="0" t="0"/>
          <a:stretch/>
        </p:blipFill>
        <p:spPr>
          <a:xfrm>
            <a:off x="6332921" y="3278150"/>
            <a:ext cx="301676" cy="301676"/>
          </a:xfrm>
          <a:prstGeom prst="rect">
            <a:avLst/>
          </a:prstGeom>
          <a:noFill/>
          <a:ln>
            <a:noFill/>
          </a:ln>
        </p:spPr>
      </p:pic>
      <p:pic>
        <p:nvPicPr>
          <p:cNvPr id="777" name="Google Shape;777;p91"/>
          <p:cNvPicPr preferRelativeResize="0"/>
          <p:nvPr/>
        </p:nvPicPr>
        <p:blipFill rotWithShape="1">
          <a:blip r:embed="rId5">
            <a:alphaModFix/>
          </a:blip>
          <a:srcRect b="0" l="0" r="0" t="0"/>
          <a:stretch/>
        </p:blipFill>
        <p:spPr>
          <a:xfrm>
            <a:off x="6332928" y="1954412"/>
            <a:ext cx="301676" cy="301676"/>
          </a:xfrm>
          <a:prstGeom prst="rect">
            <a:avLst/>
          </a:prstGeom>
          <a:noFill/>
          <a:ln>
            <a:noFill/>
          </a:ln>
        </p:spPr>
      </p:pic>
      <p:graphicFrame>
        <p:nvGraphicFramePr>
          <p:cNvPr id="778" name="Google Shape;778;p91"/>
          <p:cNvGraphicFramePr/>
          <p:nvPr/>
        </p:nvGraphicFramePr>
        <p:xfrm>
          <a:off x="914369" y="1943094"/>
          <a:ext cx="3000000" cy="3000000"/>
        </p:xfrm>
        <a:graphic>
          <a:graphicData uri="http://schemas.openxmlformats.org/drawingml/2006/table">
            <a:tbl>
              <a:tblPr>
                <a:noFill/>
                <a:tableStyleId>{235028CE-84C9-4B5E-A0DA-7F21BAF8DE7D}</a:tableStyleId>
              </a:tblPr>
              <a:tblGrid>
                <a:gridCol w="5029075"/>
              </a:tblGrid>
              <a:tr h="845125">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Name:</a:t>
                      </a:r>
                      <a:endParaRPr b="1" sz="1200">
                        <a:solidFill>
                          <a:schemeClr val="dk1"/>
                        </a:solidFill>
                        <a:latin typeface="Red Hat Display"/>
                        <a:ea typeface="Red Hat Display"/>
                        <a:cs typeface="Red Hat Display"/>
                        <a:sym typeface="Red Hat Display"/>
                      </a:endParaRPr>
                    </a:p>
                    <a:p>
                      <a:pPr indent="0" lvl="0" marL="0" rtl="0" algn="l">
                        <a:spcBef>
                          <a:spcPts val="500"/>
                        </a:spcBef>
                        <a:spcAft>
                          <a:spcPts val="0"/>
                        </a:spcAft>
                        <a:buNone/>
                      </a:pPr>
                      <a:r>
                        <a:rPr lang="en" sz="1100">
                          <a:solidFill>
                            <a:schemeClr val="dk1"/>
                          </a:solidFill>
                          <a:latin typeface="Red Hat Display"/>
                          <a:ea typeface="Red Hat Display"/>
                          <a:cs typeface="Red Hat Display"/>
                          <a:sym typeface="Red Hat Display"/>
                        </a:rPr>
                        <a:t>Network Automation Workshop Deck</a:t>
                      </a:r>
                      <a:endParaRPr sz="1100">
                        <a:solidFill>
                          <a:schemeClr val="dk1"/>
                        </a:solidFill>
                        <a:latin typeface="Red Hat Display"/>
                        <a:ea typeface="Red Hat Display"/>
                        <a:cs typeface="Red Hat Display"/>
                        <a:sym typeface="Red Hat Display"/>
                      </a:endParaRPr>
                    </a:p>
                  </a:txBody>
                  <a:tcPr marT="91425" marB="91425" marR="338325" marL="365750">
                    <a:lnL cap="flat" cmpd="sng" w="9525">
                      <a:solidFill>
                        <a:schemeClr val="accent5">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465125">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Purpose:</a:t>
                      </a:r>
                      <a:endParaRPr b="1" sz="1200">
                        <a:solidFill>
                          <a:schemeClr val="dk1"/>
                        </a:solidFill>
                        <a:latin typeface="Red Hat Display"/>
                        <a:ea typeface="Red Hat Display"/>
                        <a:cs typeface="Red Hat Display"/>
                        <a:sym typeface="Red Hat Display"/>
                      </a:endParaRPr>
                    </a:p>
                    <a:p>
                      <a:pPr indent="0" lvl="0" marL="0" rtl="0" algn="l">
                        <a:spcBef>
                          <a:spcPts val="500"/>
                        </a:spcBef>
                        <a:spcAft>
                          <a:spcPts val="0"/>
                        </a:spcAft>
                        <a:buNone/>
                      </a:pPr>
                      <a:r>
                        <a:rPr lang="en" sz="1100">
                          <a:solidFill>
                            <a:schemeClr val="dk1"/>
                          </a:solidFill>
                          <a:latin typeface="Red Hat Display"/>
                          <a:ea typeface="Red Hat Display"/>
                          <a:cs typeface="Red Hat Display"/>
                          <a:sym typeface="Red Hat Display"/>
                        </a:rPr>
                        <a:t>This slide deck is part of a training course designed as an introduction to Ansible for network engineers and operators.  The slides are meant to be taught in conjunction with hands-on exercises with a lab topology of Automation controller + 4 network devices.</a:t>
                      </a:r>
                      <a:endParaRPr sz="11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1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 </a:t>
                      </a:r>
                      <a:endParaRPr sz="1100">
                        <a:solidFill>
                          <a:schemeClr val="accent1"/>
                        </a:solidFill>
                        <a:latin typeface="Red Hat Display Medium"/>
                        <a:ea typeface="Red Hat Display Medium"/>
                        <a:cs typeface="Red Hat Display Medium"/>
                        <a:sym typeface="Red Hat Display Medium"/>
                      </a:endParaRPr>
                    </a:p>
                  </a:txBody>
                  <a:tcPr marT="91425" marB="91425" marR="338325" marL="365750">
                    <a:lnL cap="flat" cmpd="sng" w="9525">
                      <a:solidFill>
                        <a:schemeClr val="accent5">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45125">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Last updated:</a:t>
                      </a:r>
                      <a:endParaRPr b="1" sz="1200">
                        <a:solidFill>
                          <a:schemeClr val="dk1"/>
                        </a:solidFill>
                        <a:latin typeface="Red Hat Display"/>
                        <a:ea typeface="Red Hat Display"/>
                        <a:cs typeface="Red Hat Display"/>
                        <a:sym typeface="Red Hat Display"/>
                      </a:endParaRPr>
                    </a:p>
                    <a:p>
                      <a:pPr indent="0" lvl="0" marL="0" rtl="0" algn="l">
                        <a:spcBef>
                          <a:spcPts val="500"/>
                        </a:spcBef>
                        <a:spcAft>
                          <a:spcPts val="0"/>
                        </a:spcAft>
                        <a:buNone/>
                      </a:pPr>
                      <a:r>
                        <a:rPr lang="en" sz="1100">
                          <a:solidFill>
                            <a:schemeClr val="dk1"/>
                          </a:solidFill>
                          <a:latin typeface="Red Hat Display"/>
                          <a:ea typeface="Red Hat Display"/>
                          <a:cs typeface="Red Hat Display"/>
                          <a:sym typeface="Red Hat Display"/>
                        </a:rPr>
                        <a:t>Sep 21, 2021 (check history for older versions)</a:t>
                      </a:r>
                      <a:endParaRPr sz="1100">
                        <a:solidFill>
                          <a:schemeClr val="dk1"/>
                        </a:solidFill>
                        <a:latin typeface="Red Hat Display"/>
                        <a:ea typeface="Red Hat Display"/>
                        <a:cs typeface="Red Hat Display"/>
                        <a:sym typeface="Red Hat Display"/>
                      </a:endParaRPr>
                    </a:p>
                  </a:txBody>
                  <a:tcPr marT="91425" marB="91425" marR="338325" marL="365750">
                    <a:lnL cap="flat" cmpd="sng" w="9525">
                      <a:solidFill>
                        <a:schemeClr val="accent5">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45125">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What this deck is for?</a:t>
                      </a:r>
                      <a:endParaRPr b="1" sz="1200">
                        <a:solidFill>
                          <a:schemeClr val="dk1"/>
                        </a:solidFill>
                        <a:latin typeface="Red Hat Display"/>
                        <a:ea typeface="Red Hat Display"/>
                        <a:cs typeface="Red Hat Display"/>
                        <a:sym typeface="Red Hat Display"/>
                      </a:endParaRPr>
                    </a:p>
                    <a:p>
                      <a:pPr indent="0" lvl="0" marL="0" rtl="0" algn="l">
                        <a:spcBef>
                          <a:spcPts val="500"/>
                        </a:spcBef>
                        <a:spcAft>
                          <a:spcPts val="0"/>
                        </a:spcAft>
                        <a:buNone/>
                      </a:pPr>
                      <a:r>
                        <a:rPr lang="en" sz="1100">
                          <a:solidFill>
                            <a:schemeClr val="dk1"/>
                          </a:solidFill>
                          <a:latin typeface="Red Hat Display"/>
                          <a:ea typeface="Red Hat Display"/>
                          <a:cs typeface="Red Hat Display"/>
                          <a:sym typeface="Red Hat Display"/>
                        </a:rPr>
                        <a:t>This deck corresponds to the prescriptive exercises available on </a:t>
                      </a:r>
                      <a:r>
                        <a:rPr lang="en" sz="1100" u="sng">
                          <a:solidFill>
                            <a:schemeClr val="hlink"/>
                          </a:solidFill>
                          <a:latin typeface="Red Hat Display"/>
                          <a:ea typeface="Red Hat Display"/>
                          <a:cs typeface="Red Hat Display"/>
                          <a:sym typeface="Red Hat Display"/>
                          <a:hlinkClick r:id="rId6"/>
                        </a:rPr>
                        <a:t>https://ansible.github.io/workshops/exercises/ansible_network/</a:t>
                      </a:r>
                      <a:endParaRPr sz="11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1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The upstream source for exercises and provisioner are provided on </a:t>
                      </a:r>
                      <a:r>
                        <a:rPr lang="en" sz="1100" u="sng">
                          <a:solidFill>
                            <a:schemeClr val="hlink"/>
                          </a:solidFill>
                          <a:latin typeface="Red Hat Display"/>
                          <a:ea typeface="Red Hat Display"/>
                          <a:cs typeface="Red Hat Display"/>
                          <a:sym typeface="Red Hat Display"/>
                          <a:hlinkClick r:id="rId7"/>
                        </a:rPr>
                        <a:t>https://github.com/ansible/workshops</a:t>
                      </a:r>
                      <a:endParaRPr sz="11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100">
                        <a:solidFill>
                          <a:schemeClr val="dk1"/>
                        </a:solidFill>
                        <a:latin typeface="Red Hat Display"/>
                        <a:ea typeface="Red Hat Display"/>
                        <a:cs typeface="Red Hat Display"/>
                        <a:sym typeface="Red Hat Display"/>
                      </a:endParaRPr>
                    </a:p>
                  </a:txBody>
                  <a:tcPr marT="91425" marB="91425" marR="338325" marL="365750">
                    <a:lnL cap="flat" cmpd="sng" w="9525">
                      <a:solidFill>
                        <a:schemeClr val="accent5">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779" name="Google Shape;779;p91"/>
          <p:cNvPicPr preferRelativeResize="0"/>
          <p:nvPr/>
        </p:nvPicPr>
        <p:blipFill rotWithShape="1">
          <a:blip r:embed="rId8">
            <a:alphaModFix/>
          </a:blip>
          <a:srcRect b="0" l="0" r="0" t="0"/>
          <a:stretch/>
        </p:blipFill>
        <p:spPr>
          <a:xfrm>
            <a:off x="850528" y="4297400"/>
            <a:ext cx="300675" cy="300675"/>
          </a:xfrm>
          <a:prstGeom prst="rect">
            <a:avLst/>
          </a:prstGeom>
          <a:noFill/>
          <a:ln>
            <a:noFill/>
          </a:ln>
        </p:spPr>
      </p:pic>
      <p:pic>
        <p:nvPicPr>
          <p:cNvPr id="780" name="Google Shape;780;p91"/>
          <p:cNvPicPr preferRelativeResize="0"/>
          <p:nvPr/>
        </p:nvPicPr>
        <p:blipFill rotWithShape="1">
          <a:blip r:embed="rId9">
            <a:alphaModFix/>
          </a:blip>
          <a:srcRect b="0" l="0" r="0" t="0"/>
          <a:stretch/>
        </p:blipFill>
        <p:spPr>
          <a:xfrm>
            <a:off x="840678" y="2833008"/>
            <a:ext cx="300699" cy="300679"/>
          </a:xfrm>
          <a:prstGeom prst="rect">
            <a:avLst/>
          </a:prstGeom>
          <a:noFill/>
          <a:ln>
            <a:noFill/>
          </a:ln>
        </p:spPr>
      </p:pic>
      <p:pic>
        <p:nvPicPr>
          <p:cNvPr id="781" name="Google Shape;781;p91"/>
          <p:cNvPicPr preferRelativeResize="0"/>
          <p:nvPr/>
        </p:nvPicPr>
        <p:blipFill rotWithShape="1">
          <a:blip r:embed="rId10">
            <a:alphaModFix/>
          </a:blip>
          <a:srcRect b="0" l="0" r="0" t="0"/>
          <a:stretch/>
        </p:blipFill>
        <p:spPr>
          <a:xfrm>
            <a:off x="840690" y="1954412"/>
            <a:ext cx="300675" cy="300650"/>
          </a:xfrm>
          <a:prstGeom prst="rect">
            <a:avLst/>
          </a:prstGeom>
          <a:noFill/>
          <a:ln>
            <a:noFill/>
          </a:ln>
        </p:spPr>
      </p:pic>
      <p:sp>
        <p:nvSpPr>
          <p:cNvPr id="782" name="Google Shape;782;p91"/>
          <p:cNvSpPr txBox="1"/>
          <p:nvPr>
            <p:ph idx="4294967295" type="title"/>
          </p:nvPr>
        </p:nvSpPr>
        <p:spPr>
          <a:xfrm>
            <a:off x="885028" y="1100350"/>
            <a:ext cx="10421700" cy="55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1"/>
                </a:solidFill>
              </a:rPr>
              <a:t>How to use this deck</a:t>
            </a:r>
            <a:endParaRPr>
              <a:solidFill>
                <a:schemeClr val="accent1"/>
              </a:solidFill>
            </a:endParaRPr>
          </a:p>
        </p:txBody>
      </p:sp>
      <p:sp>
        <p:nvSpPr>
          <p:cNvPr id="783" name="Google Shape;783;p91"/>
          <p:cNvSpPr txBox="1"/>
          <p:nvPr>
            <p:ph idx="12" type="sldNum"/>
          </p:nvPr>
        </p:nvSpPr>
        <p:spPr>
          <a:xfrm>
            <a:off x="81991" y="6169556"/>
            <a:ext cx="7320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84" name="Google Shape;784;p91"/>
          <p:cNvSpPr txBox="1"/>
          <p:nvPr>
            <p:ph idx="1" type="subTitle"/>
          </p:nvPr>
        </p:nvSpPr>
        <p:spPr>
          <a:xfrm>
            <a:off x="447865" y="55441"/>
            <a:ext cx="51501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Overview</a:t>
            </a:r>
            <a:endParaRPr>
              <a:latin typeface="Red Hat Display Medium"/>
              <a:ea typeface="Red Hat Display Medium"/>
              <a:cs typeface="Red Hat Display Medium"/>
              <a:sym typeface="Red Hat Display Medium"/>
            </a:endParaRPr>
          </a:p>
        </p:txBody>
      </p:sp>
      <p:pic>
        <p:nvPicPr>
          <p:cNvPr id="785" name="Google Shape;785;p91"/>
          <p:cNvPicPr preferRelativeResize="0"/>
          <p:nvPr/>
        </p:nvPicPr>
        <p:blipFill rotWithShape="1">
          <a:blip r:embed="rId11">
            <a:alphaModFix/>
          </a:blip>
          <a:srcRect b="0" l="0" r="0" t="0"/>
          <a:stretch/>
        </p:blipFill>
        <p:spPr>
          <a:xfrm>
            <a:off x="840195" y="5130965"/>
            <a:ext cx="301676" cy="301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0"/>
          <p:cNvSpPr/>
          <p:nvPr/>
        </p:nvSpPr>
        <p:spPr>
          <a:xfrm>
            <a:off x="2732858" y="2464048"/>
            <a:ext cx="6758700" cy="6758700"/>
          </a:xfrm>
          <a:prstGeom prst="ellipse">
            <a:avLst/>
          </a:prstGeom>
          <a:noFill/>
          <a:ln cap="rnd" cmpd="sng" w="19050">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00"/>
          <p:cNvSpPr/>
          <p:nvPr/>
        </p:nvSpPr>
        <p:spPr>
          <a:xfrm>
            <a:off x="3661085" y="3350358"/>
            <a:ext cx="4891200" cy="4890900"/>
          </a:xfrm>
          <a:prstGeom prst="ellipse">
            <a:avLst/>
          </a:prstGeom>
          <a:noFill/>
          <a:ln cap="rnd" cmpd="sng" w="19050">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00"/>
          <p:cNvSpPr/>
          <p:nvPr/>
        </p:nvSpPr>
        <p:spPr>
          <a:xfrm>
            <a:off x="4505589" y="4267083"/>
            <a:ext cx="3177000" cy="3177300"/>
          </a:xfrm>
          <a:prstGeom prst="ellipse">
            <a:avLst/>
          </a:prstGeom>
          <a:noFill/>
          <a:ln cap="rnd"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00"/>
          <p:cNvSpPr/>
          <p:nvPr/>
        </p:nvSpPr>
        <p:spPr>
          <a:xfrm>
            <a:off x="5705407" y="3886063"/>
            <a:ext cx="723600" cy="72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00"/>
          <p:cNvSpPr txBox="1"/>
          <p:nvPr>
            <p:ph idx="3" type="subTitle"/>
          </p:nvPr>
        </p:nvSpPr>
        <p:spPr>
          <a:xfrm>
            <a:off x="885103" y="1653550"/>
            <a:ext cx="10421700" cy="2919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Different teams a single platform</a:t>
            </a:r>
            <a:endParaRPr/>
          </a:p>
        </p:txBody>
      </p:sp>
      <p:sp>
        <p:nvSpPr>
          <p:cNvPr id="964" name="Google Shape;964;p100"/>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Ansible Platform technical deck</a:t>
            </a:r>
            <a:endParaRPr/>
          </a:p>
        </p:txBody>
      </p:sp>
      <p:sp>
        <p:nvSpPr>
          <p:cNvPr id="965" name="Google Shape;965;p100"/>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66" name="Google Shape;966;p100"/>
          <p:cNvSpPr txBox="1"/>
          <p:nvPr>
            <p:ph type="title"/>
          </p:nvPr>
        </p:nvSpPr>
        <p:spPr>
          <a:xfrm>
            <a:off x="885028" y="1100350"/>
            <a:ext cx="10421700" cy="55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Break down silos</a:t>
            </a:r>
            <a:endParaRPr sz="2800"/>
          </a:p>
        </p:txBody>
      </p:sp>
      <p:sp>
        <p:nvSpPr>
          <p:cNvPr id="967" name="Google Shape;967;p100"/>
          <p:cNvSpPr/>
          <p:nvPr/>
        </p:nvSpPr>
        <p:spPr>
          <a:xfrm>
            <a:off x="4172072" y="5142683"/>
            <a:ext cx="3741000" cy="66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00"/>
          <p:cNvSpPr/>
          <p:nvPr/>
        </p:nvSpPr>
        <p:spPr>
          <a:xfrm>
            <a:off x="1733357" y="5672552"/>
            <a:ext cx="8267700" cy="118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00"/>
          <p:cNvSpPr/>
          <p:nvPr/>
        </p:nvSpPr>
        <p:spPr>
          <a:xfrm rot="-544527">
            <a:off x="5411749" y="2047415"/>
            <a:ext cx="1373190" cy="1373190"/>
          </a:xfrm>
          <a:prstGeom prst="ellipse">
            <a:avLst/>
          </a:prstGeom>
          <a:solidFill>
            <a:srgbClr val="FFFFFF"/>
          </a:solidFill>
          <a:ln cap="rnd" cmpd="sng" w="19050">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00"/>
          <p:cNvSpPr/>
          <p:nvPr/>
        </p:nvSpPr>
        <p:spPr>
          <a:xfrm rot="-169419">
            <a:off x="2655249" y="3435960"/>
            <a:ext cx="1528556" cy="1528556"/>
          </a:xfrm>
          <a:prstGeom prst="ellipse">
            <a:avLst/>
          </a:prstGeom>
          <a:solidFill>
            <a:srgbClr val="FFFFFF"/>
          </a:solidFill>
          <a:ln cap="rnd" cmpd="sng" w="19050">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00"/>
          <p:cNvSpPr/>
          <p:nvPr/>
        </p:nvSpPr>
        <p:spPr>
          <a:xfrm>
            <a:off x="5724122" y="2995903"/>
            <a:ext cx="743100" cy="741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72" name="Google Shape;972;p100"/>
          <p:cNvSpPr/>
          <p:nvPr/>
        </p:nvSpPr>
        <p:spPr>
          <a:xfrm>
            <a:off x="3661364" y="4191609"/>
            <a:ext cx="723600" cy="7224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73" name="Google Shape;973;p100"/>
          <p:cNvSpPr txBox="1"/>
          <p:nvPr/>
        </p:nvSpPr>
        <p:spPr>
          <a:xfrm>
            <a:off x="5443128" y="2587159"/>
            <a:ext cx="1305000" cy="293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Cloud</a:t>
            </a:r>
            <a:endParaRPr sz="1200">
              <a:solidFill>
                <a:schemeClr val="dk1"/>
              </a:solidFill>
              <a:latin typeface="Red Hat Display Medium"/>
              <a:ea typeface="Red Hat Display Medium"/>
              <a:cs typeface="Red Hat Display Medium"/>
              <a:sym typeface="Red Hat Display Medium"/>
            </a:endParaRPr>
          </a:p>
        </p:txBody>
      </p:sp>
      <p:sp>
        <p:nvSpPr>
          <p:cNvPr id="974" name="Google Shape;974;p100"/>
          <p:cNvSpPr/>
          <p:nvPr/>
        </p:nvSpPr>
        <p:spPr>
          <a:xfrm>
            <a:off x="5215923" y="2315605"/>
            <a:ext cx="483000" cy="482400"/>
          </a:xfrm>
          <a:prstGeom prst="ellipse">
            <a:avLst/>
          </a:prstGeom>
          <a:solidFill>
            <a:srgbClr val="FFFFFF"/>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975" name="Google Shape;975;p100"/>
          <p:cNvPicPr preferRelativeResize="0"/>
          <p:nvPr/>
        </p:nvPicPr>
        <p:blipFill>
          <a:blip r:embed="rId3">
            <a:alphaModFix/>
          </a:blip>
          <a:stretch>
            <a:fillRect/>
          </a:stretch>
        </p:blipFill>
        <p:spPr>
          <a:xfrm>
            <a:off x="4285707" y="5086275"/>
            <a:ext cx="723418" cy="723418"/>
          </a:xfrm>
          <a:prstGeom prst="rect">
            <a:avLst/>
          </a:prstGeom>
          <a:noFill/>
          <a:ln>
            <a:noFill/>
          </a:ln>
        </p:spPr>
      </p:pic>
      <p:sp>
        <p:nvSpPr>
          <p:cNvPr id="976" name="Google Shape;976;p100"/>
          <p:cNvSpPr txBox="1"/>
          <p:nvPr/>
        </p:nvSpPr>
        <p:spPr>
          <a:xfrm>
            <a:off x="5102478" y="5838621"/>
            <a:ext cx="1028700" cy="145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IT ops</a:t>
            </a:r>
            <a:endParaRPr sz="1200">
              <a:latin typeface="Red Hat Display"/>
              <a:ea typeface="Red Hat Display"/>
              <a:cs typeface="Red Hat Display"/>
              <a:sym typeface="Red Hat Display"/>
            </a:endParaRPr>
          </a:p>
        </p:txBody>
      </p:sp>
      <p:sp>
        <p:nvSpPr>
          <p:cNvPr id="977" name="Google Shape;977;p100"/>
          <p:cNvSpPr txBox="1"/>
          <p:nvPr/>
        </p:nvSpPr>
        <p:spPr>
          <a:xfrm>
            <a:off x="3960302" y="5838625"/>
            <a:ext cx="1457100" cy="145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Devs/DevOps</a:t>
            </a:r>
            <a:endParaRPr sz="1200">
              <a:latin typeface="Red Hat Display"/>
              <a:ea typeface="Red Hat Display"/>
              <a:cs typeface="Red Hat Display"/>
              <a:sym typeface="Red Hat Display"/>
            </a:endParaRPr>
          </a:p>
        </p:txBody>
      </p:sp>
      <p:sp>
        <p:nvSpPr>
          <p:cNvPr id="978" name="Google Shape;978;p100"/>
          <p:cNvSpPr txBox="1"/>
          <p:nvPr/>
        </p:nvSpPr>
        <p:spPr>
          <a:xfrm>
            <a:off x="5990357" y="5838625"/>
            <a:ext cx="1109400" cy="145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SecOps</a:t>
            </a:r>
            <a:endParaRPr sz="1200">
              <a:latin typeface="Red Hat Display"/>
              <a:ea typeface="Red Hat Display"/>
              <a:cs typeface="Red Hat Display"/>
              <a:sym typeface="Red Hat Display"/>
            </a:endParaRPr>
          </a:p>
        </p:txBody>
      </p:sp>
      <p:sp>
        <p:nvSpPr>
          <p:cNvPr id="979" name="Google Shape;979;p100"/>
          <p:cNvSpPr txBox="1"/>
          <p:nvPr/>
        </p:nvSpPr>
        <p:spPr>
          <a:xfrm>
            <a:off x="6838033" y="5838625"/>
            <a:ext cx="1270200" cy="145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Network ops</a:t>
            </a:r>
            <a:endParaRPr sz="1200">
              <a:latin typeface="Red Hat Display"/>
              <a:ea typeface="Red Hat Display"/>
              <a:cs typeface="Red Hat Display"/>
              <a:sym typeface="Red Hat Display"/>
            </a:endParaRPr>
          </a:p>
        </p:txBody>
      </p:sp>
      <p:pic>
        <p:nvPicPr>
          <p:cNvPr id="980" name="Google Shape;980;p100"/>
          <p:cNvPicPr preferRelativeResize="0"/>
          <p:nvPr/>
        </p:nvPicPr>
        <p:blipFill>
          <a:blip r:embed="rId4">
            <a:alphaModFix/>
          </a:blip>
          <a:stretch>
            <a:fillRect/>
          </a:stretch>
        </p:blipFill>
        <p:spPr>
          <a:xfrm>
            <a:off x="6132185" y="5076563"/>
            <a:ext cx="742845" cy="742845"/>
          </a:xfrm>
          <a:prstGeom prst="rect">
            <a:avLst/>
          </a:prstGeom>
          <a:noFill/>
          <a:ln>
            <a:noFill/>
          </a:ln>
        </p:spPr>
      </p:pic>
      <p:pic>
        <p:nvPicPr>
          <p:cNvPr id="981" name="Google Shape;981;p100"/>
          <p:cNvPicPr preferRelativeResize="0"/>
          <p:nvPr/>
        </p:nvPicPr>
        <p:blipFill>
          <a:blip r:embed="rId5">
            <a:alphaModFix/>
          </a:blip>
          <a:stretch>
            <a:fillRect/>
          </a:stretch>
        </p:blipFill>
        <p:spPr>
          <a:xfrm>
            <a:off x="5204091" y="5076563"/>
            <a:ext cx="742845" cy="742845"/>
          </a:xfrm>
          <a:prstGeom prst="rect">
            <a:avLst/>
          </a:prstGeom>
          <a:noFill/>
          <a:ln>
            <a:noFill/>
          </a:ln>
        </p:spPr>
      </p:pic>
      <p:pic>
        <p:nvPicPr>
          <p:cNvPr id="982" name="Google Shape;982;p100"/>
          <p:cNvPicPr preferRelativeResize="0"/>
          <p:nvPr/>
        </p:nvPicPr>
        <p:blipFill>
          <a:blip r:embed="rId6">
            <a:alphaModFix/>
          </a:blip>
          <a:stretch>
            <a:fillRect/>
          </a:stretch>
        </p:blipFill>
        <p:spPr>
          <a:xfrm>
            <a:off x="7060279" y="5076563"/>
            <a:ext cx="742845" cy="742845"/>
          </a:xfrm>
          <a:prstGeom prst="rect">
            <a:avLst/>
          </a:prstGeom>
          <a:noFill/>
          <a:ln>
            <a:noFill/>
          </a:ln>
        </p:spPr>
      </p:pic>
      <p:pic>
        <p:nvPicPr>
          <p:cNvPr id="983" name="Google Shape;983;p100"/>
          <p:cNvPicPr preferRelativeResize="0"/>
          <p:nvPr/>
        </p:nvPicPr>
        <p:blipFill>
          <a:blip r:embed="rId7">
            <a:alphaModFix/>
          </a:blip>
          <a:stretch>
            <a:fillRect/>
          </a:stretch>
        </p:blipFill>
        <p:spPr>
          <a:xfrm>
            <a:off x="5679086" y="3763687"/>
            <a:ext cx="742845" cy="742845"/>
          </a:xfrm>
          <a:prstGeom prst="rect">
            <a:avLst/>
          </a:prstGeom>
          <a:noFill/>
          <a:ln>
            <a:noFill/>
          </a:ln>
        </p:spPr>
      </p:pic>
      <p:sp>
        <p:nvSpPr>
          <p:cNvPr id="984" name="Google Shape;984;p100"/>
          <p:cNvSpPr txBox="1"/>
          <p:nvPr/>
        </p:nvSpPr>
        <p:spPr>
          <a:xfrm>
            <a:off x="5451939" y="4514081"/>
            <a:ext cx="1270200" cy="145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Line of business</a:t>
            </a:r>
            <a:endParaRPr sz="1200">
              <a:latin typeface="Red Hat Display"/>
              <a:ea typeface="Red Hat Display"/>
              <a:cs typeface="Red Hat Display"/>
              <a:sym typeface="Red Hat Display"/>
            </a:endParaRPr>
          </a:p>
        </p:txBody>
      </p:sp>
      <p:sp>
        <p:nvSpPr>
          <p:cNvPr id="985" name="Google Shape;985;p100"/>
          <p:cNvSpPr/>
          <p:nvPr/>
        </p:nvSpPr>
        <p:spPr>
          <a:xfrm rot="-5400000">
            <a:off x="5950249" y="4151030"/>
            <a:ext cx="214470" cy="1697526"/>
          </a:xfrm>
          <a:custGeom>
            <a:rect b="b" l="l" r="r" t="t"/>
            <a:pathLst>
              <a:path extrusionOk="0" h="78662" w="7984">
                <a:moveTo>
                  <a:pt x="0" y="0"/>
                </a:moveTo>
                <a:lnTo>
                  <a:pt x="7984" y="0"/>
                </a:lnTo>
                <a:lnTo>
                  <a:pt x="7984" y="78559"/>
                </a:lnTo>
                <a:lnTo>
                  <a:pt x="45" y="78662"/>
                </a:lnTo>
              </a:path>
            </a:pathLst>
          </a:custGeom>
          <a:noFill/>
          <a:ln cap="flat" cmpd="sng" w="9525">
            <a:solidFill>
              <a:srgbClr val="EE0000"/>
            </a:solidFill>
            <a:prstDash val="solid"/>
            <a:round/>
            <a:headEnd len="med" w="med" type="oval"/>
            <a:tailEnd len="med" w="med" type="oval"/>
          </a:ln>
        </p:spPr>
      </p:sp>
      <p:cxnSp>
        <p:nvCxnSpPr>
          <p:cNvPr id="986" name="Google Shape;986;p100"/>
          <p:cNvCxnSpPr/>
          <p:nvPr/>
        </p:nvCxnSpPr>
        <p:spPr>
          <a:xfrm rot="10800000">
            <a:off x="6057463" y="4689533"/>
            <a:ext cx="0" cy="206400"/>
          </a:xfrm>
          <a:prstGeom prst="straightConnector1">
            <a:avLst/>
          </a:prstGeom>
          <a:noFill/>
          <a:ln cap="flat" cmpd="sng" w="9525">
            <a:solidFill>
              <a:srgbClr val="EE0000"/>
            </a:solidFill>
            <a:prstDash val="solid"/>
            <a:round/>
            <a:headEnd len="med" w="med" type="none"/>
            <a:tailEnd len="med" w="med" type="oval"/>
          </a:ln>
        </p:spPr>
      </p:cxnSp>
      <p:sp>
        <p:nvSpPr>
          <p:cNvPr id="987" name="Google Shape;987;p100"/>
          <p:cNvSpPr/>
          <p:nvPr/>
        </p:nvSpPr>
        <p:spPr>
          <a:xfrm>
            <a:off x="6435794" y="2315605"/>
            <a:ext cx="483000" cy="482400"/>
          </a:xfrm>
          <a:prstGeom prst="ellipse">
            <a:avLst/>
          </a:prstGeom>
          <a:solidFill>
            <a:srgbClr val="FFFFFF"/>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88" name="Google Shape;988;p100"/>
          <p:cNvSpPr txBox="1"/>
          <p:nvPr/>
        </p:nvSpPr>
        <p:spPr>
          <a:xfrm>
            <a:off x="2766992" y="4053365"/>
            <a:ext cx="1305000" cy="293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Edge</a:t>
            </a:r>
            <a:endParaRPr sz="1200">
              <a:solidFill>
                <a:schemeClr val="dk1"/>
              </a:solidFill>
              <a:latin typeface="Red Hat Display Medium"/>
              <a:ea typeface="Red Hat Display Medium"/>
              <a:cs typeface="Red Hat Display Medium"/>
              <a:sym typeface="Red Hat Display Medium"/>
            </a:endParaRPr>
          </a:p>
        </p:txBody>
      </p:sp>
      <p:sp>
        <p:nvSpPr>
          <p:cNvPr id="989" name="Google Shape;989;p100"/>
          <p:cNvSpPr/>
          <p:nvPr/>
        </p:nvSpPr>
        <p:spPr>
          <a:xfrm flipH="1" rot="-360293">
            <a:off x="8042183" y="3435929"/>
            <a:ext cx="1528487" cy="1528487"/>
          </a:xfrm>
          <a:prstGeom prst="ellipse">
            <a:avLst/>
          </a:prstGeom>
          <a:solidFill>
            <a:srgbClr val="FFFFFF"/>
          </a:solidFill>
          <a:ln cap="rnd" cmpd="sng" w="19050">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00"/>
          <p:cNvSpPr/>
          <p:nvPr/>
        </p:nvSpPr>
        <p:spPr>
          <a:xfrm flipH="1">
            <a:off x="7840991" y="4191609"/>
            <a:ext cx="723600" cy="7224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91" name="Google Shape;991;p100"/>
          <p:cNvSpPr txBox="1"/>
          <p:nvPr/>
        </p:nvSpPr>
        <p:spPr>
          <a:xfrm flipH="1">
            <a:off x="8186688" y="4035615"/>
            <a:ext cx="1305000" cy="293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Datacenter</a:t>
            </a:r>
            <a:endParaRPr sz="1200">
              <a:solidFill>
                <a:schemeClr val="dk1"/>
              </a:solidFill>
              <a:latin typeface="Red Hat Display Medium"/>
              <a:ea typeface="Red Hat Display Medium"/>
              <a:cs typeface="Red Hat Display Medium"/>
              <a:sym typeface="Red Hat Display Medium"/>
            </a:endParaRPr>
          </a:p>
        </p:txBody>
      </p:sp>
      <p:cxnSp>
        <p:nvCxnSpPr>
          <p:cNvPr id="992" name="Google Shape;992;p100"/>
          <p:cNvCxnSpPr/>
          <p:nvPr/>
        </p:nvCxnSpPr>
        <p:spPr>
          <a:xfrm>
            <a:off x="5634661" y="4895933"/>
            <a:ext cx="0" cy="206400"/>
          </a:xfrm>
          <a:prstGeom prst="straightConnector1">
            <a:avLst/>
          </a:prstGeom>
          <a:noFill/>
          <a:ln cap="flat" cmpd="sng" w="9525">
            <a:solidFill>
              <a:srgbClr val="EE0000"/>
            </a:solidFill>
            <a:prstDash val="solid"/>
            <a:round/>
            <a:headEnd len="med" w="med" type="none"/>
            <a:tailEnd len="med" w="med" type="oval"/>
          </a:ln>
        </p:spPr>
      </p:cxnSp>
      <p:cxnSp>
        <p:nvCxnSpPr>
          <p:cNvPr id="993" name="Google Shape;993;p100"/>
          <p:cNvCxnSpPr/>
          <p:nvPr/>
        </p:nvCxnSpPr>
        <p:spPr>
          <a:xfrm>
            <a:off x="6480291" y="4895933"/>
            <a:ext cx="0" cy="206400"/>
          </a:xfrm>
          <a:prstGeom prst="straightConnector1">
            <a:avLst/>
          </a:prstGeom>
          <a:noFill/>
          <a:ln cap="flat" cmpd="sng" w="9525">
            <a:solidFill>
              <a:srgbClr val="EE0000"/>
            </a:solidFill>
            <a:prstDash val="solid"/>
            <a:round/>
            <a:headEnd len="med" w="med" type="none"/>
            <a:tailEnd len="med" w="med" type="oval"/>
          </a:ln>
        </p:spPr>
      </p:cxnSp>
      <p:sp>
        <p:nvSpPr>
          <p:cNvPr id="994" name="Google Shape;994;p100"/>
          <p:cNvSpPr txBox="1"/>
          <p:nvPr/>
        </p:nvSpPr>
        <p:spPr>
          <a:xfrm flipH="1">
            <a:off x="8056696" y="2315600"/>
            <a:ext cx="2402700" cy="293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200">
                <a:solidFill>
                  <a:schemeClr val="accent1"/>
                </a:solidFill>
                <a:latin typeface="Red Hat Display Medium"/>
                <a:ea typeface="Red Hat Display Medium"/>
                <a:cs typeface="Red Hat Display Medium"/>
                <a:sym typeface="Red Hat Display Medium"/>
              </a:rPr>
              <a:t>Consistent governance</a:t>
            </a:r>
            <a:endParaRPr sz="1200">
              <a:solidFill>
                <a:schemeClr val="accent1"/>
              </a:solidFill>
              <a:latin typeface="Red Hat Display Medium"/>
              <a:ea typeface="Red Hat Display Medium"/>
              <a:cs typeface="Red Hat Display Medium"/>
              <a:sym typeface="Red Hat Display Medium"/>
            </a:endParaRPr>
          </a:p>
        </p:txBody>
      </p:sp>
      <p:sp>
        <p:nvSpPr>
          <p:cNvPr id="995" name="Google Shape;995;p100"/>
          <p:cNvSpPr/>
          <p:nvPr/>
        </p:nvSpPr>
        <p:spPr>
          <a:xfrm>
            <a:off x="7588569" y="2466450"/>
            <a:ext cx="734502" cy="364425"/>
          </a:xfrm>
          <a:custGeom>
            <a:rect b="b" l="l" r="r" t="t"/>
            <a:pathLst>
              <a:path extrusionOk="0" h="14577" w="29383">
                <a:moveTo>
                  <a:pt x="0" y="14577"/>
                </a:moveTo>
                <a:lnTo>
                  <a:pt x="14577" y="0"/>
                </a:lnTo>
                <a:lnTo>
                  <a:pt x="29383" y="0"/>
                </a:lnTo>
              </a:path>
            </a:pathLst>
          </a:custGeom>
          <a:noFill/>
          <a:ln cap="flat" cmpd="sng" w="9525">
            <a:solidFill>
              <a:schemeClr val="accent1"/>
            </a:solidFill>
            <a:prstDash val="solid"/>
            <a:round/>
            <a:headEnd len="med" w="med" type="oval"/>
            <a:tailEnd len="med" w="med" type="none"/>
          </a:ln>
        </p:spPr>
      </p:sp>
      <p:sp>
        <p:nvSpPr>
          <p:cNvPr id="996" name="Google Shape;996;p100"/>
          <p:cNvSpPr/>
          <p:nvPr/>
        </p:nvSpPr>
        <p:spPr>
          <a:xfrm>
            <a:off x="3369456" y="3256542"/>
            <a:ext cx="483000" cy="482400"/>
          </a:xfrm>
          <a:prstGeom prst="ellipse">
            <a:avLst/>
          </a:prstGeom>
          <a:solidFill>
            <a:srgbClr val="FFFFFF"/>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97" name="Google Shape;997;p100"/>
          <p:cNvSpPr/>
          <p:nvPr/>
        </p:nvSpPr>
        <p:spPr>
          <a:xfrm>
            <a:off x="2501627" y="3644993"/>
            <a:ext cx="483000" cy="482400"/>
          </a:xfrm>
          <a:prstGeom prst="ellipse">
            <a:avLst/>
          </a:prstGeom>
          <a:solidFill>
            <a:srgbClr val="FFFFFF"/>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98" name="Google Shape;998;p100"/>
          <p:cNvSpPr/>
          <p:nvPr/>
        </p:nvSpPr>
        <p:spPr>
          <a:xfrm>
            <a:off x="2684760" y="4501021"/>
            <a:ext cx="483000" cy="482400"/>
          </a:xfrm>
          <a:prstGeom prst="ellipse">
            <a:avLst/>
          </a:prstGeom>
          <a:solidFill>
            <a:srgbClr val="FFFFFF"/>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99" name="Google Shape;999;p100"/>
          <p:cNvSpPr/>
          <p:nvPr/>
        </p:nvSpPr>
        <p:spPr>
          <a:xfrm flipH="1">
            <a:off x="8327348" y="3262154"/>
            <a:ext cx="483000" cy="482400"/>
          </a:xfrm>
          <a:prstGeom prst="ellipse">
            <a:avLst/>
          </a:prstGeom>
          <a:solidFill>
            <a:srgbClr val="FFFFFF"/>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000" name="Google Shape;1000;p100"/>
          <p:cNvSpPr/>
          <p:nvPr/>
        </p:nvSpPr>
        <p:spPr>
          <a:xfrm flipH="1">
            <a:off x="9239825" y="3661829"/>
            <a:ext cx="483000" cy="482400"/>
          </a:xfrm>
          <a:prstGeom prst="ellipse">
            <a:avLst/>
          </a:prstGeom>
          <a:solidFill>
            <a:srgbClr val="FFFFFF"/>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001" name="Google Shape;1001;p100"/>
          <p:cNvSpPr/>
          <p:nvPr/>
        </p:nvSpPr>
        <p:spPr>
          <a:xfrm flipH="1">
            <a:off x="9012044" y="4506633"/>
            <a:ext cx="483000" cy="482400"/>
          </a:xfrm>
          <a:prstGeom prst="ellipse">
            <a:avLst/>
          </a:prstGeom>
          <a:solidFill>
            <a:srgbClr val="FFFFFF"/>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1002" name="Google Shape;1002;p100"/>
          <p:cNvPicPr preferRelativeResize="0"/>
          <p:nvPr/>
        </p:nvPicPr>
        <p:blipFill rotWithShape="1">
          <a:blip r:embed="rId8">
            <a:alphaModFix/>
          </a:blip>
          <a:srcRect b="0" l="0" r="0" t="0"/>
          <a:stretch/>
        </p:blipFill>
        <p:spPr>
          <a:xfrm>
            <a:off x="2777464" y="4595924"/>
            <a:ext cx="292535" cy="292535"/>
          </a:xfrm>
          <a:prstGeom prst="rect">
            <a:avLst/>
          </a:prstGeom>
          <a:noFill/>
          <a:ln>
            <a:noFill/>
          </a:ln>
        </p:spPr>
      </p:pic>
      <p:pic>
        <p:nvPicPr>
          <p:cNvPr id="1003" name="Google Shape;1003;p100"/>
          <p:cNvPicPr preferRelativeResize="0"/>
          <p:nvPr/>
        </p:nvPicPr>
        <p:blipFill rotWithShape="1">
          <a:blip r:embed="rId9">
            <a:alphaModFix/>
          </a:blip>
          <a:srcRect b="0" l="139" r="139" t="0"/>
          <a:stretch/>
        </p:blipFill>
        <p:spPr>
          <a:xfrm>
            <a:off x="3454602" y="3341387"/>
            <a:ext cx="312671" cy="312672"/>
          </a:xfrm>
          <a:prstGeom prst="rect">
            <a:avLst/>
          </a:prstGeom>
          <a:noFill/>
          <a:ln>
            <a:noFill/>
          </a:ln>
        </p:spPr>
      </p:pic>
      <p:pic>
        <p:nvPicPr>
          <p:cNvPr id="1004" name="Google Shape;1004;p100"/>
          <p:cNvPicPr preferRelativeResize="0"/>
          <p:nvPr/>
        </p:nvPicPr>
        <p:blipFill rotWithShape="1">
          <a:blip r:embed="rId10">
            <a:alphaModFix/>
          </a:blip>
          <a:srcRect b="0" l="0" r="0" t="0"/>
          <a:stretch/>
        </p:blipFill>
        <p:spPr>
          <a:xfrm>
            <a:off x="2555975" y="3686013"/>
            <a:ext cx="364334" cy="364334"/>
          </a:xfrm>
          <a:prstGeom prst="rect">
            <a:avLst/>
          </a:prstGeom>
          <a:noFill/>
          <a:ln>
            <a:noFill/>
          </a:ln>
        </p:spPr>
      </p:pic>
      <p:pic>
        <p:nvPicPr>
          <p:cNvPr id="1005" name="Google Shape;1005;p100"/>
          <p:cNvPicPr preferRelativeResize="0"/>
          <p:nvPr/>
        </p:nvPicPr>
        <p:blipFill rotWithShape="1">
          <a:blip r:embed="rId9">
            <a:alphaModFix/>
          </a:blip>
          <a:srcRect b="0" l="139" r="139" t="0"/>
          <a:stretch/>
        </p:blipFill>
        <p:spPr>
          <a:xfrm>
            <a:off x="6520927" y="2400437"/>
            <a:ext cx="312671" cy="312672"/>
          </a:xfrm>
          <a:prstGeom prst="rect">
            <a:avLst/>
          </a:prstGeom>
          <a:noFill/>
          <a:ln>
            <a:noFill/>
          </a:ln>
        </p:spPr>
      </p:pic>
      <p:pic>
        <p:nvPicPr>
          <p:cNvPr id="1006" name="Google Shape;1006;p100"/>
          <p:cNvPicPr preferRelativeResize="0"/>
          <p:nvPr/>
        </p:nvPicPr>
        <p:blipFill rotWithShape="1">
          <a:blip r:embed="rId10">
            <a:alphaModFix/>
          </a:blip>
          <a:srcRect b="0" l="0" r="0" t="0"/>
          <a:stretch/>
        </p:blipFill>
        <p:spPr>
          <a:xfrm>
            <a:off x="5275270" y="2369211"/>
            <a:ext cx="364334" cy="364334"/>
          </a:xfrm>
          <a:prstGeom prst="rect">
            <a:avLst/>
          </a:prstGeom>
          <a:noFill/>
          <a:ln>
            <a:noFill/>
          </a:ln>
        </p:spPr>
      </p:pic>
      <p:pic>
        <p:nvPicPr>
          <p:cNvPr id="1007" name="Google Shape;1007;p100"/>
          <p:cNvPicPr preferRelativeResize="0"/>
          <p:nvPr/>
        </p:nvPicPr>
        <p:blipFill rotWithShape="1">
          <a:blip r:embed="rId10">
            <a:alphaModFix/>
          </a:blip>
          <a:srcRect b="0" l="0" r="0" t="0"/>
          <a:stretch/>
        </p:blipFill>
        <p:spPr>
          <a:xfrm>
            <a:off x="8386644" y="3321125"/>
            <a:ext cx="364334" cy="364334"/>
          </a:xfrm>
          <a:prstGeom prst="rect">
            <a:avLst/>
          </a:prstGeom>
          <a:noFill/>
          <a:ln>
            <a:noFill/>
          </a:ln>
        </p:spPr>
      </p:pic>
      <p:pic>
        <p:nvPicPr>
          <p:cNvPr id="1008" name="Google Shape;1008;p100"/>
          <p:cNvPicPr preferRelativeResize="0"/>
          <p:nvPr/>
        </p:nvPicPr>
        <p:blipFill rotWithShape="1">
          <a:blip r:embed="rId8">
            <a:alphaModFix/>
          </a:blip>
          <a:srcRect b="0" l="0" r="0" t="0"/>
          <a:stretch/>
        </p:blipFill>
        <p:spPr>
          <a:xfrm>
            <a:off x="9335040" y="3757876"/>
            <a:ext cx="292535" cy="292535"/>
          </a:xfrm>
          <a:prstGeom prst="rect">
            <a:avLst/>
          </a:prstGeom>
          <a:noFill/>
          <a:ln>
            <a:noFill/>
          </a:ln>
        </p:spPr>
      </p:pic>
      <p:pic>
        <p:nvPicPr>
          <p:cNvPr id="1009" name="Google Shape;1009;p100"/>
          <p:cNvPicPr preferRelativeResize="0"/>
          <p:nvPr/>
        </p:nvPicPr>
        <p:blipFill rotWithShape="1">
          <a:blip r:embed="rId9">
            <a:alphaModFix/>
          </a:blip>
          <a:srcRect b="0" l="139" r="139" t="0"/>
          <a:stretch/>
        </p:blipFill>
        <p:spPr>
          <a:xfrm>
            <a:off x="9100362" y="4582474"/>
            <a:ext cx="312671" cy="312672"/>
          </a:xfrm>
          <a:prstGeom prst="rect">
            <a:avLst/>
          </a:prstGeom>
          <a:noFill/>
          <a:ln>
            <a:noFill/>
          </a:ln>
        </p:spPr>
      </p:pic>
      <p:pic>
        <p:nvPicPr>
          <p:cNvPr id="1010" name="Google Shape;1010;p100"/>
          <p:cNvPicPr preferRelativeResize="0"/>
          <p:nvPr/>
        </p:nvPicPr>
        <p:blipFill rotWithShape="1">
          <a:blip r:embed="rId11">
            <a:alphaModFix/>
          </a:blip>
          <a:srcRect b="0" l="0" r="0" t="0"/>
          <a:stretch/>
        </p:blipFill>
        <p:spPr>
          <a:xfrm>
            <a:off x="3698179" y="4174271"/>
            <a:ext cx="649062" cy="649062"/>
          </a:xfrm>
          <a:prstGeom prst="rect">
            <a:avLst/>
          </a:prstGeom>
          <a:noFill/>
          <a:ln>
            <a:noFill/>
          </a:ln>
        </p:spPr>
      </p:pic>
      <p:pic>
        <p:nvPicPr>
          <p:cNvPr id="1011" name="Google Shape;1011;p100"/>
          <p:cNvPicPr preferRelativeResize="0"/>
          <p:nvPr/>
        </p:nvPicPr>
        <p:blipFill rotWithShape="1">
          <a:blip r:embed="rId12">
            <a:alphaModFix/>
          </a:blip>
          <a:srcRect b="0" l="0" r="0" t="0"/>
          <a:stretch/>
        </p:blipFill>
        <p:spPr>
          <a:xfrm>
            <a:off x="5825132" y="3074877"/>
            <a:ext cx="536566" cy="536539"/>
          </a:xfrm>
          <a:prstGeom prst="rect">
            <a:avLst/>
          </a:prstGeom>
          <a:noFill/>
          <a:ln>
            <a:noFill/>
          </a:ln>
        </p:spPr>
      </p:pic>
      <p:pic>
        <p:nvPicPr>
          <p:cNvPr id="1012" name="Google Shape;1012;p100"/>
          <p:cNvPicPr preferRelativeResize="0"/>
          <p:nvPr/>
        </p:nvPicPr>
        <p:blipFill rotWithShape="1">
          <a:blip r:embed="rId13">
            <a:alphaModFix/>
          </a:blip>
          <a:srcRect b="0" l="0" r="0" t="0"/>
          <a:stretch/>
        </p:blipFill>
        <p:spPr>
          <a:xfrm>
            <a:off x="8001828" y="4346375"/>
            <a:ext cx="415196" cy="415196"/>
          </a:xfrm>
          <a:prstGeom prst="rect">
            <a:avLst/>
          </a:prstGeom>
          <a:noFill/>
          <a:ln>
            <a:noFill/>
          </a:ln>
        </p:spPr>
      </p:pic>
      <p:sp>
        <p:nvSpPr>
          <p:cNvPr id="1013" name="Google Shape;1013;p100"/>
          <p:cNvSpPr/>
          <p:nvPr/>
        </p:nvSpPr>
        <p:spPr>
          <a:xfrm>
            <a:off x="5845532" y="1741396"/>
            <a:ext cx="483000" cy="482400"/>
          </a:xfrm>
          <a:prstGeom prst="ellipse">
            <a:avLst/>
          </a:prstGeom>
          <a:solidFill>
            <a:srgbClr val="FFFFFF"/>
          </a:solid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1014" name="Google Shape;1014;p100"/>
          <p:cNvPicPr preferRelativeResize="0"/>
          <p:nvPr/>
        </p:nvPicPr>
        <p:blipFill rotWithShape="1">
          <a:blip r:embed="rId8">
            <a:alphaModFix/>
          </a:blip>
          <a:srcRect b="0" l="0" r="0" t="0"/>
          <a:stretch/>
        </p:blipFill>
        <p:spPr>
          <a:xfrm>
            <a:off x="5938236" y="1836299"/>
            <a:ext cx="292535" cy="29253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4" name="Shape 2834"/>
        <p:cNvGrpSpPr/>
        <p:nvPr/>
      </p:nvGrpSpPr>
      <p:grpSpPr>
        <a:xfrm>
          <a:off x="0" y="0"/>
          <a:ext cx="0" cy="0"/>
          <a:chOff x="0" y="0"/>
          <a:chExt cx="0" cy="0"/>
        </a:xfrm>
      </p:grpSpPr>
      <p:sp>
        <p:nvSpPr>
          <p:cNvPr id="2835" name="Google Shape;2835;p190"/>
          <p:cNvSpPr txBox="1"/>
          <p:nvPr/>
        </p:nvSpPr>
        <p:spPr>
          <a:xfrm>
            <a:off x="826650" y="1219925"/>
            <a:ext cx="6945600" cy="7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Text"/>
                <a:ea typeface="Red Hat Text"/>
                <a:cs typeface="Red Hat Text"/>
                <a:sym typeface="Red Hat Text"/>
              </a:rPr>
              <a:t>New Job Templates can be created by clicking the </a:t>
            </a:r>
            <a:r>
              <a:rPr b="1" lang="en" sz="1800">
                <a:latin typeface="Red Hat Text"/>
                <a:ea typeface="Red Hat Text"/>
                <a:cs typeface="Red Hat Text"/>
                <a:sym typeface="Red Hat Text"/>
              </a:rPr>
              <a:t>Add button  </a:t>
            </a:r>
            <a:r>
              <a:rPr lang="en" sz="1800">
                <a:latin typeface="Red Hat Text"/>
                <a:ea typeface="Red Hat Text"/>
                <a:cs typeface="Red Hat Text"/>
                <a:sym typeface="Red Hat Text"/>
              </a:rPr>
              <a:t>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Overpass"/>
              <a:ea typeface="Overpass"/>
              <a:cs typeface="Overpass"/>
              <a:sym typeface="Overpass"/>
            </a:endParaRPr>
          </a:p>
          <a:p>
            <a:pPr indent="0" lvl="0" marL="0" rtl="0" algn="l">
              <a:lnSpc>
                <a:spcPct val="115000"/>
              </a:lnSpc>
              <a:spcBef>
                <a:spcPts val="0"/>
              </a:spcBef>
              <a:spcAft>
                <a:spcPts val="0"/>
              </a:spcAft>
              <a:buNone/>
            </a:pPr>
            <a:r>
              <a:t/>
            </a:r>
            <a:endParaRPr sz="1800">
              <a:latin typeface="Overpass"/>
              <a:ea typeface="Overpass"/>
              <a:cs typeface="Overpass"/>
              <a:sym typeface="Overpass"/>
            </a:endParaRPr>
          </a:p>
          <a:p>
            <a:pPr indent="0" lvl="0" marL="0" rtl="0" algn="l">
              <a:lnSpc>
                <a:spcPct val="115000"/>
              </a:lnSpc>
              <a:spcBef>
                <a:spcPts val="0"/>
              </a:spcBef>
              <a:spcAft>
                <a:spcPts val="0"/>
              </a:spcAft>
              <a:buNone/>
            </a:pPr>
            <a:r>
              <a:t/>
            </a:r>
            <a:endParaRPr sz="1800">
              <a:latin typeface="Overpass"/>
              <a:ea typeface="Overpass"/>
              <a:cs typeface="Overpass"/>
              <a:sym typeface="Overpass"/>
            </a:endParaRPr>
          </a:p>
          <a:p>
            <a:pPr indent="0" lvl="0" marL="0" rtl="0" algn="l">
              <a:lnSpc>
                <a:spcPct val="115000"/>
              </a:lnSpc>
              <a:spcBef>
                <a:spcPts val="0"/>
              </a:spcBef>
              <a:spcAft>
                <a:spcPts val="0"/>
              </a:spcAft>
              <a:buNone/>
            </a:pPr>
            <a:r>
              <a:t/>
            </a:r>
            <a:endParaRPr sz="2000">
              <a:latin typeface="Overpass"/>
              <a:ea typeface="Overpass"/>
              <a:cs typeface="Overpass"/>
              <a:sym typeface="Overpass"/>
            </a:endParaRPr>
          </a:p>
          <a:p>
            <a:pPr indent="0" lvl="0" marL="0" rtl="0" algn="l">
              <a:lnSpc>
                <a:spcPct val="115000"/>
              </a:lnSpc>
              <a:spcBef>
                <a:spcPts val="0"/>
              </a:spcBef>
              <a:spcAft>
                <a:spcPts val="0"/>
              </a:spcAft>
              <a:buNone/>
            </a:pPr>
            <a:r>
              <a:t/>
            </a:r>
            <a:endParaRPr sz="2000">
              <a:latin typeface="Overpass"/>
              <a:ea typeface="Overpass"/>
              <a:cs typeface="Overpass"/>
              <a:sym typeface="Overpass"/>
            </a:endParaRPr>
          </a:p>
          <a:p>
            <a:pPr indent="0" lvl="0" marL="457200" rtl="0" algn="l">
              <a:lnSpc>
                <a:spcPct val="115000"/>
              </a:lnSpc>
              <a:spcBef>
                <a:spcPts val="0"/>
              </a:spcBef>
              <a:spcAft>
                <a:spcPts val="0"/>
              </a:spcAft>
              <a:buNone/>
            </a:pPr>
            <a:r>
              <a:t/>
            </a:r>
            <a:endParaRPr sz="2000">
              <a:latin typeface="Overpass"/>
              <a:ea typeface="Overpass"/>
              <a:cs typeface="Overpass"/>
              <a:sym typeface="Overpass"/>
            </a:endParaRPr>
          </a:p>
          <a:p>
            <a:pPr indent="0" lvl="0" marL="0" rtl="0" algn="l">
              <a:lnSpc>
                <a:spcPct val="115000"/>
              </a:lnSpc>
              <a:spcBef>
                <a:spcPts val="0"/>
              </a:spcBef>
              <a:spcAft>
                <a:spcPts val="0"/>
              </a:spcAft>
              <a:buNone/>
            </a:pPr>
            <a:r>
              <a:t/>
            </a:r>
            <a:endParaRPr sz="2000">
              <a:latin typeface="Overpass"/>
              <a:ea typeface="Overpass"/>
              <a:cs typeface="Overpass"/>
              <a:sym typeface="Overpass"/>
            </a:endParaRPr>
          </a:p>
          <a:p>
            <a:pPr indent="0" lvl="0" marL="0" rtl="0" algn="l">
              <a:lnSpc>
                <a:spcPct val="115000"/>
              </a:lnSpc>
              <a:spcBef>
                <a:spcPts val="0"/>
              </a:spcBef>
              <a:spcAft>
                <a:spcPts val="0"/>
              </a:spcAft>
              <a:buNone/>
            </a:pPr>
            <a:r>
              <a:t/>
            </a:r>
            <a:endParaRPr sz="2000">
              <a:latin typeface="Overpass"/>
              <a:ea typeface="Overpass"/>
              <a:cs typeface="Overpass"/>
              <a:sym typeface="Overpass"/>
            </a:endParaRPr>
          </a:p>
          <a:p>
            <a:pPr indent="0" lvl="0" marL="0" rtl="0" algn="l">
              <a:spcBef>
                <a:spcPts val="0"/>
              </a:spcBef>
              <a:spcAft>
                <a:spcPts val="0"/>
              </a:spcAft>
              <a:buNone/>
            </a:pPr>
            <a:r>
              <a:t/>
            </a:r>
            <a:endParaRPr sz="2000">
              <a:latin typeface="Overpass"/>
              <a:ea typeface="Overpass"/>
              <a:cs typeface="Overpass"/>
              <a:sym typeface="Overpass"/>
            </a:endParaRPr>
          </a:p>
          <a:p>
            <a:pPr indent="0" lvl="0" marL="0" rtl="0" algn="l">
              <a:spcBef>
                <a:spcPts val="0"/>
              </a:spcBef>
              <a:spcAft>
                <a:spcPts val="0"/>
              </a:spcAft>
              <a:buNone/>
            </a:pPr>
            <a:r>
              <a:t/>
            </a:r>
            <a:endParaRPr sz="2000">
              <a:latin typeface="Overpass"/>
              <a:ea typeface="Overpass"/>
              <a:cs typeface="Overpass"/>
              <a:sym typeface="Overpass"/>
            </a:endParaRPr>
          </a:p>
          <a:p>
            <a:pPr indent="0" lvl="0" marL="0" rtl="0" algn="l">
              <a:spcBef>
                <a:spcPts val="0"/>
              </a:spcBef>
              <a:spcAft>
                <a:spcPts val="0"/>
              </a:spcAft>
              <a:buNone/>
            </a:pPr>
            <a:r>
              <a:t/>
            </a:r>
            <a:endParaRPr>
              <a:solidFill>
                <a:srgbClr val="000000"/>
              </a:solidFill>
              <a:latin typeface="Overpass"/>
              <a:ea typeface="Overpass"/>
              <a:cs typeface="Overpass"/>
              <a:sym typeface="Overpass"/>
            </a:endParaRPr>
          </a:p>
          <a:p>
            <a:pPr indent="0" lvl="0" marL="0" rtl="0" algn="l">
              <a:spcBef>
                <a:spcPts val="0"/>
              </a:spcBef>
              <a:spcAft>
                <a:spcPts val="0"/>
              </a:spcAft>
              <a:buNone/>
            </a:pPr>
            <a:r>
              <a:t/>
            </a:r>
            <a:endParaRPr>
              <a:solidFill>
                <a:srgbClr val="000000"/>
              </a:solidFill>
              <a:latin typeface="Overpass"/>
              <a:ea typeface="Overpass"/>
              <a:cs typeface="Overpass"/>
              <a:sym typeface="Overpass"/>
            </a:endParaRPr>
          </a:p>
        </p:txBody>
      </p:sp>
      <p:sp>
        <p:nvSpPr>
          <p:cNvPr id="2836" name="Google Shape;2836;p190"/>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Creating a new Job Template (1/2)</a:t>
            </a:r>
            <a:endParaRPr sz="3600">
              <a:solidFill>
                <a:srgbClr val="EE0000"/>
              </a:solidFill>
              <a:latin typeface="Red Hat Display"/>
              <a:ea typeface="Red Hat Display"/>
              <a:cs typeface="Red Hat Display"/>
              <a:sym typeface="Red Hat Display"/>
            </a:endParaRPr>
          </a:p>
        </p:txBody>
      </p:sp>
      <p:pic>
        <p:nvPicPr>
          <p:cNvPr id="2837" name="Google Shape;2837;p190"/>
          <p:cNvPicPr preferRelativeResize="0"/>
          <p:nvPr/>
        </p:nvPicPr>
        <p:blipFill>
          <a:blip r:embed="rId3">
            <a:alphaModFix/>
          </a:blip>
          <a:stretch>
            <a:fillRect/>
          </a:stretch>
        </p:blipFill>
        <p:spPr>
          <a:xfrm>
            <a:off x="2601649" y="2062475"/>
            <a:ext cx="6251199" cy="4566923"/>
          </a:xfrm>
          <a:prstGeom prst="rect">
            <a:avLst/>
          </a:prstGeom>
          <a:noFill/>
          <a:ln>
            <a:noFill/>
          </a:ln>
        </p:spPr>
      </p:pic>
      <p:pic>
        <p:nvPicPr>
          <p:cNvPr id="2838" name="Google Shape;2838;p190"/>
          <p:cNvPicPr preferRelativeResize="0"/>
          <p:nvPr/>
        </p:nvPicPr>
        <p:blipFill>
          <a:blip r:embed="rId4">
            <a:alphaModFix/>
          </a:blip>
          <a:stretch>
            <a:fillRect/>
          </a:stretch>
        </p:blipFill>
        <p:spPr>
          <a:xfrm>
            <a:off x="3003975" y="2947625"/>
            <a:ext cx="5766699" cy="3330825"/>
          </a:xfrm>
          <a:prstGeom prst="rect">
            <a:avLst/>
          </a:prstGeom>
          <a:noFill/>
          <a:ln>
            <a:noFill/>
          </a:ln>
        </p:spPr>
      </p:pic>
      <p:sp>
        <p:nvSpPr>
          <p:cNvPr id="2839" name="Google Shape;2839;p190"/>
          <p:cNvSpPr/>
          <p:nvPr/>
        </p:nvSpPr>
        <p:spPr>
          <a:xfrm>
            <a:off x="4660550" y="3268275"/>
            <a:ext cx="534900" cy="434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p191"/>
          <p:cNvSpPr txBox="1"/>
          <p:nvPr/>
        </p:nvSpPr>
        <p:spPr>
          <a:xfrm>
            <a:off x="826650" y="1168525"/>
            <a:ext cx="8222100" cy="7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Overpass"/>
                <a:ea typeface="Overpass"/>
                <a:cs typeface="Overpass"/>
                <a:sym typeface="Overpass"/>
              </a:rPr>
              <a:t>This </a:t>
            </a:r>
            <a:r>
              <a:rPr b="1" lang="en" sz="1800">
                <a:latin typeface="Overpass"/>
                <a:ea typeface="Overpass"/>
                <a:cs typeface="Overpass"/>
                <a:sym typeface="Overpass"/>
              </a:rPr>
              <a:t>New Job Template</a:t>
            </a:r>
            <a:r>
              <a:rPr lang="en" sz="1800">
                <a:latin typeface="Overpass"/>
                <a:ea typeface="Overpass"/>
                <a:cs typeface="Overpass"/>
                <a:sym typeface="Overpass"/>
              </a:rPr>
              <a:t> window is where the inventory, project and credential are assigned.  The red asterisk </a:t>
            </a:r>
            <a:r>
              <a:rPr b="1" lang="en" sz="1800">
                <a:solidFill>
                  <a:schemeClr val="accent1"/>
                </a:solidFill>
                <a:latin typeface="Overpass"/>
                <a:ea typeface="Overpass"/>
                <a:cs typeface="Overpass"/>
                <a:sym typeface="Overpass"/>
              </a:rPr>
              <a:t>*</a:t>
            </a:r>
            <a:r>
              <a:rPr lang="en" sz="1800">
                <a:latin typeface="Overpass"/>
                <a:ea typeface="Overpass"/>
                <a:cs typeface="Overpass"/>
                <a:sym typeface="Overpass"/>
              </a:rPr>
              <a:t> means the field is required .</a:t>
            </a:r>
            <a:endParaRPr sz="1800">
              <a:latin typeface="Overpass"/>
              <a:ea typeface="Overpass"/>
              <a:cs typeface="Overpass"/>
              <a:sym typeface="Overpass"/>
            </a:endParaRPr>
          </a:p>
          <a:p>
            <a:pPr indent="0" lvl="0" marL="0" rtl="0" algn="l">
              <a:lnSpc>
                <a:spcPct val="115000"/>
              </a:lnSpc>
              <a:spcBef>
                <a:spcPts val="0"/>
              </a:spcBef>
              <a:spcAft>
                <a:spcPts val="0"/>
              </a:spcAft>
              <a:buNone/>
            </a:pPr>
            <a:r>
              <a:t/>
            </a:r>
            <a:endParaRPr sz="1800">
              <a:latin typeface="Overpass"/>
              <a:ea typeface="Overpass"/>
              <a:cs typeface="Overpass"/>
              <a:sym typeface="Overpass"/>
            </a:endParaRPr>
          </a:p>
          <a:p>
            <a:pPr indent="0" lvl="0" marL="0" rtl="0" algn="l">
              <a:lnSpc>
                <a:spcPct val="115000"/>
              </a:lnSpc>
              <a:spcBef>
                <a:spcPts val="0"/>
              </a:spcBef>
              <a:spcAft>
                <a:spcPts val="0"/>
              </a:spcAft>
              <a:buNone/>
            </a:pPr>
            <a:r>
              <a:t/>
            </a:r>
            <a:endParaRPr sz="1800">
              <a:latin typeface="Overpass"/>
              <a:ea typeface="Overpass"/>
              <a:cs typeface="Overpass"/>
              <a:sym typeface="Overpass"/>
            </a:endParaRPr>
          </a:p>
          <a:p>
            <a:pPr indent="0" lvl="0" marL="0" rtl="0" algn="l">
              <a:lnSpc>
                <a:spcPct val="115000"/>
              </a:lnSpc>
              <a:spcBef>
                <a:spcPts val="0"/>
              </a:spcBef>
              <a:spcAft>
                <a:spcPts val="0"/>
              </a:spcAft>
              <a:buNone/>
            </a:pPr>
            <a:r>
              <a:t/>
            </a:r>
            <a:endParaRPr sz="1800">
              <a:latin typeface="Overpass"/>
              <a:ea typeface="Overpass"/>
              <a:cs typeface="Overpass"/>
              <a:sym typeface="Overpass"/>
            </a:endParaRPr>
          </a:p>
          <a:p>
            <a:pPr indent="0" lvl="0" marL="0" rtl="0" algn="l">
              <a:lnSpc>
                <a:spcPct val="115000"/>
              </a:lnSpc>
              <a:spcBef>
                <a:spcPts val="0"/>
              </a:spcBef>
              <a:spcAft>
                <a:spcPts val="0"/>
              </a:spcAft>
              <a:buNone/>
            </a:pPr>
            <a:r>
              <a:t/>
            </a:r>
            <a:endParaRPr sz="2000">
              <a:latin typeface="Overpass"/>
              <a:ea typeface="Overpass"/>
              <a:cs typeface="Overpass"/>
              <a:sym typeface="Overpass"/>
            </a:endParaRPr>
          </a:p>
          <a:p>
            <a:pPr indent="0" lvl="0" marL="0" rtl="0" algn="l">
              <a:lnSpc>
                <a:spcPct val="115000"/>
              </a:lnSpc>
              <a:spcBef>
                <a:spcPts val="0"/>
              </a:spcBef>
              <a:spcAft>
                <a:spcPts val="0"/>
              </a:spcAft>
              <a:buNone/>
            </a:pPr>
            <a:r>
              <a:t/>
            </a:r>
            <a:endParaRPr sz="2000">
              <a:latin typeface="Overpass"/>
              <a:ea typeface="Overpass"/>
              <a:cs typeface="Overpass"/>
              <a:sym typeface="Overpass"/>
            </a:endParaRPr>
          </a:p>
          <a:p>
            <a:pPr indent="0" lvl="0" marL="457200" rtl="0" algn="l">
              <a:lnSpc>
                <a:spcPct val="115000"/>
              </a:lnSpc>
              <a:spcBef>
                <a:spcPts val="0"/>
              </a:spcBef>
              <a:spcAft>
                <a:spcPts val="0"/>
              </a:spcAft>
              <a:buNone/>
            </a:pPr>
            <a:r>
              <a:t/>
            </a:r>
            <a:endParaRPr sz="2000">
              <a:latin typeface="Overpass"/>
              <a:ea typeface="Overpass"/>
              <a:cs typeface="Overpass"/>
              <a:sym typeface="Overpass"/>
            </a:endParaRPr>
          </a:p>
          <a:p>
            <a:pPr indent="0" lvl="0" marL="0" rtl="0" algn="l">
              <a:lnSpc>
                <a:spcPct val="115000"/>
              </a:lnSpc>
              <a:spcBef>
                <a:spcPts val="0"/>
              </a:spcBef>
              <a:spcAft>
                <a:spcPts val="0"/>
              </a:spcAft>
              <a:buNone/>
            </a:pPr>
            <a:r>
              <a:t/>
            </a:r>
            <a:endParaRPr sz="2000">
              <a:latin typeface="Overpass"/>
              <a:ea typeface="Overpass"/>
              <a:cs typeface="Overpass"/>
              <a:sym typeface="Overpass"/>
            </a:endParaRPr>
          </a:p>
          <a:p>
            <a:pPr indent="0" lvl="0" marL="0" rtl="0" algn="l">
              <a:lnSpc>
                <a:spcPct val="115000"/>
              </a:lnSpc>
              <a:spcBef>
                <a:spcPts val="0"/>
              </a:spcBef>
              <a:spcAft>
                <a:spcPts val="0"/>
              </a:spcAft>
              <a:buNone/>
            </a:pPr>
            <a:r>
              <a:t/>
            </a:r>
            <a:endParaRPr sz="2000">
              <a:latin typeface="Overpass"/>
              <a:ea typeface="Overpass"/>
              <a:cs typeface="Overpass"/>
              <a:sym typeface="Overpass"/>
            </a:endParaRPr>
          </a:p>
          <a:p>
            <a:pPr indent="0" lvl="0" marL="0" rtl="0" algn="l">
              <a:spcBef>
                <a:spcPts val="0"/>
              </a:spcBef>
              <a:spcAft>
                <a:spcPts val="0"/>
              </a:spcAft>
              <a:buNone/>
            </a:pPr>
            <a:r>
              <a:t/>
            </a:r>
            <a:endParaRPr sz="2000">
              <a:latin typeface="Overpass"/>
              <a:ea typeface="Overpass"/>
              <a:cs typeface="Overpass"/>
              <a:sym typeface="Overpass"/>
            </a:endParaRPr>
          </a:p>
          <a:p>
            <a:pPr indent="0" lvl="0" marL="0" rtl="0" algn="l">
              <a:spcBef>
                <a:spcPts val="0"/>
              </a:spcBef>
              <a:spcAft>
                <a:spcPts val="0"/>
              </a:spcAft>
              <a:buNone/>
            </a:pPr>
            <a:r>
              <a:t/>
            </a:r>
            <a:endParaRPr sz="2000">
              <a:latin typeface="Overpass"/>
              <a:ea typeface="Overpass"/>
              <a:cs typeface="Overpass"/>
              <a:sym typeface="Overpass"/>
            </a:endParaRPr>
          </a:p>
          <a:p>
            <a:pPr indent="0" lvl="0" marL="0" rtl="0" algn="l">
              <a:spcBef>
                <a:spcPts val="0"/>
              </a:spcBef>
              <a:spcAft>
                <a:spcPts val="0"/>
              </a:spcAft>
              <a:buNone/>
            </a:pPr>
            <a:r>
              <a:t/>
            </a:r>
            <a:endParaRPr>
              <a:solidFill>
                <a:srgbClr val="000000"/>
              </a:solidFill>
              <a:latin typeface="Overpass"/>
              <a:ea typeface="Overpass"/>
              <a:cs typeface="Overpass"/>
              <a:sym typeface="Overpass"/>
            </a:endParaRPr>
          </a:p>
          <a:p>
            <a:pPr indent="0" lvl="0" marL="0" rtl="0" algn="l">
              <a:spcBef>
                <a:spcPts val="0"/>
              </a:spcBef>
              <a:spcAft>
                <a:spcPts val="0"/>
              </a:spcAft>
              <a:buNone/>
            </a:pPr>
            <a:r>
              <a:t/>
            </a:r>
            <a:endParaRPr>
              <a:solidFill>
                <a:srgbClr val="000000"/>
              </a:solidFill>
              <a:latin typeface="Overpass"/>
              <a:ea typeface="Overpass"/>
              <a:cs typeface="Overpass"/>
              <a:sym typeface="Overpass"/>
            </a:endParaRPr>
          </a:p>
        </p:txBody>
      </p:sp>
      <p:sp>
        <p:nvSpPr>
          <p:cNvPr id="2845" name="Google Shape;2845;p191"/>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Creating a new Job Template (2/2)</a:t>
            </a:r>
            <a:endParaRPr sz="3600">
              <a:solidFill>
                <a:srgbClr val="EE0000"/>
              </a:solidFill>
              <a:latin typeface="Red Hat Display"/>
              <a:ea typeface="Red Hat Display"/>
              <a:cs typeface="Red Hat Display"/>
              <a:sym typeface="Red Hat Display"/>
            </a:endParaRPr>
          </a:p>
        </p:txBody>
      </p:sp>
      <p:pic>
        <p:nvPicPr>
          <p:cNvPr id="2846" name="Google Shape;2846;p191"/>
          <p:cNvPicPr preferRelativeResize="0"/>
          <p:nvPr/>
        </p:nvPicPr>
        <p:blipFill>
          <a:blip r:embed="rId3">
            <a:alphaModFix/>
          </a:blip>
          <a:stretch>
            <a:fillRect/>
          </a:stretch>
        </p:blipFill>
        <p:spPr>
          <a:xfrm>
            <a:off x="2317925" y="2080900"/>
            <a:ext cx="6351173" cy="4639976"/>
          </a:xfrm>
          <a:prstGeom prst="rect">
            <a:avLst/>
          </a:prstGeom>
          <a:noFill/>
          <a:ln>
            <a:noFill/>
          </a:ln>
        </p:spPr>
      </p:pic>
      <p:pic>
        <p:nvPicPr>
          <p:cNvPr id="2847" name="Google Shape;2847;p191"/>
          <p:cNvPicPr preferRelativeResize="0"/>
          <p:nvPr/>
        </p:nvPicPr>
        <p:blipFill>
          <a:blip r:embed="rId4">
            <a:alphaModFix/>
          </a:blip>
          <a:stretch>
            <a:fillRect/>
          </a:stretch>
        </p:blipFill>
        <p:spPr>
          <a:xfrm>
            <a:off x="2772763" y="2991243"/>
            <a:ext cx="5608185" cy="343203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sp>
        <p:nvSpPr>
          <p:cNvPr id="2852" name="Google Shape;2852;p192"/>
          <p:cNvSpPr txBox="1"/>
          <p:nvPr/>
        </p:nvSpPr>
        <p:spPr>
          <a:xfrm>
            <a:off x="884829" y="1100350"/>
            <a:ext cx="104193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latin typeface="Red Hat Display"/>
                <a:ea typeface="Red Hat Display"/>
                <a:cs typeface="Red Hat Display"/>
                <a:sym typeface="Red Hat Display"/>
              </a:rPr>
              <a:t>Lab Time</a:t>
            </a:r>
            <a:endParaRPr sz="3600">
              <a:solidFill>
                <a:srgbClr val="000000"/>
              </a:solidFill>
              <a:latin typeface="Red Hat Display"/>
              <a:ea typeface="Red Hat Display"/>
              <a:cs typeface="Red Hat Display"/>
              <a:sym typeface="Red Hat Display"/>
            </a:endParaRPr>
          </a:p>
        </p:txBody>
      </p:sp>
      <p:sp>
        <p:nvSpPr>
          <p:cNvPr id="2853" name="Google Shape;2853;p192"/>
          <p:cNvSpPr txBox="1"/>
          <p:nvPr/>
        </p:nvSpPr>
        <p:spPr>
          <a:xfrm>
            <a:off x="884904" y="1653550"/>
            <a:ext cx="104193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800">
                <a:solidFill>
                  <a:srgbClr val="EE0000"/>
                </a:solidFill>
                <a:latin typeface="Red Hat Display"/>
                <a:ea typeface="Red Hat Display"/>
                <a:cs typeface="Red Hat Display"/>
                <a:sym typeface="Red Hat Display"/>
              </a:rPr>
              <a:t>Exercise 6: Creating an Automation controller Job Template</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2854" name="Google Shape;2854;p192"/>
          <p:cNvSpPr txBox="1"/>
          <p:nvPr/>
        </p:nvSpPr>
        <p:spPr>
          <a:xfrm>
            <a:off x="1888950" y="2779022"/>
            <a:ext cx="8413800" cy="141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sz="1900" u="sng">
                <a:solidFill>
                  <a:schemeClr val="hlink"/>
                </a:solidFill>
                <a:latin typeface="Red Hat Text"/>
                <a:ea typeface="Red Hat Text"/>
                <a:cs typeface="Red Hat Text"/>
                <a:sym typeface="Red Hat Text"/>
                <a:hlinkClick r:id="rId3"/>
              </a:rPr>
              <a:t>red.ht/network-workshop-6</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900">
                <a:latin typeface="Red Hat Text"/>
                <a:ea typeface="Red Hat Text"/>
                <a:cs typeface="Red Hat Text"/>
                <a:sym typeface="Red Hat Text"/>
              </a:rPr>
              <a:t>Demonstrate a network backup configuration job template with Automation controller.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None/>
            </a:pPr>
            <a:r>
              <a:t/>
            </a:r>
            <a:endParaRPr sz="1900">
              <a:latin typeface="Red Hat Text"/>
              <a:ea typeface="Red Hat Text"/>
              <a:cs typeface="Red Hat Text"/>
              <a:sym typeface="Red Hat Text"/>
            </a:endParaRPr>
          </a:p>
        </p:txBody>
      </p:sp>
      <p:pic>
        <p:nvPicPr>
          <p:cNvPr id="2855" name="Google Shape;2855;p192"/>
          <p:cNvPicPr preferRelativeResize="0"/>
          <p:nvPr/>
        </p:nvPicPr>
        <p:blipFill rotWithShape="1">
          <a:blip r:embed="rId4">
            <a:alphaModFix/>
          </a:blip>
          <a:srcRect b="0" l="0" r="0" t="0"/>
          <a:stretch/>
        </p:blipFill>
        <p:spPr>
          <a:xfrm>
            <a:off x="1587771" y="2912402"/>
            <a:ext cx="301676" cy="301676"/>
          </a:xfrm>
          <a:prstGeom prst="rect">
            <a:avLst/>
          </a:prstGeom>
          <a:noFill/>
          <a:ln>
            <a:noFill/>
          </a:ln>
        </p:spPr>
      </p:pic>
      <p:pic>
        <p:nvPicPr>
          <p:cNvPr id="2856" name="Google Shape;2856;p192"/>
          <p:cNvPicPr preferRelativeResize="0"/>
          <p:nvPr/>
        </p:nvPicPr>
        <p:blipFill rotWithShape="1">
          <a:blip r:embed="rId5">
            <a:alphaModFix/>
          </a:blip>
          <a:srcRect b="0" l="0" r="0" t="0"/>
          <a:stretch/>
        </p:blipFill>
        <p:spPr>
          <a:xfrm>
            <a:off x="1588278" y="4889500"/>
            <a:ext cx="300675" cy="300675"/>
          </a:xfrm>
          <a:prstGeom prst="rect">
            <a:avLst/>
          </a:prstGeom>
          <a:noFill/>
          <a:ln>
            <a:noFill/>
          </a:ln>
        </p:spPr>
      </p:pic>
      <p:sp>
        <p:nvSpPr>
          <p:cNvPr id="2857" name="Google Shape;2857;p192"/>
          <p:cNvSpPr txBox="1"/>
          <p:nvPr/>
        </p:nvSpPr>
        <p:spPr>
          <a:xfrm>
            <a:off x="1951200" y="48013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Approximate time: 15 mins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sp>
        <p:nvSpPr>
          <p:cNvPr id="2862" name="Google Shape;2862;p193"/>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2863" name="Google Shape;2863;p193"/>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pic>
        <p:nvPicPr>
          <p:cNvPr id="2864" name="Google Shape;2864;p193"/>
          <p:cNvPicPr preferRelativeResize="0"/>
          <p:nvPr/>
        </p:nvPicPr>
        <p:blipFill>
          <a:blip r:embed="rId3">
            <a:alphaModFix/>
          </a:blip>
          <a:stretch>
            <a:fillRect/>
          </a:stretch>
        </p:blipFill>
        <p:spPr>
          <a:xfrm>
            <a:off x="9772973" y="320475"/>
            <a:ext cx="1457325" cy="1457325"/>
          </a:xfrm>
          <a:prstGeom prst="rect">
            <a:avLst/>
          </a:prstGeom>
          <a:noFill/>
          <a:ln>
            <a:noFill/>
          </a:ln>
        </p:spPr>
      </p:pic>
      <p:sp>
        <p:nvSpPr>
          <p:cNvPr id="2865" name="Google Shape;2865;p193"/>
          <p:cNvSpPr txBox="1"/>
          <p:nvPr>
            <p:ph idx="4294967295" type="title"/>
          </p:nvPr>
        </p:nvSpPr>
        <p:spPr>
          <a:xfrm>
            <a:off x="447777" y="1084550"/>
            <a:ext cx="8312400" cy="21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Section 7</a:t>
            </a:r>
            <a:endParaRPr sz="6000"/>
          </a:p>
          <a:p>
            <a:pPr indent="0" lvl="0" marL="0" rtl="0" algn="l">
              <a:spcBef>
                <a:spcPts val="0"/>
              </a:spcBef>
              <a:spcAft>
                <a:spcPts val="0"/>
              </a:spcAft>
              <a:buNone/>
            </a:pPr>
            <a:r>
              <a:rPr lang="en" sz="6000"/>
              <a:t>Survey</a:t>
            </a:r>
            <a:endParaRPr sz="6000"/>
          </a:p>
          <a:p>
            <a:pPr indent="0" lvl="0" marL="0" rtl="0" algn="l">
              <a:spcBef>
                <a:spcPts val="0"/>
              </a:spcBef>
              <a:spcAft>
                <a:spcPts val="0"/>
              </a:spcAft>
              <a:buNone/>
            </a:pPr>
            <a:r>
              <a:t/>
            </a:r>
            <a:endParaRPr sz="6000"/>
          </a:p>
        </p:txBody>
      </p:sp>
      <p:sp>
        <p:nvSpPr>
          <p:cNvPr id="2866" name="Google Shape;2866;p193"/>
          <p:cNvSpPr txBox="1"/>
          <p:nvPr>
            <p:ph idx="4294967295" type="subTitle"/>
          </p:nvPr>
        </p:nvSpPr>
        <p:spPr>
          <a:xfrm>
            <a:off x="922175" y="3402450"/>
            <a:ext cx="6910500" cy="234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Topics Covered:</a:t>
            </a:r>
            <a:endParaRPr sz="2400">
              <a:solidFill>
                <a:schemeClr val="dk1"/>
              </a:solidFill>
              <a:latin typeface="Red Hat Text"/>
              <a:ea typeface="Red Hat Text"/>
              <a:cs typeface="Red Hat Text"/>
              <a:sym typeface="Red Hat Text"/>
            </a:endParaRPr>
          </a:p>
          <a:p>
            <a:pPr indent="-381000" lvl="0" marL="457200" rtl="0" algn="l">
              <a:spcBef>
                <a:spcPts val="50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Understanding Extra Vars</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Building a Survey</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Self-service IT with Surveys</a:t>
            </a:r>
            <a:endParaRPr sz="2400">
              <a:solidFill>
                <a:schemeClr val="dk1"/>
              </a:solidFill>
              <a:latin typeface="Red Hat Text"/>
              <a:ea typeface="Red Hat Text"/>
              <a:cs typeface="Red Hat Text"/>
              <a:sym typeface="Red Hat Tex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sp>
        <p:nvSpPr>
          <p:cNvPr id="2871" name="Google Shape;2871;p194"/>
          <p:cNvSpPr txBox="1"/>
          <p:nvPr/>
        </p:nvSpPr>
        <p:spPr>
          <a:xfrm>
            <a:off x="826650" y="1341300"/>
            <a:ext cx="4843800" cy="25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ed Hat Text"/>
                <a:ea typeface="Red Hat Text"/>
                <a:cs typeface="Red Hat Text"/>
                <a:sym typeface="Red Hat Text"/>
              </a:rPr>
              <a:t>Controller surveys allow you to configure how a job runs via a series of questions, making it simple to customize your jobs in a user-friendly way.</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rPr lang="en" sz="2000">
                <a:latin typeface="Red Hat Text"/>
                <a:ea typeface="Red Hat Text"/>
                <a:cs typeface="Red Hat Text"/>
                <a:sym typeface="Red Hat Text"/>
              </a:rPr>
              <a:t>An Ansible Controller survey is a simple question-and-answer form that allows users to customize their job runs. Combine that with Controller’s role-based access control, and you can build simple, easy self-service for your users.</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p:txBody>
      </p:sp>
      <p:sp>
        <p:nvSpPr>
          <p:cNvPr id="2872" name="Google Shape;2872;p194"/>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Surveys</a:t>
            </a:r>
            <a:endParaRPr sz="3600">
              <a:solidFill>
                <a:srgbClr val="EE0000"/>
              </a:solidFill>
              <a:latin typeface="Red Hat Display"/>
              <a:ea typeface="Red Hat Display"/>
              <a:cs typeface="Red Hat Display"/>
              <a:sym typeface="Red Hat Display"/>
            </a:endParaRPr>
          </a:p>
        </p:txBody>
      </p:sp>
      <p:pic>
        <p:nvPicPr>
          <p:cNvPr id="2873" name="Google Shape;2873;p194"/>
          <p:cNvPicPr preferRelativeResize="0"/>
          <p:nvPr/>
        </p:nvPicPr>
        <p:blipFill>
          <a:blip r:embed="rId3">
            <a:alphaModFix/>
          </a:blip>
          <a:stretch>
            <a:fillRect/>
          </a:stretch>
        </p:blipFill>
        <p:spPr>
          <a:xfrm>
            <a:off x="5964275" y="1199500"/>
            <a:ext cx="5745573" cy="4197548"/>
          </a:xfrm>
          <a:prstGeom prst="rect">
            <a:avLst/>
          </a:prstGeom>
          <a:noFill/>
          <a:ln>
            <a:noFill/>
          </a:ln>
        </p:spPr>
      </p:pic>
      <p:pic>
        <p:nvPicPr>
          <p:cNvPr id="2874" name="Google Shape;2874;p194"/>
          <p:cNvPicPr preferRelativeResize="0"/>
          <p:nvPr/>
        </p:nvPicPr>
        <p:blipFill>
          <a:blip r:embed="rId4">
            <a:alphaModFix/>
          </a:blip>
          <a:stretch>
            <a:fillRect/>
          </a:stretch>
        </p:blipFill>
        <p:spPr>
          <a:xfrm>
            <a:off x="6370500" y="2362200"/>
            <a:ext cx="5086350" cy="21336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195"/>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Creating a Survey (1/2)</a:t>
            </a:r>
            <a:endParaRPr sz="3600">
              <a:solidFill>
                <a:srgbClr val="EE0000"/>
              </a:solidFill>
              <a:latin typeface="Red Hat Display"/>
              <a:ea typeface="Red Hat Display"/>
              <a:cs typeface="Red Hat Display"/>
              <a:sym typeface="Red Hat Display"/>
            </a:endParaRPr>
          </a:p>
        </p:txBody>
      </p:sp>
      <p:sp>
        <p:nvSpPr>
          <p:cNvPr id="2880" name="Google Shape;2880;p195"/>
          <p:cNvSpPr txBox="1"/>
          <p:nvPr/>
        </p:nvSpPr>
        <p:spPr>
          <a:xfrm>
            <a:off x="826650" y="1715225"/>
            <a:ext cx="4675800" cy="73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Red Hat Text"/>
                <a:ea typeface="Red Hat Text"/>
                <a:cs typeface="Red Hat Text"/>
                <a:sym typeface="Red Hat Text"/>
              </a:rPr>
              <a:t>Once a job template is saved, the survey menu will have an </a:t>
            </a:r>
            <a:r>
              <a:rPr b="1" lang="en" sz="1800">
                <a:latin typeface="Red Hat Text"/>
                <a:ea typeface="Red Hat Text"/>
                <a:cs typeface="Red Hat Text"/>
                <a:sym typeface="Red Hat Text"/>
              </a:rPr>
              <a:t>Add </a:t>
            </a:r>
            <a:r>
              <a:rPr lang="en" sz="1800">
                <a:latin typeface="Red Hat Text"/>
                <a:ea typeface="Red Hat Text"/>
                <a:cs typeface="Red Hat Text"/>
                <a:sym typeface="Red Hat Text"/>
              </a:rPr>
              <a:t>button</a:t>
            </a:r>
            <a:r>
              <a:rPr b="1" lang="en" sz="1800">
                <a:latin typeface="Red Hat Text"/>
                <a:ea typeface="Red Hat Text"/>
                <a:cs typeface="Red Hat Text"/>
                <a:sym typeface="Red Hat Text"/>
              </a:rPr>
              <a:t>  </a:t>
            </a:r>
            <a:r>
              <a:rPr lang="en" sz="1800">
                <a:latin typeface="Red Hat Text"/>
                <a:ea typeface="Red Hat Text"/>
                <a:cs typeface="Red Hat Text"/>
                <a:sym typeface="Red Hat Text"/>
              </a:rPr>
              <a:t> </a:t>
            </a:r>
            <a:br>
              <a:rPr lang="en" sz="1800">
                <a:latin typeface="Red Hat Text"/>
                <a:ea typeface="Red Hat Text"/>
                <a:cs typeface="Red Hat Text"/>
                <a:sym typeface="Red Hat Text"/>
              </a:rPr>
            </a:br>
            <a:r>
              <a:rPr lang="en" sz="1800">
                <a:latin typeface="Red Hat Text"/>
                <a:ea typeface="Red Hat Text"/>
                <a:cs typeface="Red Hat Text"/>
                <a:sym typeface="Red Hat Text"/>
              </a:rPr>
              <a:t>Click the button to open the </a:t>
            </a:r>
            <a:r>
              <a:rPr b="1" lang="en" sz="1800">
                <a:latin typeface="Red Hat Text"/>
                <a:ea typeface="Red Hat Text"/>
                <a:cs typeface="Red Hat Text"/>
                <a:sym typeface="Red Hat Text"/>
              </a:rPr>
              <a:t>Add Survey</a:t>
            </a:r>
            <a:r>
              <a:rPr lang="en" sz="1800">
                <a:latin typeface="Red Hat Text"/>
                <a:ea typeface="Red Hat Text"/>
                <a:cs typeface="Red Hat Text"/>
                <a:sym typeface="Red Hat Text"/>
              </a:rPr>
              <a:t> window.</a:t>
            </a:r>
            <a:endParaRPr>
              <a:solidFill>
                <a:srgbClr val="000000"/>
              </a:solidFill>
              <a:latin typeface="Red Hat Text"/>
              <a:ea typeface="Red Hat Text"/>
              <a:cs typeface="Red Hat Text"/>
              <a:sym typeface="Red Hat Text"/>
            </a:endParaRPr>
          </a:p>
        </p:txBody>
      </p:sp>
      <p:pic>
        <p:nvPicPr>
          <p:cNvPr id="2881" name="Google Shape;2881;p195"/>
          <p:cNvPicPr preferRelativeResize="0"/>
          <p:nvPr/>
        </p:nvPicPr>
        <p:blipFill>
          <a:blip r:embed="rId3">
            <a:alphaModFix/>
          </a:blip>
          <a:stretch>
            <a:fillRect/>
          </a:stretch>
        </p:blipFill>
        <p:spPr>
          <a:xfrm>
            <a:off x="6040475" y="1197864"/>
            <a:ext cx="5745573" cy="4197548"/>
          </a:xfrm>
          <a:prstGeom prst="rect">
            <a:avLst/>
          </a:prstGeom>
          <a:noFill/>
          <a:ln>
            <a:noFill/>
          </a:ln>
        </p:spPr>
      </p:pic>
      <p:pic>
        <p:nvPicPr>
          <p:cNvPr id="2882" name="Google Shape;2882;p195"/>
          <p:cNvPicPr preferRelativeResize="0"/>
          <p:nvPr/>
        </p:nvPicPr>
        <p:blipFill>
          <a:blip r:embed="rId4">
            <a:alphaModFix/>
          </a:blip>
          <a:stretch>
            <a:fillRect/>
          </a:stretch>
        </p:blipFill>
        <p:spPr>
          <a:xfrm>
            <a:off x="6339625" y="2363889"/>
            <a:ext cx="5335873" cy="21335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6" name="Shape 2886"/>
        <p:cNvGrpSpPr/>
        <p:nvPr/>
      </p:nvGrpSpPr>
      <p:grpSpPr>
        <a:xfrm>
          <a:off x="0" y="0"/>
          <a:ext cx="0" cy="0"/>
          <a:chOff x="0" y="0"/>
          <a:chExt cx="0" cy="0"/>
        </a:xfrm>
      </p:grpSpPr>
      <p:sp>
        <p:nvSpPr>
          <p:cNvPr id="2887" name="Google Shape;2887;p196"/>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Creating a Survey (2/2)</a:t>
            </a:r>
            <a:endParaRPr sz="3600">
              <a:solidFill>
                <a:srgbClr val="EE0000"/>
              </a:solidFill>
              <a:latin typeface="Red Hat Display"/>
              <a:ea typeface="Red Hat Display"/>
              <a:cs typeface="Red Hat Display"/>
              <a:sym typeface="Red Hat Display"/>
            </a:endParaRPr>
          </a:p>
        </p:txBody>
      </p:sp>
      <p:pic>
        <p:nvPicPr>
          <p:cNvPr id="2888" name="Google Shape;2888;p196"/>
          <p:cNvPicPr preferRelativeResize="0"/>
          <p:nvPr/>
        </p:nvPicPr>
        <p:blipFill>
          <a:blip r:embed="rId3">
            <a:alphaModFix/>
          </a:blip>
          <a:stretch>
            <a:fillRect/>
          </a:stretch>
        </p:blipFill>
        <p:spPr>
          <a:xfrm>
            <a:off x="347300" y="2516200"/>
            <a:ext cx="5745573" cy="4197548"/>
          </a:xfrm>
          <a:prstGeom prst="rect">
            <a:avLst/>
          </a:prstGeom>
          <a:noFill/>
          <a:ln>
            <a:noFill/>
          </a:ln>
        </p:spPr>
      </p:pic>
      <p:sp>
        <p:nvSpPr>
          <p:cNvPr id="2889" name="Google Shape;2889;p196"/>
          <p:cNvSpPr txBox="1"/>
          <p:nvPr/>
        </p:nvSpPr>
        <p:spPr>
          <a:xfrm>
            <a:off x="826650" y="1173850"/>
            <a:ext cx="8736600" cy="7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Text"/>
                <a:ea typeface="Red Hat Text"/>
                <a:cs typeface="Red Hat Text"/>
                <a:sym typeface="Red Hat Text"/>
              </a:rPr>
              <a:t>The </a:t>
            </a:r>
            <a:r>
              <a:rPr b="1" lang="en" sz="1800">
                <a:latin typeface="Red Hat Text"/>
                <a:ea typeface="Red Hat Text"/>
                <a:cs typeface="Red Hat Text"/>
                <a:sym typeface="Red Hat Text"/>
              </a:rPr>
              <a:t>Add Survey</a:t>
            </a:r>
            <a:r>
              <a:rPr lang="en" sz="1800">
                <a:latin typeface="Red Hat Text"/>
                <a:ea typeface="Red Hat Text"/>
                <a:cs typeface="Red Hat Text"/>
                <a:sym typeface="Red Hat Text"/>
              </a:rPr>
              <a:t> window allows the job template to prompt users for one or more questions.  The answers provided become variables for use in the Ansible Playbook.</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45720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p:txBody>
      </p:sp>
      <p:pic>
        <p:nvPicPr>
          <p:cNvPr id="2890" name="Google Shape;2890;p196"/>
          <p:cNvPicPr preferRelativeResize="0"/>
          <p:nvPr/>
        </p:nvPicPr>
        <p:blipFill>
          <a:blip r:embed="rId4">
            <a:alphaModFix/>
          </a:blip>
          <a:stretch>
            <a:fillRect/>
          </a:stretch>
        </p:blipFill>
        <p:spPr>
          <a:xfrm>
            <a:off x="594925" y="3398625"/>
            <a:ext cx="5433049" cy="2300924"/>
          </a:xfrm>
          <a:prstGeom prst="rect">
            <a:avLst/>
          </a:prstGeom>
          <a:noFill/>
          <a:ln>
            <a:noFill/>
          </a:ln>
        </p:spPr>
      </p:pic>
      <p:pic>
        <p:nvPicPr>
          <p:cNvPr id="2891" name="Google Shape;2891;p196"/>
          <p:cNvPicPr preferRelativeResize="0"/>
          <p:nvPr/>
        </p:nvPicPr>
        <p:blipFill>
          <a:blip r:embed="rId3">
            <a:alphaModFix/>
          </a:blip>
          <a:stretch>
            <a:fillRect/>
          </a:stretch>
        </p:blipFill>
        <p:spPr>
          <a:xfrm>
            <a:off x="6341850" y="2474475"/>
            <a:ext cx="5745573" cy="4197548"/>
          </a:xfrm>
          <a:prstGeom prst="rect">
            <a:avLst/>
          </a:prstGeom>
          <a:noFill/>
          <a:ln>
            <a:noFill/>
          </a:ln>
        </p:spPr>
      </p:pic>
      <p:pic>
        <p:nvPicPr>
          <p:cNvPr id="2892" name="Google Shape;2892;p196"/>
          <p:cNvPicPr preferRelativeResize="0"/>
          <p:nvPr/>
        </p:nvPicPr>
        <p:blipFill>
          <a:blip r:embed="rId5">
            <a:alphaModFix/>
          </a:blip>
          <a:stretch>
            <a:fillRect/>
          </a:stretch>
        </p:blipFill>
        <p:spPr>
          <a:xfrm>
            <a:off x="6640200" y="3528750"/>
            <a:ext cx="5312549" cy="1502325"/>
          </a:xfrm>
          <a:prstGeom prst="rect">
            <a:avLst/>
          </a:prstGeom>
          <a:noFill/>
          <a:ln>
            <a:noFill/>
          </a:ln>
        </p:spPr>
      </p:pic>
      <p:sp>
        <p:nvSpPr>
          <p:cNvPr id="2893" name="Google Shape;2893;p196"/>
          <p:cNvSpPr/>
          <p:nvPr/>
        </p:nvSpPr>
        <p:spPr>
          <a:xfrm>
            <a:off x="6914150" y="4186549"/>
            <a:ext cx="507000" cy="193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sp>
        <p:nvSpPr>
          <p:cNvPr id="2898" name="Google Shape;2898;p197"/>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Using a Survey</a:t>
            </a:r>
            <a:endParaRPr sz="3600">
              <a:solidFill>
                <a:srgbClr val="EE0000"/>
              </a:solidFill>
              <a:latin typeface="Red Hat Display"/>
              <a:ea typeface="Red Hat Display"/>
              <a:cs typeface="Red Hat Display"/>
              <a:sym typeface="Red Hat Display"/>
            </a:endParaRPr>
          </a:p>
        </p:txBody>
      </p:sp>
      <p:sp>
        <p:nvSpPr>
          <p:cNvPr id="2899" name="Google Shape;2899;p197"/>
          <p:cNvSpPr txBox="1"/>
          <p:nvPr/>
        </p:nvSpPr>
        <p:spPr>
          <a:xfrm>
            <a:off x="826650" y="1105625"/>
            <a:ext cx="8736600" cy="7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Text"/>
                <a:ea typeface="Red Hat Text"/>
                <a:cs typeface="Red Hat Text"/>
                <a:sym typeface="Red Hat Text"/>
              </a:rPr>
              <a:t>When launching a job, the user will now be prompted with the survey.  The user can be required to fill out the survey before the job template will execute.</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45720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p:txBody>
      </p:sp>
      <p:pic>
        <p:nvPicPr>
          <p:cNvPr id="2900" name="Google Shape;2900;p197"/>
          <p:cNvPicPr preferRelativeResize="0"/>
          <p:nvPr/>
        </p:nvPicPr>
        <p:blipFill>
          <a:blip r:embed="rId3">
            <a:alphaModFix/>
          </a:blip>
          <a:stretch>
            <a:fillRect/>
          </a:stretch>
        </p:blipFill>
        <p:spPr>
          <a:xfrm>
            <a:off x="2262375" y="1948475"/>
            <a:ext cx="6720097" cy="4909526"/>
          </a:xfrm>
          <a:prstGeom prst="rect">
            <a:avLst/>
          </a:prstGeom>
          <a:noFill/>
          <a:ln>
            <a:noFill/>
          </a:ln>
        </p:spPr>
      </p:pic>
      <p:pic>
        <p:nvPicPr>
          <p:cNvPr id="2901" name="Google Shape;2901;p197"/>
          <p:cNvPicPr preferRelativeResize="0"/>
          <p:nvPr/>
        </p:nvPicPr>
        <p:blipFill>
          <a:blip r:embed="rId4">
            <a:alphaModFix/>
          </a:blip>
          <a:stretch>
            <a:fillRect/>
          </a:stretch>
        </p:blipFill>
        <p:spPr>
          <a:xfrm>
            <a:off x="2842150" y="2877425"/>
            <a:ext cx="5552975" cy="37270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5" name="Shape 2905"/>
        <p:cNvGrpSpPr/>
        <p:nvPr/>
      </p:nvGrpSpPr>
      <p:grpSpPr>
        <a:xfrm>
          <a:off x="0" y="0"/>
          <a:ext cx="0" cy="0"/>
          <a:chOff x="0" y="0"/>
          <a:chExt cx="0" cy="0"/>
        </a:xfrm>
      </p:grpSpPr>
      <p:sp>
        <p:nvSpPr>
          <p:cNvPr id="2906" name="Google Shape;2906;p198"/>
          <p:cNvSpPr txBox="1"/>
          <p:nvPr/>
        </p:nvSpPr>
        <p:spPr>
          <a:xfrm>
            <a:off x="884829" y="1100350"/>
            <a:ext cx="104193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latin typeface="Red Hat Display"/>
                <a:ea typeface="Red Hat Display"/>
                <a:cs typeface="Red Hat Display"/>
                <a:sym typeface="Red Hat Display"/>
              </a:rPr>
              <a:t>Lab Time</a:t>
            </a:r>
            <a:endParaRPr sz="3600">
              <a:solidFill>
                <a:srgbClr val="000000"/>
              </a:solidFill>
              <a:latin typeface="Red Hat Display"/>
              <a:ea typeface="Red Hat Display"/>
              <a:cs typeface="Red Hat Display"/>
              <a:sym typeface="Red Hat Display"/>
            </a:endParaRPr>
          </a:p>
        </p:txBody>
      </p:sp>
      <p:sp>
        <p:nvSpPr>
          <p:cNvPr id="2907" name="Google Shape;2907;p198"/>
          <p:cNvSpPr txBox="1"/>
          <p:nvPr/>
        </p:nvSpPr>
        <p:spPr>
          <a:xfrm>
            <a:off x="884904" y="1653550"/>
            <a:ext cx="104193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800">
                <a:solidFill>
                  <a:srgbClr val="EE0000"/>
                </a:solidFill>
                <a:latin typeface="Red Hat Display"/>
                <a:ea typeface="Red Hat Display"/>
                <a:cs typeface="Red Hat Display"/>
                <a:sym typeface="Red Hat Display"/>
              </a:rPr>
              <a:t>Exercise 7: Creating a Survey</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2908" name="Google Shape;2908;p198"/>
          <p:cNvSpPr txBox="1"/>
          <p:nvPr/>
        </p:nvSpPr>
        <p:spPr>
          <a:xfrm>
            <a:off x="1888950" y="2779022"/>
            <a:ext cx="8413800" cy="141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sz="1900" u="sng">
                <a:solidFill>
                  <a:schemeClr val="hlink"/>
                </a:solidFill>
                <a:latin typeface="Red Hat Text"/>
                <a:ea typeface="Red Hat Text"/>
                <a:cs typeface="Red Hat Text"/>
                <a:sym typeface="Red Hat Text"/>
                <a:hlinkClick r:id="rId3"/>
              </a:rPr>
              <a:t>red.ht/network-workshop-7</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900">
                <a:latin typeface="Red Hat Text"/>
                <a:ea typeface="Red Hat Text"/>
                <a:cs typeface="Red Hat Text"/>
                <a:sym typeface="Red Hat Text"/>
              </a:rPr>
              <a:t>Demonstrate the use of Automation controller survey feature.</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None/>
            </a:pPr>
            <a:r>
              <a:t/>
            </a:r>
            <a:endParaRPr sz="1900">
              <a:latin typeface="Red Hat Text"/>
              <a:ea typeface="Red Hat Text"/>
              <a:cs typeface="Red Hat Text"/>
              <a:sym typeface="Red Hat Text"/>
            </a:endParaRPr>
          </a:p>
        </p:txBody>
      </p:sp>
      <p:pic>
        <p:nvPicPr>
          <p:cNvPr id="2909" name="Google Shape;2909;p198"/>
          <p:cNvPicPr preferRelativeResize="0"/>
          <p:nvPr/>
        </p:nvPicPr>
        <p:blipFill rotWithShape="1">
          <a:blip r:embed="rId4">
            <a:alphaModFix/>
          </a:blip>
          <a:srcRect b="0" l="0" r="0" t="0"/>
          <a:stretch/>
        </p:blipFill>
        <p:spPr>
          <a:xfrm>
            <a:off x="1587771" y="2912402"/>
            <a:ext cx="301676" cy="301676"/>
          </a:xfrm>
          <a:prstGeom prst="rect">
            <a:avLst/>
          </a:prstGeom>
          <a:noFill/>
          <a:ln>
            <a:noFill/>
          </a:ln>
        </p:spPr>
      </p:pic>
      <p:pic>
        <p:nvPicPr>
          <p:cNvPr id="2910" name="Google Shape;2910;p198"/>
          <p:cNvPicPr preferRelativeResize="0"/>
          <p:nvPr/>
        </p:nvPicPr>
        <p:blipFill rotWithShape="1">
          <a:blip r:embed="rId5">
            <a:alphaModFix/>
          </a:blip>
          <a:srcRect b="0" l="0" r="0" t="0"/>
          <a:stretch/>
        </p:blipFill>
        <p:spPr>
          <a:xfrm>
            <a:off x="1588278" y="4889500"/>
            <a:ext cx="300675" cy="300675"/>
          </a:xfrm>
          <a:prstGeom prst="rect">
            <a:avLst/>
          </a:prstGeom>
          <a:noFill/>
          <a:ln>
            <a:noFill/>
          </a:ln>
        </p:spPr>
      </p:pic>
      <p:sp>
        <p:nvSpPr>
          <p:cNvPr id="2911" name="Google Shape;2911;p198"/>
          <p:cNvSpPr txBox="1"/>
          <p:nvPr/>
        </p:nvSpPr>
        <p:spPr>
          <a:xfrm>
            <a:off x="1951200" y="48013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Approximate time: 15 mins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5" name="Shape 2915"/>
        <p:cNvGrpSpPr/>
        <p:nvPr/>
      </p:nvGrpSpPr>
      <p:grpSpPr>
        <a:xfrm>
          <a:off x="0" y="0"/>
          <a:ext cx="0" cy="0"/>
          <a:chOff x="0" y="0"/>
          <a:chExt cx="0" cy="0"/>
        </a:xfrm>
      </p:grpSpPr>
      <p:sp>
        <p:nvSpPr>
          <p:cNvPr id="2916" name="Google Shape;2916;p199"/>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2917" name="Google Shape;2917;p199"/>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pic>
        <p:nvPicPr>
          <p:cNvPr id="2918" name="Google Shape;2918;p199"/>
          <p:cNvPicPr preferRelativeResize="0"/>
          <p:nvPr/>
        </p:nvPicPr>
        <p:blipFill>
          <a:blip r:embed="rId3">
            <a:alphaModFix/>
          </a:blip>
          <a:stretch>
            <a:fillRect/>
          </a:stretch>
        </p:blipFill>
        <p:spPr>
          <a:xfrm>
            <a:off x="9772973" y="320475"/>
            <a:ext cx="1457325" cy="1457325"/>
          </a:xfrm>
          <a:prstGeom prst="rect">
            <a:avLst/>
          </a:prstGeom>
          <a:noFill/>
          <a:ln>
            <a:noFill/>
          </a:ln>
        </p:spPr>
      </p:pic>
      <p:sp>
        <p:nvSpPr>
          <p:cNvPr id="2919" name="Google Shape;2919;p199"/>
          <p:cNvSpPr txBox="1"/>
          <p:nvPr>
            <p:ph idx="4294967295" type="title"/>
          </p:nvPr>
        </p:nvSpPr>
        <p:spPr>
          <a:xfrm>
            <a:off x="447777" y="1084550"/>
            <a:ext cx="8312400" cy="21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Section 8</a:t>
            </a:r>
            <a:endParaRPr sz="6000"/>
          </a:p>
          <a:p>
            <a:pPr indent="0" lvl="0" marL="0" rtl="0" algn="l">
              <a:spcBef>
                <a:spcPts val="0"/>
              </a:spcBef>
              <a:spcAft>
                <a:spcPts val="0"/>
              </a:spcAft>
              <a:buNone/>
            </a:pPr>
            <a:r>
              <a:rPr lang="en" sz="6000"/>
              <a:t>RBAC</a:t>
            </a:r>
            <a:endParaRPr sz="6000"/>
          </a:p>
          <a:p>
            <a:pPr indent="0" lvl="0" marL="0" rtl="0" algn="l">
              <a:spcBef>
                <a:spcPts val="0"/>
              </a:spcBef>
              <a:spcAft>
                <a:spcPts val="0"/>
              </a:spcAft>
              <a:buNone/>
            </a:pPr>
            <a:r>
              <a:t/>
            </a:r>
            <a:endParaRPr sz="6000"/>
          </a:p>
        </p:txBody>
      </p:sp>
      <p:sp>
        <p:nvSpPr>
          <p:cNvPr id="2920" name="Google Shape;2920;p199"/>
          <p:cNvSpPr txBox="1"/>
          <p:nvPr>
            <p:ph idx="4294967295" type="subTitle"/>
          </p:nvPr>
        </p:nvSpPr>
        <p:spPr>
          <a:xfrm>
            <a:off x="922175" y="3402450"/>
            <a:ext cx="6910500" cy="234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Topics Covered:</a:t>
            </a:r>
            <a:endParaRPr sz="2400">
              <a:solidFill>
                <a:schemeClr val="dk1"/>
              </a:solidFill>
              <a:latin typeface="Red Hat Text"/>
              <a:ea typeface="Red Hat Text"/>
              <a:cs typeface="Red Hat Text"/>
              <a:sym typeface="Red Hat Text"/>
            </a:endParaRPr>
          </a:p>
          <a:p>
            <a:pPr indent="-381000" lvl="0" marL="457200" rtl="0" algn="l">
              <a:spcBef>
                <a:spcPts val="50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Understanding Organizations</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Understanding Teams</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Understanding Users</a:t>
            </a:r>
            <a:endParaRPr sz="2400">
              <a:solidFill>
                <a:schemeClr val="dk1"/>
              </a:solidFill>
              <a:latin typeface="Red Hat Text"/>
              <a:ea typeface="Red Hat Text"/>
              <a:cs typeface="Red Hat Text"/>
              <a:sym typeface="Red Hat Tex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01"/>
          <p:cNvSpPr txBox="1"/>
          <p:nvPr>
            <p:ph idx="2"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makes a platform?</a:t>
            </a:r>
            <a:endParaRPr/>
          </a:p>
        </p:txBody>
      </p:sp>
      <p:sp>
        <p:nvSpPr>
          <p:cNvPr id="1020" name="Google Shape;1020;p101"/>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21" name="Google Shape;1021;p101"/>
          <p:cNvSpPr/>
          <p:nvPr/>
        </p:nvSpPr>
        <p:spPr>
          <a:xfrm>
            <a:off x="1258390" y="1600200"/>
            <a:ext cx="10286700" cy="3886200"/>
          </a:xfrm>
          <a:prstGeom prst="rect">
            <a:avLst/>
          </a:prstGeom>
          <a:noFill/>
          <a:ln cap="rnd" cmpd="sng" w="19050">
            <a:solidFill>
              <a:schemeClr val="dk1"/>
            </a:solidFill>
            <a:prstDash val="dot"/>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100">
              <a:solidFill>
                <a:srgbClr val="EE0000"/>
              </a:solidFill>
              <a:latin typeface="Red Hat Display Medium"/>
              <a:ea typeface="Red Hat Display Medium"/>
              <a:cs typeface="Red Hat Display Medium"/>
              <a:sym typeface="Red Hat Display Medium"/>
            </a:endParaRPr>
          </a:p>
        </p:txBody>
      </p:sp>
      <p:sp>
        <p:nvSpPr>
          <p:cNvPr id="1022" name="Google Shape;1022;p101"/>
          <p:cNvSpPr/>
          <p:nvPr/>
        </p:nvSpPr>
        <p:spPr>
          <a:xfrm>
            <a:off x="915498" y="1290275"/>
            <a:ext cx="2887200" cy="8781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3" name="Google Shape;1023;p101"/>
          <p:cNvSpPr/>
          <p:nvPr/>
        </p:nvSpPr>
        <p:spPr>
          <a:xfrm>
            <a:off x="4002947" y="2170350"/>
            <a:ext cx="1714500" cy="8016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0" lIns="0" spcFirstLastPara="1" rIns="0" wrap="square" tIns="116575">
            <a:noAutofit/>
          </a:bodyPr>
          <a:lstStyle/>
          <a:p>
            <a:pPr indent="0" lvl="0" marL="0" rtl="0" algn="ctr">
              <a:lnSpc>
                <a:spcPct val="115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Automation controller</a:t>
            </a:r>
            <a:endParaRPr sz="1200">
              <a:solidFill>
                <a:schemeClr val="dk1"/>
              </a:solidFill>
              <a:latin typeface="Red Hat Display Medium"/>
              <a:ea typeface="Red Hat Display Medium"/>
              <a:cs typeface="Red Hat Display Medium"/>
              <a:sym typeface="Red Hat Display Medium"/>
            </a:endParaRPr>
          </a:p>
        </p:txBody>
      </p:sp>
      <p:sp>
        <p:nvSpPr>
          <p:cNvPr id="1024" name="Google Shape;1024;p101"/>
          <p:cNvSpPr/>
          <p:nvPr/>
        </p:nvSpPr>
        <p:spPr>
          <a:xfrm>
            <a:off x="5831702" y="2170350"/>
            <a:ext cx="1714500" cy="8016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0" lIns="0" spcFirstLastPara="1" rIns="0" wrap="square" tIns="116575">
            <a:noAutofit/>
          </a:bodyPr>
          <a:lstStyle/>
          <a:p>
            <a:pPr indent="0" lvl="0" marL="0" rtl="0" algn="ctr">
              <a:lnSpc>
                <a:spcPct val="115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Automation </a:t>
            </a:r>
            <a:endParaRPr sz="1200">
              <a:solidFill>
                <a:schemeClr val="dk1"/>
              </a:solidFill>
              <a:latin typeface="Red Hat Display Medium"/>
              <a:ea typeface="Red Hat Display Medium"/>
              <a:cs typeface="Red Hat Display Medium"/>
              <a:sym typeface="Red Hat Display Medium"/>
            </a:endParaRPr>
          </a:p>
          <a:p>
            <a:pPr indent="0" lvl="0" marL="0" rtl="0" algn="ctr">
              <a:lnSpc>
                <a:spcPct val="115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hub</a:t>
            </a:r>
            <a:endParaRPr sz="1200">
              <a:solidFill>
                <a:schemeClr val="dk1"/>
              </a:solidFill>
              <a:latin typeface="Red Hat Display Medium"/>
              <a:ea typeface="Red Hat Display Medium"/>
              <a:cs typeface="Red Hat Display Medium"/>
              <a:sym typeface="Red Hat Display Medium"/>
            </a:endParaRPr>
          </a:p>
        </p:txBody>
      </p:sp>
      <p:sp>
        <p:nvSpPr>
          <p:cNvPr id="1025" name="Google Shape;1025;p101"/>
          <p:cNvSpPr/>
          <p:nvPr/>
        </p:nvSpPr>
        <p:spPr>
          <a:xfrm>
            <a:off x="7660457" y="2170350"/>
            <a:ext cx="1714500" cy="8016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0" lIns="0" spcFirstLastPara="1" rIns="0" wrap="square" tIns="116575">
            <a:noAutofit/>
          </a:bodyPr>
          <a:lstStyle/>
          <a:p>
            <a:pPr indent="0" lvl="0" marL="0" rtl="0" algn="ctr">
              <a:lnSpc>
                <a:spcPct val="115000"/>
              </a:lnSpc>
              <a:spcBef>
                <a:spcPts val="0"/>
              </a:spcBef>
              <a:spcAft>
                <a:spcPts val="0"/>
              </a:spcAft>
              <a:buClr>
                <a:srgbClr val="000000"/>
              </a:buClr>
              <a:buSzPts val="1100"/>
              <a:buFont typeface="Arial"/>
              <a:buNone/>
            </a:pPr>
            <a:r>
              <a:rPr lang="en" sz="1200">
                <a:solidFill>
                  <a:schemeClr val="dk1"/>
                </a:solidFill>
                <a:latin typeface="Red Hat Display Medium"/>
                <a:ea typeface="Red Hat Display Medium"/>
                <a:cs typeface="Red Hat Display Medium"/>
                <a:sym typeface="Red Hat Display Medium"/>
              </a:rPr>
              <a:t>Automation </a:t>
            </a:r>
            <a:endParaRPr sz="1200">
              <a:solidFill>
                <a:schemeClr val="dk1"/>
              </a:solidFill>
              <a:latin typeface="Red Hat Display Medium"/>
              <a:ea typeface="Red Hat Display Medium"/>
              <a:cs typeface="Red Hat Display Medium"/>
              <a:sym typeface="Red Hat Display Medium"/>
            </a:endParaRPr>
          </a:p>
          <a:p>
            <a:pPr indent="0" lvl="0" marL="0" rtl="0" algn="ctr">
              <a:lnSpc>
                <a:spcPct val="115000"/>
              </a:lnSpc>
              <a:spcBef>
                <a:spcPts val="0"/>
              </a:spcBef>
              <a:spcAft>
                <a:spcPts val="0"/>
              </a:spcAft>
              <a:buClr>
                <a:srgbClr val="000000"/>
              </a:buClr>
              <a:buSzPts val="1100"/>
              <a:buFont typeface="Arial"/>
              <a:buNone/>
            </a:pPr>
            <a:r>
              <a:rPr lang="en" sz="1200">
                <a:solidFill>
                  <a:schemeClr val="dk1"/>
                </a:solidFill>
                <a:latin typeface="Red Hat Display Medium"/>
                <a:ea typeface="Red Hat Display Medium"/>
                <a:cs typeface="Red Hat Display Medium"/>
                <a:sym typeface="Red Hat Display Medium"/>
              </a:rPr>
              <a:t>services catalog</a:t>
            </a:r>
            <a:endParaRPr sz="1200">
              <a:solidFill>
                <a:schemeClr val="dk1"/>
              </a:solidFill>
              <a:latin typeface="Red Hat Display Medium"/>
              <a:ea typeface="Red Hat Display Medium"/>
              <a:cs typeface="Red Hat Display Medium"/>
              <a:sym typeface="Red Hat Display Medium"/>
            </a:endParaRPr>
          </a:p>
        </p:txBody>
      </p:sp>
      <p:sp>
        <p:nvSpPr>
          <p:cNvPr id="1026" name="Google Shape;1026;p101"/>
          <p:cNvSpPr/>
          <p:nvPr/>
        </p:nvSpPr>
        <p:spPr>
          <a:xfrm>
            <a:off x="4217579" y="5257800"/>
            <a:ext cx="4343100" cy="457200"/>
          </a:xfrm>
          <a:prstGeom prst="rect">
            <a:avLst/>
          </a:prstGeom>
          <a:solidFill>
            <a:srgbClr val="FFFFFF"/>
          </a:solidFill>
          <a:ln>
            <a:noFill/>
          </a:ln>
        </p:spPr>
        <p:txBody>
          <a:bodyPr anchorCtr="0" anchor="ctr" bIns="68550" lIns="68550" spcFirstLastPara="1" rIns="68550" wrap="square" tIns="68550">
            <a:noAutofit/>
          </a:bodyPr>
          <a:lstStyle/>
          <a:p>
            <a:pPr indent="0" lvl="0" marL="0" rtl="0" algn="ctr">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Fueled by an </a:t>
            </a:r>
            <a:br>
              <a:rPr lang="en" sz="2400">
                <a:solidFill>
                  <a:srgbClr val="EE0000"/>
                </a:solidFill>
                <a:latin typeface="Red Hat Display Medium"/>
                <a:ea typeface="Red Hat Display Medium"/>
                <a:cs typeface="Red Hat Display Medium"/>
                <a:sym typeface="Red Hat Display Medium"/>
              </a:rPr>
            </a:br>
            <a:r>
              <a:rPr lang="en" sz="2400">
                <a:solidFill>
                  <a:srgbClr val="EE0000"/>
                </a:solidFill>
                <a:latin typeface="Red Hat Display Medium"/>
                <a:ea typeface="Red Hat Display Medium"/>
                <a:cs typeface="Red Hat Display Medium"/>
                <a:sym typeface="Red Hat Display Medium"/>
              </a:rPr>
              <a:t>open source community</a:t>
            </a:r>
            <a:endParaRPr sz="2400">
              <a:solidFill>
                <a:srgbClr val="EE0000"/>
              </a:solidFill>
              <a:latin typeface="Red Hat Display Medium"/>
              <a:ea typeface="Red Hat Display Medium"/>
              <a:cs typeface="Red Hat Display Medium"/>
              <a:sym typeface="Red Hat Display Medium"/>
            </a:endParaRPr>
          </a:p>
        </p:txBody>
      </p:sp>
      <p:sp>
        <p:nvSpPr>
          <p:cNvPr id="1027" name="Google Shape;1027;p101"/>
          <p:cNvSpPr/>
          <p:nvPr/>
        </p:nvSpPr>
        <p:spPr>
          <a:xfrm>
            <a:off x="9489212" y="2170350"/>
            <a:ext cx="1714500" cy="8016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0" lIns="0" spcFirstLastPara="1" rIns="0" wrap="square" tIns="116575">
            <a:no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Red Hat Display Medium"/>
                <a:ea typeface="Red Hat Display Medium"/>
                <a:cs typeface="Red Hat Display Medium"/>
                <a:sym typeface="Red Hat Display Medium"/>
              </a:rPr>
              <a:t>Insights for Ansible Automation Platform</a:t>
            </a:r>
            <a:endParaRPr sz="1200">
              <a:solidFill>
                <a:schemeClr val="dk1"/>
              </a:solidFill>
              <a:latin typeface="Red Hat Display Medium"/>
              <a:ea typeface="Red Hat Display Medium"/>
              <a:cs typeface="Red Hat Display Medium"/>
              <a:sym typeface="Red Hat Display Medium"/>
            </a:endParaRPr>
          </a:p>
        </p:txBody>
      </p:sp>
      <p:sp>
        <p:nvSpPr>
          <p:cNvPr id="1028" name="Google Shape;1028;p101"/>
          <p:cNvSpPr/>
          <p:nvPr/>
        </p:nvSpPr>
        <p:spPr>
          <a:xfrm>
            <a:off x="4001522" y="4343400"/>
            <a:ext cx="7202100" cy="5715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68550" lIns="205725" spcFirstLastPara="1" rIns="68550" wrap="square" tIns="68550">
            <a:noAutofit/>
          </a:bodyPr>
          <a:lstStyle/>
          <a:p>
            <a:pPr indent="0" lvl="0" marL="0" rtl="0" algn="ctr">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Ansible command line</a:t>
            </a:r>
            <a:endParaRPr sz="1200">
              <a:solidFill>
                <a:schemeClr val="dk1"/>
              </a:solidFill>
              <a:latin typeface="Red Hat Display Medium"/>
              <a:ea typeface="Red Hat Display Medium"/>
              <a:cs typeface="Red Hat Display Medium"/>
              <a:sym typeface="Red Hat Display Medium"/>
            </a:endParaRPr>
          </a:p>
        </p:txBody>
      </p:sp>
      <p:sp>
        <p:nvSpPr>
          <p:cNvPr id="1029" name="Google Shape;1029;p101"/>
          <p:cNvSpPr/>
          <p:nvPr/>
        </p:nvSpPr>
        <p:spPr>
          <a:xfrm>
            <a:off x="6629238" y="1943100"/>
            <a:ext cx="4574400" cy="2286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FFFFFF"/>
                </a:solidFill>
                <a:latin typeface="Red Hat Display Medium"/>
                <a:ea typeface="Red Hat Display Medium"/>
                <a:cs typeface="Red Hat Display Medium"/>
                <a:sym typeface="Red Hat Display Medium"/>
              </a:rPr>
              <a:t>Ansible Cloud Services</a:t>
            </a:r>
            <a:endParaRPr sz="1000">
              <a:solidFill>
                <a:srgbClr val="FFFFFF"/>
              </a:solidFill>
              <a:latin typeface="Red Hat Display Medium"/>
              <a:ea typeface="Red Hat Display Medium"/>
              <a:cs typeface="Red Hat Display Medium"/>
              <a:sym typeface="Red Hat Display Medium"/>
            </a:endParaRPr>
          </a:p>
        </p:txBody>
      </p:sp>
      <p:sp>
        <p:nvSpPr>
          <p:cNvPr id="1030" name="Google Shape;1030;p101"/>
          <p:cNvSpPr/>
          <p:nvPr/>
        </p:nvSpPr>
        <p:spPr>
          <a:xfrm>
            <a:off x="4002951" y="1943100"/>
            <a:ext cx="2514600" cy="2286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FFFFFF"/>
                </a:solidFill>
                <a:latin typeface="Red Hat Display Medium"/>
                <a:ea typeface="Red Hat Display Medium"/>
                <a:cs typeface="Red Hat Display Medium"/>
                <a:sym typeface="Red Hat Display Medium"/>
              </a:rPr>
              <a:t>On-premises</a:t>
            </a:r>
            <a:endParaRPr sz="1000">
              <a:solidFill>
                <a:srgbClr val="FFFFFF"/>
              </a:solidFill>
              <a:latin typeface="Red Hat Display Medium"/>
              <a:ea typeface="Red Hat Display Medium"/>
              <a:cs typeface="Red Hat Display Medium"/>
              <a:sym typeface="Red Hat Display Medium"/>
            </a:endParaRPr>
          </a:p>
        </p:txBody>
      </p:sp>
      <p:sp>
        <p:nvSpPr>
          <p:cNvPr id="1031" name="Google Shape;1031;p101"/>
          <p:cNvSpPr/>
          <p:nvPr/>
        </p:nvSpPr>
        <p:spPr>
          <a:xfrm>
            <a:off x="4001597" y="3086100"/>
            <a:ext cx="7202100" cy="571500"/>
          </a:xfrm>
          <a:prstGeom prst="rect">
            <a:avLst/>
          </a:prstGeom>
          <a:solidFill>
            <a:srgbClr val="EFEFEF"/>
          </a:solidFill>
          <a:ln cap="flat" cmpd="sng" w="9525">
            <a:solidFill>
              <a:srgbClr val="FFFFFF"/>
            </a:solidFill>
            <a:prstDash val="solid"/>
            <a:round/>
            <a:headEnd len="sm" w="sm" type="none"/>
            <a:tailEnd len="sm" w="sm" type="none"/>
          </a:ln>
        </p:spPr>
        <p:txBody>
          <a:bodyPr anchorCtr="0" anchor="t" bIns="68550" lIns="205725" spcFirstLastPara="1" rIns="68550" wrap="square" tIns="68550">
            <a:noAutofit/>
          </a:bodyPr>
          <a:lstStyle/>
          <a:p>
            <a:pPr indent="0" lvl="0" marL="0" rtl="0" algn="ctr">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Ansible content domains</a:t>
            </a:r>
            <a:endParaRPr sz="1200">
              <a:solidFill>
                <a:schemeClr val="dk1"/>
              </a:solidFill>
              <a:latin typeface="Red Hat Display Medium"/>
              <a:ea typeface="Red Hat Display Medium"/>
              <a:cs typeface="Red Hat Display Medium"/>
              <a:sym typeface="Red Hat Display Medium"/>
            </a:endParaRPr>
          </a:p>
        </p:txBody>
      </p:sp>
      <p:sp>
        <p:nvSpPr>
          <p:cNvPr id="1032" name="Google Shape;1032;p101"/>
          <p:cNvSpPr/>
          <p:nvPr/>
        </p:nvSpPr>
        <p:spPr>
          <a:xfrm>
            <a:off x="4002947" y="3429000"/>
            <a:ext cx="3543300" cy="2286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chemeClr val="lt1"/>
                </a:solidFill>
                <a:latin typeface="Red Hat Display Medium"/>
                <a:ea typeface="Red Hat Display Medium"/>
                <a:cs typeface="Red Hat Display Medium"/>
                <a:sym typeface="Red Hat Display Medium"/>
              </a:rPr>
              <a:t>Infrastructure</a:t>
            </a:r>
            <a:endParaRPr sz="1000">
              <a:solidFill>
                <a:schemeClr val="lt1"/>
              </a:solidFill>
              <a:latin typeface="Red Hat Display Medium"/>
              <a:ea typeface="Red Hat Display Medium"/>
              <a:cs typeface="Red Hat Display Medium"/>
              <a:sym typeface="Red Hat Display Medium"/>
            </a:endParaRPr>
          </a:p>
        </p:txBody>
      </p:sp>
      <p:sp>
        <p:nvSpPr>
          <p:cNvPr id="1033" name="Google Shape;1033;p101"/>
          <p:cNvSpPr/>
          <p:nvPr/>
        </p:nvSpPr>
        <p:spPr>
          <a:xfrm>
            <a:off x="7660457" y="3429000"/>
            <a:ext cx="1028700" cy="800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Cloud</a:t>
            </a:r>
            <a:endParaRPr sz="1200">
              <a:solidFill>
                <a:schemeClr val="accent1"/>
              </a:solidFill>
              <a:latin typeface="Red Hat Display Medium"/>
              <a:ea typeface="Red Hat Display Medium"/>
              <a:cs typeface="Red Hat Display Medium"/>
              <a:sym typeface="Red Hat Display Medium"/>
            </a:endParaRPr>
          </a:p>
        </p:txBody>
      </p:sp>
      <p:sp>
        <p:nvSpPr>
          <p:cNvPr id="1034" name="Google Shape;1034;p101"/>
          <p:cNvSpPr/>
          <p:nvPr/>
        </p:nvSpPr>
        <p:spPr>
          <a:xfrm>
            <a:off x="8803429" y="3429000"/>
            <a:ext cx="1143300" cy="800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Network</a:t>
            </a:r>
            <a:endParaRPr sz="1200">
              <a:solidFill>
                <a:schemeClr val="accent1"/>
              </a:solidFill>
              <a:latin typeface="Red Hat Display Medium"/>
              <a:ea typeface="Red Hat Display Medium"/>
              <a:cs typeface="Red Hat Display Medium"/>
              <a:sym typeface="Red Hat Display Medium"/>
            </a:endParaRPr>
          </a:p>
        </p:txBody>
      </p:sp>
      <p:sp>
        <p:nvSpPr>
          <p:cNvPr id="1035" name="Google Shape;1035;p101"/>
          <p:cNvSpPr/>
          <p:nvPr/>
        </p:nvSpPr>
        <p:spPr>
          <a:xfrm>
            <a:off x="10060698" y="3429000"/>
            <a:ext cx="1143300" cy="800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Security</a:t>
            </a:r>
            <a:endParaRPr sz="1200">
              <a:solidFill>
                <a:schemeClr val="accent1"/>
              </a:solidFill>
              <a:latin typeface="Red Hat Display Medium"/>
              <a:ea typeface="Red Hat Display Medium"/>
              <a:cs typeface="Red Hat Display Medium"/>
              <a:sym typeface="Red Hat Display Medium"/>
            </a:endParaRPr>
          </a:p>
        </p:txBody>
      </p:sp>
      <p:sp>
        <p:nvSpPr>
          <p:cNvPr id="1036" name="Google Shape;1036;p101"/>
          <p:cNvSpPr/>
          <p:nvPr/>
        </p:nvSpPr>
        <p:spPr>
          <a:xfrm>
            <a:off x="4001547" y="3657600"/>
            <a:ext cx="1714500" cy="5715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Linux</a:t>
            </a:r>
            <a:endParaRPr sz="1200">
              <a:solidFill>
                <a:schemeClr val="accent1"/>
              </a:solidFill>
              <a:latin typeface="Red Hat Display Medium"/>
              <a:ea typeface="Red Hat Display Medium"/>
              <a:cs typeface="Red Hat Display Medium"/>
              <a:sym typeface="Red Hat Display Medium"/>
            </a:endParaRPr>
          </a:p>
        </p:txBody>
      </p:sp>
      <p:sp>
        <p:nvSpPr>
          <p:cNvPr id="1037" name="Google Shape;1037;p101"/>
          <p:cNvSpPr/>
          <p:nvPr/>
        </p:nvSpPr>
        <p:spPr>
          <a:xfrm>
            <a:off x="5830990" y="3657600"/>
            <a:ext cx="1714500" cy="5715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Windows</a:t>
            </a:r>
            <a:endParaRPr sz="1200">
              <a:solidFill>
                <a:schemeClr val="accent1"/>
              </a:solidFill>
              <a:latin typeface="Red Hat Display Medium"/>
              <a:ea typeface="Red Hat Display Medium"/>
              <a:cs typeface="Red Hat Display Medium"/>
              <a:sym typeface="Red Hat Display Medium"/>
            </a:endParaRPr>
          </a:p>
        </p:txBody>
      </p:sp>
      <p:pic>
        <p:nvPicPr>
          <p:cNvPr id="1038" name="Google Shape;1038;p101"/>
          <p:cNvPicPr preferRelativeResize="0"/>
          <p:nvPr/>
        </p:nvPicPr>
        <p:blipFill>
          <a:blip r:embed="rId3">
            <a:alphaModFix/>
          </a:blip>
          <a:stretch>
            <a:fillRect/>
          </a:stretch>
        </p:blipFill>
        <p:spPr>
          <a:xfrm>
            <a:off x="1029795" y="1143000"/>
            <a:ext cx="2513975" cy="765111"/>
          </a:xfrm>
          <a:prstGeom prst="rect">
            <a:avLst/>
          </a:prstGeom>
          <a:noFill/>
          <a:ln>
            <a:noFill/>
          </a:ln>
        </p:spPr>
      </p:pic>
      <p:sp>
        <p:nvSpPr>
          <p:cNvPr id="1039" name="Google Shape;1039;p101"/>
          <p:cNvSpPr txBox="1"/>
          <p:nvPr/>
        </p:nvSpPr>
        <p:spPr>
          <a:xfrm>
            <a:off x="1715578" y="2291345"/>
            <a:ext cx="2171100" cy="342900"/>
          </a:xfrm>
          <a:prstGeom prst="rect">
            <a:avLst/>
          </a:prstGeom>
          <a:noFill/>
          <a:ln>
            <a:noFill/>
          </a:ln>
        </p:spPr>
        <p:txBody>
          <a:bodyPr anchorCtr="0" anchor="ctr" bIns="0" lIns="0" spcFirstLastPara="1" rIns="0" wrap="square" tIns="0">
            <a:noAutofit/>
          </a:bodyPr>
          <a:lstStyle/>
          <a:p>
            <a:pPr indent="0" lvl="0" marL="0" rtl="0" algn="l">
              <a:lnSpc>
                <a:spcPct val="114000"/>
              </a:lnSpc>
              <a:spcBef>
                <a:spcPts val="0"/>
              </a:spcBef>
              <a:spcAft>
                <a:spcPts val="0"/>
              </a:spcAft>
              <a:buNone/>
            </a:pPr>
            <a:r>
              <a:rPr lang="en" sz="1600">
                <a:solidFill>
                  <a:schemeClr val="dk1"/>
                </a:solidFill>
                <a:latin typeface="Red Hat Display Medium"/>
                <a:ea typeface="Red Hat Display Medium"/>
                <a:cs typeface="Red Hat Display Medium"/>
                <a:sym typeface="Red Hat Display Medium"/>
              </a:rPr>
              <a:t>Content creators</a:t>
            </a:r>
            <a:endParaRPr sz="1600">
              <a:solidFill>
                <a:schemeClr val="dk1"/>
              </a:solidFill>
              <a:latin typeface="Red Hat Display Medium"/>
              <a:ea typeface="Red Hat Display Medium"/>
              <a:cs typeface="Red Hat Display Medium"/>
              <a:sym typeface="Red Hat Display Medium"/>
            </a:endParaRPr>
          </a:p>
        </p:txBody>
      </p:sp>
      <p:sp>
        <p:nvSpPr>
          <p:cNvPr id="1040" name="Google Shape;1040;p101"/>
          <p:cNvSpPr/>
          <p:nvPr/>
        </p:nvSpPr>
        <p:spPr>
          <a:xfrm>
            <a:off x="972647" y="2177045"/>
            <a:ext cx="571500" cy="571500"/>
          </a:xfrm>
          <a:prstGeom prst="ellipse">
            <a:avLst/>
          </a:prstGeom>
          <a:solidFill>
            <a:srgbClr val="FFFFFF"/>
          </a:solidFill>
          <a:ln cap="flat" cmpd="sng" w="19050">
            <a:solidFill>
              <a:schemeClr val="accent1"/>
            </a:solidFill>
            <a:prstDash val="solid"/>
            <a:round/>
            <a:headEnd len="sm" w="sm" type="none"/>
            <a:tailEnd len="sm" w="sm" type="none"/>
          </a:ln>
          <a:effectLst>
            <a:outerShdw rotWithShape="0" algn="bl" dir="27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01"/>
          <p:cNvSpPr/>
          <p:nvPr/>
        </p:nvSpPr>
        <p:spPr>
          <a:xfrm>
            <a:off x="972647" y="2966455"/>
            <a:ext cx="571500" cy="571500"/>
          </a:xfrm>
          <a:prstGeom prst="ellipse">
            <a:avLst/>
          </a:prstGeom>
          <a:solidFill>
            <a:srgbClr val="FFFFFF"/>
          </a:solidFill>
          <a:ln cap="flat" cmpd="sng" w="19050">
            <a:solidFill>
              <a:schemeClr val="accent1"/>
            </a:solidFill>
            <a:prstDash val="solid"/>
            <a:round/>
            <a:headEnd len="sm" w="sm" type="none"/>
            <a:tailEnd len="sm" w="sm" type="none"/>
          </a:ln>
          <a:effectLst>
            <a:outerShdw rotWithShape="0" algn="bl" dir="27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01"/>
          <p:cNvSpPr/>
          <p:nvPr/>
        </p:nvSpPr>
        <p:spPr>
          <a:xfrm>
            <a:off x="972647" y="3702656"/>
            <a:ext cx="571500" cy="571500"/>
          </a:xfrm>
          <a:prstGeom prst="ellipse">
            <a:avLst/>
          </a:prstGeom>
          <a:solidFill>
            <a:srgbClr val="FFFFFF"/>
          </a:solidFill>
          <a:ln cap="flat" cmpd="sng" w="19050">
            <a:solidFill>
              <a:schemeClr val="accent1"/>
            </a:solidFill>
            <a:prstDash val="solid"/>
            <a:round/>
            <a:headEnd len="sm" w="sm" type="none"/>
            <a:tailEnd len="sm" w="sm" type="none"/>
          </a:ln>
          <a:effectLst>
            <a:outerShdw rotWithShape="0" algn="bl" dir="27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01"/>
          <p:cNvSpPr/>
          <p:nvPr/>
        </p:nvSpPr>
        <p:spPr>
          <a:xfrm>
            <a:off x="972647" y="4480588"/>
            <a:ext cx="571500" cy="571500"/>
          </a:xfrm>
          <a:prstGeom prst="ellipse">
            <a:avLst/>
          </a:prstGeom>
          <a:solidFill>
            <a:srgbClr val="FFFFFF"/>
          </a:solidFill>
          <a:ln cap="flat" cmpd="sng" w="19050">
            <a:solidFill>
              <a:schemeClr val="accent1"/>
            </a:solidFill>
            <a:prstDash val="solid"/>
            <a:round/>
            <a:headEnd len="sm" w="sm" type="none"/>
            <a:tailEnd len="sm" w="sm" type="none"/>
          </a:ln>
          <a:effectLst>
            <a:outerShdw rotWithShape="0" algn="bl" dir="27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01"/>
          <p:cNvSpPr txBox="1"/>
          <p:nvPr/>
        </p:nvSpPr>
        <p:spPr>
          <a:xfrm>
            <a:off x="1715578" y="3080755"/>
            <a:ext cx="2171100" cy="342900"/>
          </a:xfrm>
          <a:prstGeom prst="rect">
            <a:avLst/>
          </a:prstGeom>
          <a:noFill/>
          <a:ln>
            <a:noFill/>
          </a:ln>
        </p:spPr>
        <p:txBody>
          <a:bodyPr anchorCtr="0" anchor="ctr" bIns="0" lIns="0" spcFirstLastPara="1" rIns="0" wrap="square" tIns="0">
            <a:noAutofit/>
          </a:bodyPr>
          <a:lstStyle/>
          <a:p>
            <a:pPr indent="0" lvl="0" marL="0" rtl="0" algn="l">
              <a:lnSpc>
                <a:spcPct val="114000"/>
              </a:lnSpc>
              <a:spcBef>
                <a:spcPts val="0"/>
              </a:spcBef>
              <a:spcAft>
                <a:spcPts val="0"/>
              </a:spcAft>
              <a:buClr>
                <a:schemeClr val="dk1"/>
              </a:buClr>
              <a:buSzPts val="1100"/>
              <a:buFont typeface="Arial"/>
              <a:buNone/>
            </a:pPr>
            <a:r>
              <a:rPr lang="en" sz="1600">
                <a:solidFill>
                  <a:schemeClr val="dk1"/>
                </a:solidFill>
                <a:latin typeface="Red Hat Display Medium"/>
                <a:ea typeface="Red Hat Display Medium"/>
                <a:cs typeface="Red Hat Display Medium"/>
                <a:sym typeface="Red Hat Display Medium"/>
              </a:rPr>
              <a:t>Operators</a:t>
            </a:r>
            <a:endParaRPr sz="1600">
              <a:solidFill>
                <a:schemeClr val="dk1"/>
              </a:solidFill>
              <a:latin typeface="Red Hat Display Medium"/>
              <a:ea typeface="Red Hat Display Medium"/>
              <a:cs typeface="Red Hat Display Medium"/>
              <a:sym typeface="Red Hat Display Medium"/>
            </a:endParaRPr>
          </a:p>
        </p:txBody>
      </p:sp>
      <p:sp>
        <p:nvSpPr>
          <p:cNvPr id="1045" name="Google Shape;1045;p101"/>
          <p:cNvSpPr txBox="1"/>
          <p:nvPr/>
        </p:nvSpPr>
        <p:spPr>
          <a:xfrm>
            <a:off x="1715578" y="3816956"/>
            <a:ext cx="2171100" cy="342900"/>
          </a:xfrm>
          <a:prstGeom prst="rect">
            <a:avLst/>
          </a:prstGeom>
          <a:noFill/>
          <a:ln>
            <a:noFill/>
          </a:ln>
        </p:spPr>
        <p:txBody>
          <a:bodyPr anchorCtr="0" anchor="ctr" bIns="0" lIns="0" spcFirstLastPara="1" rIns="0" wrap="square" tIns="0">
            <a:noAutofit/>
          </a:bodyPr>
          <a:lstStyle/>
          <a:p>
            <a:pPr indent="0" lvl="0" marL="0" rtl="0" algn="l">
              <a:lnSpc>
                <a:spcPct val="114000"/>
              </a:lnSpc>
              <a:spcBef>
                <a:spcPts val="0"/>
              </a:spcBef>
              <a:spcAft>
                <a:spcPts val="0"/>
              </a:spcAft>
              <a:buClr>
                <a:schemeClr val="dk1"/>
              </a:buClr>
              <a:buSzPts val="1100"/>
              <a:buFont typeface="Arial"/>
              <a:buNone/>
            </a:pPr>
            <a:r>
              <a:rPr lang="en" sz="1600">
                <a:solidFill>
                  <a:schemeClr val="dk1"/>
                </a:solidFill>
                <a:latin typeface="Red Hat Display Medium"/>
                <a:ea typeface="Red Hat Display Medium"/>
                <a:cs typeface="Red Hat Display Medium"/>
                <a:sym typeface="Red Hat Display Medium"/>
              </a:rPr>
              <a:t>Domain experts</a:t>
            </a:r>
            <a:endParaRPr sz="1600">
              <a:solidFill>
                <a:schemeClr val="dk1"/>
              </a:solidFill>
              <a:latin typeface="Red Hat Display Medium"/>
              <a:ea typeface="Red Hat Display Medium"/>
              <a:cs typeface="Red Hat Display Medium"/>
              <a:sym typeface="Red Hat Display Medium"/>
            </a:endParaRPr>
          </a:p>
        </p:txBody>
      </p:sp>
      <p:sp>
        <p:nvSpPr>
          <p:cNvPr id="1046" name="Google Shape;1046;p101"/>
          <p:cNvSpPr txBox="1"/>
          <p:nvPr/>
        </p:nvSpPr>
        <p:spPr>
          <a:xfrm>
            <a:off x="1715578" y="4594888"/>
            <a:ext cx="2171100" cy="342900"/>
          </a:xfrm>
          <a:prstGeom prst="rect">
            <a:avLst/>
          </a:prstGeom>
          <a:noFill/>
          <a:ln>
            <a:noFill/>
          </a:ln>
        </p:spPr>
        <p:txBody>
          <a:bodyPr anchorCtr="0" anchor="ctr" bIns="0" lIns="0" spcFirstLastPara="1" rIns="0" wrap="square" tIns="0">
            <a:noAutofit/>
          </a:bodyPr>
          <a:lstStyle/>
          <a:p>
            <a:pPr indent="0" lvl="0" marL="0" rtl="0" algn="l">
              <a:lnSpc>
                <a:spcPct val="114000"/>
              </a:lnSpc>
              <a:spcBef>
                <a:spcPts val="0"/>
              </a:spcBef>
              <a:spcAft>
                <a:spcPts val="0"/>
              </a:spcAft>
              <a:buClr>
                <a:schemeClr val="dk1"/>
              </a:buClr>
              <a:buSzPts val="1100"/>
              <a:buFont typeface="Arial"/>
              <a:buNone/>
            </a:pPr>
            <a:r>
              <a:rPr lang="en" sz="1600">
                <a:solidFill>
                  <a:schemeClr val="dk1"/>
                </a:solidFill>
                <a:latin typeface="Red Hat Display Medium"/>
                <a:ea typeface="Red Hat Display Medium"/>
                <a:cs typeface="Red Hat Display Medium"/>
                <a:sym typeface="Red Hat Display Medium"/>
              </a:rPr>
              <a:t>Users</a:t>
            </a:r>
            <a:endParaRPr sz="1600">
              <a:solidFill>
                <a:schemeClr val="dk1"/>
              </a:solidFill>
              <a:latin typeface="Red Hat Display Medium"/>
              <a:ea typeface="Red Hat Display Medium"/>
              <a:cs typeface="Red Hat Display Medium"/>
              <a:sym typeface="Red Hat Display Medium"/>
            </a:endParaRPr>
          </a:p>
        </p:txBody>
      </p:sp>
      <p:pic>
        <p:nvPicPr>
          <p:cNvPr id="1047" name="Google Shape;1047;p101"/>
          <p:cNvPicPr preferRelativeResize="0"/>
          <p:nvPr/>
        </p:nvPicPr>
        <p:blipFill rotWithShape="1">
          <a:blip r:embed="rId4">
            <a:alphaModFix/>
          </a:blip>
          <a:srcRect b="0" l="0" r="0" t="0"/>
          <a:stretch/>
        </p:blipFill>
        <p:spPr>
          <a:xfrm>
            <a:off x="1050938" y="3019804"/>
            <a:ext cx="423244" cy="423244"/>
          </a:xfrm>
          <a:prstGeom prst="rect">
            <a:avLst/>
          </a:prstGeom>
          <a:noFill/>
          <a:ln>
            <a:noFill/>
          </a:ln>
        </p:spPr>
      </p:pic>
      <p:pic>
        <p:nvPicPr>
          <p:cNvPr id="1048" name="Google Shape;1048;p101"/>
          <p:cNvPicPr preferRelativeResize="0"/>
          <p:nvPr/>
        </p:nvPicPr>
        <p:blipFill rotWithShape="1">
          <a:blip r:embed="rId5">
            <a:alphaModFix/>
          </a:blip>
          <a:srcRect b="0" l="0" r="0" t="0"/>
          <a:stretch/>
        </p:blipFill>
        <p:spPr>
          <a:xfrm>
            <a:off x="1046724" y="4535875"/>
            <a:ext cx="423244" cy="423244"/>
          </a:xfrm>
          <a:prstGeom prst="rect">
            <a:avLst/>
          </a:prstGeom>
          <a:noFill/>
          <a:ln>
            <a:noFill/>
          </a:ln>
        </p:spPr>
      </p:pic>
      <p:pic>
        <p:nvPicPr>
          <p:cNvPr id="1049" name="Google Shape;1049;p101"/>
          <p:cNvPicPr preferRelativeResize="0"/>
          <p:nvPr/>
        </p:nvPicPr>
        <p:blipFill rotWithShape="1">
          <a:blip r:embed="rId6">
            <a:alphaModFix/>
          </a:blip>
          <a:srcRect b="0" l="0" r="0" t="0"/>
          <a:stretch/>
        </p:blipFill>
        <p:spPr>
          <a:xfrm>
            <a:off x="1029800" y="2235459"/>
            <a:ext cx="457086" cy="457066"/>
          </a:xfrm>
          <a:prstGeom prst="rect">
            <a:avLst/>
          </a:prstGeom>
          <a:noFill/>
          <a:ln>
            <a:noFill/>
          </a:ln>
        </p:spPr>
      </p:pic>
      <p:pic>
        <p:nvPicPr>
          <p:cNvPr id="1050" name="Google Shape;1050;p101"/>
          <p:cNvPicPr preferRelativeResize="0"/>
          <p:nvPr/>
        </p:nvPicPr>
        <p:blipFill rotWithShape="1">
          <a:blip r:embed="rId7">
            <a:alphaModFix/>
          </a:blip>
          <a:srcRect b="0" l="0" r="0" t="0"/>
          <a:stretch/>
        </p:blipFill>
        <p:spPr>
          <a:xfrm>
            <a:off x="1048088" y="3763003"/>
            <a:ext cx="420519" cy="42051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pic>
        <p:nvPicPr>
          <p:cNvPr id="2925" name="Google Shape;2925;p200"/>
          <p:cNvPicPr preferRelativeResize="0"/>
          <p:nvPr/>
        </p:nvPicPr>
        <p:blipFill>
          <a:blip r:embed="rId3">
            <a:alphaModFix/>
          </a:blip>
          <a:stretch>
            <a:fillRect/>
          </a:stretch>
        </p:blipFill>
        <p:spPr>
          <a:xfrm>
            <a:off x="5714859" y="1278800"/>
            <a:ext cx="5415646" cy="3956508"/>
          </a:xfrm>
          <a:prstGeom prst="rect">
            <a:avLst/>
          </a:prstGeom>
          <a:noFill/>
          <a:ln>
            <a:noFill/>
          </a:ln>
        </p:spPr>
      </p:pic>
      <p:sp>
        <p:nvSpPr>
          <p:cNvPr id="2926" name="Google Shape;2926;p200"/>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How to manage access</a:t>
            </a:r>
            <a:endParaRPr sz="1800">
              <a:solidFill>
                <a:srgbClr val="EE0000"/>
              </a:solidFill>
              <a:latin typeface="Red Hat Display"/>
              <a:ea typeface="Red Hat Display"/>
              <a:cs typeface="Red Hat Display"/>
              <a:sym typeface="Red Hat Display"/>
            </a:endParaRPr>
          </a:p>
        </p:txBody>
      </p:sp>
      <p:sp>
        <p:nvSpPr>
          <p:cNvPr id="2927" name="Google Shape;2927;p200"/>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Role-based access </a:t>
            </a:r>
            <a:r>
              <a:rPr lang="en" sz="2800">
                <a:latin typeface="Red Hat Display"/>
                <a:ea typeface="Red Hat Display"/>
                <a:cs typeface="Red Hat Display"/>
                <a:sym typeface="Red Hat Display"/>
              </a:rPr>
              <a:t>control</a:t>
            </a:r>
            <a:endParaRPr sz="2800">
              <a:solidFill>
                <a:srgbClr val="000000"/>
              </a:solidFill>
              <a:latin typeface="Red Hat Display"/>
              <a:ea typeface="Red Hat Display"/>
              <a:cs typeface="Red Hat Display"/>
              <a:sym typeface="Red Hat Display"/>
            </a:endParaRPr>
          </a:p>
        </p:txBody>
      </p:sp>
      <p:sp>
        <p:nvSpPr>
          <p:cNvPr id="2928" name="Google Shape;2928;p200"/>
          <p:cNvSpPr txBox="1"/>
          <p:nvPr/>
        </p:nvSpPr>
        <p:spPr>
          <a:xfrm>
            <a:off x="885103" y="2514600"/>
            <a:ext cx="4083900" cy="2286000"/>
          </a:xfrm>
          <a:prstGeom prst="rect">
            <a:avLst/>
          </a:prstGeom>
          <a:noFill/>
          <a:ln>
            <a:noFill/>
          </a:ln>
        </p:spPr>
        <p:txBody>
          <a:bodyPr anchorCtr="0" anchor="t" bIns="0" lIns="0" spcFirstLastPara="1" rIns="0" wrap="square" tIns="0">
            <a:noAutofit/>
          </a:bodyPr>
          <a:lstStyle/>
          <a:p>
            <a:pPr indent="-193040" lvl="0" marL="182880" rtl="0" algn="l">
              <a:lnSpc>
                <a:spcPct val="140000"/>
              </a:lnSpc>
              <a:spcBef>
                <a:spcPts val="0"/>
              </a:spcBef>
              <a:spcAft>
                <a:spcPts val="0"/>
              </a:spcAft>
              <a:buClr>
                <a:schemeClr val="accent1"/>
              </a:buClr>
              <a:buSzPts val="1600"/>
              <a:buFont typeface="Red Hat Display"/>
              <a:buChar char="▸"/>
            </a:pPr>
            <a:r>
              <a:rPr lang="en">
                <a:solidFill>
                  <a:schemeClr val="dk1"/>
                </a:solidFill>
                <a:latin typeface="Red Hat Display"/>
                <a:ea typeface="Red Hat Display"/>
                <a:cs typeface="Red Hat Display"/>
                <a:sym typeface="Red Hat Display"/>
              </a:rPr>
              <a:t>Role-based access control system:</a:t>
            </a:r>
            <a:br>
              <a:rPr lang="en">
                <a:solidFill>
                  <a:schemeClr val="dk1"/>
                </a:solidFill>
                <a:latin typeface="Red Hat Display"/>
                <a:ea typeface="Red Hat Display"/>
                <a:cs typeface="Red Hat Display"/>
                <a:sym typeface="Red Hat Display"/>
              </a:rPr>
            </a:br>
            <a:r>
              <a:rPr lang="en">
                <a:solidFill>
                  <a:schemeClr val="dk1"/>
                </a:solidFill>
                <a:latin typeface="Red Hat Display"/>
                <a:ea typeface="Red Hat Display"/>
                <a:cs typeface="Red Hat Display"/>
                <a:sym typeface="Red Hat Display"/>
              </a:rPr>
              <a:t>Users can be grouped in teams, and roles</a:t>
            </a:r>
            <a:br>
              <a:rPr lang="en">
                <a:solidFill>
                  <a:schemeClr val="dk1"/>
                </a:solidFill>
                <a:latin typeface="Red Hat Display"/>
                <a:ea typeface="Red Hat Display"/>
                <a:cs typeface="Red Hat Display"/>
                <a:sym typeface="Red Hat Display"/>
              </a:rPr>
            </a:br>
            <a:r>
              <a:rPr lang="en">
                <a:solidFill>
                  <a:schemeClr val="dk1"/>
                </a:solidFill>
                <a:latin typeface="Red Hat Display"/>
                <a:ea typeface="Red Hat Display"/>
                <a:cs typeface="Red Hat Display"/>
                <a:sym typeface="Red Hat Display"/>
              </a:rPr>
              <a:t>can be assigned to the teams.</a:t>
            </a:r>
            <a:endParaRPr>
              <a:solidFill>
                <a:schemeClr val="dk1"/>
              </a:solidFill>
              <a:latin typeface="Red Hat Display"/>
              <a:ea typeface="Red Hat Display"/>
              <a:cs typeface="Red Hat Display"/>
              <a:sym typeface="Red Hat Display"/>
            </a:endParaRPr>
          </a:p>
          <a:p>
            <a:pPr indent="-193040" lvl="0" marL="182880" rtl="0" algn="l">
              <a:lnSpc>
                <a:spcPct val="140000"/>
              </a:lnSpc>
              <a:spcBef>
                <a:spcPts val="1500"/>
              </a:spcBef>
              <a:spcAft>
                <a:spcPts val="0"/>
              </a:spcAft>
              <a:buClr>
                <a:schemeClr val="accent1"/>
              </a:buClr>
              <a:buSzPts val="1600"/>
              <a:buFont typeface="Red Hat Display"/>
              <a:buChar char="▸"/>
            </a:pPr>
            <a:r>
              <a:rPr lang="en">
                <a:solidFill>
                  <a:schemeClr val="dk1"/>
                </a:solidFill>
                <a:latin typeface="Red Hat Display"/>
                <a:ea typeface="Red Hat Display"/>
                <a:cs typeface="Red Hat Display"/>
                <a:sym typeface="Red Hat Display"/>
              </a:rPr>
              <a:t>Rights to edit or use can be assigned </a:t>
            </a:r>
            <a:br>
              <a:rPr lang="en">
                <a:solidFill>
                  <a:schemeClr val="dk1"/>
                </a:solidFill>
                <a:latin typeface="Red Hat Display"/>
                <a:ea typeface="Red Hat Display"/>
                <a:cs typeface="Red Hat Display"/>
                <a:sym typeface="Red Hat Display"/>
              </a:rPr>
            </a:br>
            <a:r>
              <a:rPr lang="en">
                <a:solidFill>
                  <a:schemeClr val="dk1"/>
                </a:solidFill>
                <a:latin typeface="Red Hat Display"/>
                <a:ea typeface="Red Hat Display"/>
                <a:cs typeface="Red Hat Display"/>
                <a:sym typeface="Red Hat Display"/>
              </a:rPr>
              <a:t>across all objects.</a:t>
            </a:r>
            <a:endParaRPr>
              <a:solidFill>
                <a:schemeClr val="dk1"/>
              </a:solidFill>
              <a:latin typeface="Red Hat Display"/>
              <a:ea typeface="Red Hat Display"/>
              <a:cs typeface="Red Hat Display"/>
              <a:sym typeface="Red Hat Display"/>
            </a:endParaRPr>
          </a:p>
          <a:p>
            <a:pPr indent="-193040" lvl="0" marL="182880" rtl="0" algn="l">
              <a:lnSpc>
                <a:spcPct val="140000"/>
              </a:lnSpc>
              <a:spcBef>
                <a:spcPts val="1500"/>
              </a:spcBef>
              <a:spcAft>
                <a:spcPts val="1500"/>
              </a:spcAft>
              <a:buClr>
                <a:schemeClr val="accent1"/>
              </a:buClr>
              <a:buSzPts val="1600"/>
              <a:buFont typeface="Red Hat Display"/>
              <a:buChar char="▸"/>
            </a:pPr>
            <a:r>
              <a:rPr lang="en">
                <a:solidFill>
                  <a:schemeClr val="dk1"/>
                </a:solidFill>
                <a:latin typeface="Red Hat Display"/>
                <a:ea typeface="Red Hat Display"/>
                <a:cs typeface="Red Hat Display"/>
                <a:sym typeface="Red Hat Display"/>
              </a:rPr>
              <a:t>All backed by enterprise authentication if needed</a:t>
            </a:r>
            <a:r>
              <a:rPr lang="en">
                <a:solidFill>
                  <a:schemeClr val="dk1"/>
                </a:solidFill>
                <a:latin typeface="Red Hat Display"/>
                <a:ea typeface="Red Hat Display"/>
                <a:cs typeface="Red Hat Display"/>
                <a:sym typeface="Red Hat Display"/>
              </a:rPr>
              <a:t>.</a:t>
            </a:r>
            <a:endParaRPr>
              <a:solidFill>
                <a:schemeClr val="dk1"/>
              </a:solidFill>
              <a:latin typeface="Red Hat Display"/>
              <a:ea typeface="Red Hat Display"/>
              <a:cs typeface="Red Hat Display"/>
              <a:sym typeface="Red Hat Display"/>
            </a:endParaRPr>
          </a:p>
        </p:txBody>
      </p:sp>
      <p:pic>
        <p:nvPicPr>
          <p:cNvPr id="2929" name="Google Shape;2929;p200"/>
          <p:cNvPicPr preferRelativeResize="0"/>
          <p:nvPr/>
        </p:nvPicPr>
        <p:blipFill>
          <a:blip r:embed="rId4">
            <a:alphaModFix/>
          </a:blip>
          <a:stretch>
            <a:fillRect/>
          </a:stretch>
        </p:blipFill>
        <p:spPr>
          <a:xfrm>
            <a:off x="6048426" y="2341975"/>
            <a:ext cx="4963051" cy="19684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sp>
        <p:nvSpPr>
          <p:cNvPr id="2934" name="Google Shape;2934;p201"/>
          <p:cNvSpPr txBox="1"/>
          <p:nvPr/>
        </p:nvSpPr>
        <p:spPr>
          <a:xfrm>
            <a:off x="826650" y="1448525"/>
            <a:ext cx="7327800" cy="3278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Overpass"/>
              <a:buChar char="●"/>
            </a:pPr>
            <a:r>
              <a:rPr lang="en" sz="2400">
                <a:latin typeface="Red Hat Text"/>
                <a:ea typeface="Red Hat Text"/>
                <a:cs typeface="Red Hat Text"/>
                <a:sym typeface="Red Hat Text"/>
              </a:rPr>
              <a:t>An </a:t>
            </a:r>
            <a:r>
              <a:rPr b="1" lang="en" sz="2400">
                <a:latin typeface="Red Hat Text"/>
                <a:ea typeface="Red Hat Text"/>
                <a:cs typeface="Red Hat Text"/>
                <a:sym typeface="Red Hat Text"/>
              </a:rPr>
              <a:t>organization</a:t>
            </a:r>
            <a:r>
              <a:rPr lang="en" sz="2400">
                <a:latin typeface="Red Hat Text"/>
                <a:ea typeface="Red Hat Text"/>
                <a:cs typeface="Red Hat Text"/>
                <a:sym typeface="Red Hat Text"/>
              </a:rPr>
              <a:t> is a logical collection of users, teams, projects, inventories and more. All entities belong to an organization.</a:t>
            </a:r>
            <a:br>
              <a:rPr lang="en" sz="2400">
                <a:latin typeface="Red Hat Text"/>
                <a:ea typeface="Red Hat Text"/>
                <a:cs typeface="Red Hat Text"/>
                <a:sym typeface="Red Hat Text"/>
              </a:rPr>
            </a:br>
            <a:endParaRPr sz="2400">
              <a:latin typeface="Red Hat Text"/>
              <a:ea typeface="Red Hat Text"/>
              <a:cs typeface="Red Hat Text"/>
              <a:sym typeface="Red Hat Text"/>
            </a:endParaRPr>
          </a:p>
          <a:p>
            <a:pPr indent="-381000" lvl="0" marL="457200" rtl="0" algn="l">
              <a:lnSpc>
                <a:spcPct val="115000"/>
              </a:lnSpc>
              <a:spcBef>
                <a:spcPts val="0"/>
              </a:spcBef>
              <a:spcAft>
                <a:spcPts val="0"/>
              </a:spcAft>
              <a:buSzPts val="2400"/>
              <a:buFont typeface="Overpass"/>
              <a:buChar char="●"/>
            </a:pPr>
            <a:r>
              <a:rPr lang="en" sz="2400">
                <a:solidFill>
                  <a:schemeClr val="dk1"/>
                </a:solidFill>
                <a:latin typeface="Red Hat Text"/>
                <a:ea typeface="Red Hat Text"/>
                <a:cs typeface="Red Hat Text"/>
                <a:sym typeface="Red Hat Text"/>
              </a:rPr>
              <a:t>A </a:t>
            </a:r>
            <a:r>
              <a:rPr b="1" lang="en" sz="2400">
                <a:solidFill>
                  <a:schemeClr val="dk1"/>
                </a:solidFill>
                <a:latin typeface="Red Hat Text"/>
                <a:ea typeface="Red Hat Text"/>
                <a:cs typeface="Red Hat Text"/>
                <a:sym typeface="Red Hat Text"/>
              </a:rPr>
              <a:t>user</a:t>
            </a:r>
            <a:r>
              <a:rPr lang="en" sz="2400">
                <a:solidFill>
                  <a:schemeClr val="dk1"/>
                </a:solidFill>
                <a:latin typeface="Red Hat Text"/>
                <a:ea typeface="Red Hat Text"/>
                <a:cs typeface="Red Hat Text"/>
                <a:sym typeface="Red Hat Text"/>
              </a:rPr>
              <a:t> is an account to access Ansible Automation Controller and its services given the permissions granted to it.</a:t>
            </a:r>
            <a:endParaRPr sz="2400">
              <a:latin typeface="Red Hat Text"/>
              <a:ea typeface="Red Hat Text"/>
              <a:cs typeface="Red Hat Text"/>
              <a:sym typeface="Red Hat Text"/>
            </a:endParaRPr>
          </a:p>
          <a:p>
            <a:pPr indent="0" lvl="0" marL="457200" rtl="0" algn="l">
              <a:lnSpc>
                <a:spcPct val="115000"/>
              </a:lnSpc>
              <a:spcBef>
                <a:spcPts val="0"/>
              </a:spcBef>
              <a:spcAft>
                <a:spcPts val="0"/>
              </a:spcAft>
              <a:buNone/>
            </a:pPr>
            <a:r>
              <a:t/>
            </a:r>
            <a:endParaRPr sz="2400">
              <a:latin typeface="Red Hat Text"/>
              <a:ea typeface="Red Hat Text"/>
              <a:cs typeface="Red Hat Text"/>
              <a:sym typeface="Red Hat Text"/>
            </a:endParaRPr>
          </a:p>
          <a:p>
            <a:pPr indent="-381000" lvl="0" marL="457200" rtl="0" algn="l">
              <a:lnSpc>
                <a:spcPct val="115000"/>
              </a:lnSpc>
              <a:spcBef>
                <a:spcPts val="0"/>
              </a:spcBef>
              <a:spcAft>
                <a:spcPts val="0"/>
              </a:spcAft>
              <a:buSzPts val="2400"/>
              <a:buFont typeface="Overpass"/>
              <a:buChar char="●"/>
            </a:pPr>
            <a:r>
              <a:rPr b="1" lang="en" sz="2400">
                <a:latin typeface="Red Hat Text"/>
                <a:ea typeface="Red Hat Text"/>
                <a:cs typeface="Red Hat Text"/>
                <a:sym typeface="Red Hat Text"/>
              </a:rPr>
              <a:t>Teams</a:t>
            </a:r>
            <a:r>
              <a:rPr lang="en" sz="2400">
                <a:latin typeface="Red Hat Text"/>
                <a:ea typeface="Red Hat Text"/>
                <a:cs typeface="Red Hat Text"/>
                <a:sym typeface="Red Hat Text"/>
              </a:rPr>
              <a:t> provide a means to implement role-based access control schemes and delegate responsibilities across organizations.</a:t>
            </a:r>
            <a:endParaRPr sz="2400">
              <a:solidFill>
                <a:srgbClr val="000000"/>
              </a:solidFill>
              <a:latin typeface="Red Hat Text"/>
              <a:ea typeface="Red Hat Text"/>
              <a:cs typeface="Red Hat Text"/>
              <a:sym typeface="Red Hat Text"/>
            </a:endParaRPr>
          </a:p>
        </p:txBody>
      </p:sp>
      <p:sp>
        <p:nvSpPr>
          <p:cNvPr id="2935" name="Google Shape;2935;p201"/>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User Management</a:t>
            </a:r>
            <a:endParaRPr sz="3600">
              <a:solidFill>
                <a:srgbClr val="EE0000"/>
              </a:solidFill>
              <a:latin typeface="Red Hat Display"/>
              <a:ea typeface="Red Hat Display"/>
              <a:cs typeface="Red Hat Display"/>
              <a:sym typeface="Red Hat Display"/>
            </a:endParaRPr>
          </a:p>
        </p:txBody>
      </p:sp>
      <p:pic>
        <p:nvPicPr>
          <p:cNvPr id="2936" name="Google Shape;2936;p201"/>
          <p:cNvPicPr preferRelativeResize="0"/>
          <p:nvPr/>
        </p:nvPicPr>
        <p:blipFill>
          <a:blip r:embed="rId3">
            <a:alphaModFix/>
          </a:blip>
          <a:stretch>
            <a:fillRect/>
          </a:stretch>
        </p:blipFill>
        <p:spPr>
          <a:xfrm>
            <a:off x="8418875" y="1783850"/>
            <a:ext cx="3513950" cy="25059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0" name="Shape 2940"/>
        <p:cNvGrpSpPr/>
        <p:nvPr/>
      </p:nvGrpSpPr>
      <p:grpSpPr>
        <a:xfrm>
          <a:off x="0" y="0"/>
          <a:ext cx="0" cy="0"/>
          <a:chOff x="0" y="0"/>
          <a:chExt cx="0" cy="0"/>
        </a:xfrm>
      </p:grpSpPr>
      <p:sp>
        <p:nvSpPr>
          <p:cNvPr id="2941" name="Google Shape;2941;p202"/>
          <p:cNvSpPr txBox="1"/>
          <p:nvPr/>
        </p:nvSpPr>
        <p:spPr>
          <a:xfrm>
            <a:off x="826650" y="1143725"/>
            <a:ext cx="9917400" cy="7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Text"/>
                <a:ea typeface="Red Hat Text"/>
                <a:cs typeface="Red Hat Text"/>
                <a:sym typeface="Red Hat Text"/>
              </a:rPr>
              <a:t>Clicking on the </a:t>
            </a:r>
            <a:r>
              <a:rPr b="1" lang="en" sz="1800">
                <a:latin typeface="Red Hat Text"/>
                <a:ea typeface="Red Hat Text"/>
                <a:cs typeface="Red Hat Text"/>
                <a:sym typeface="Red Hat Text"/>
              </a:rPr>
              <a:t>Organizations</a:t>
            </a:r>
            <a:r>
              <a:rPr lang="en" sz="1800">
                <a:latin typeface="Red Hat Text"/>
                <a:ea typeface="Red Hat Text"/>
                <a:cs typeface="Red Hat Text"/>
                <a:sym typeface="Red Hat Text"/>
              </a:rPr>
              <a:t> button in the left menu</a:t>
            </a:r>
            <a:br>
              <a:rPr lang="en" sz="1800">
                <a:latin typeface="Red Hat Text"/>
                <a:ea typeface="Red Hat Text"/>
                <a:cs typeface="Red Hat Text"/>
                <a:sym typeface="Red Hat Text"/>
              </a:rPr>
            </a:br>
            <a:r>
              <a:rPr lang="en" sz="1800">
                <a:latin typeface="Red Hat Text"/>
                <a:ea typeface="Red Hat Text"/>
                <a:cs typeface="Red Hat Text"/>
                <a:sym typeface="Red Hat Text"/>
              </a:rPr>
              <a:t>will open up the Organizations window</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45720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p:txBody>
      </p:sp>
      <p:sp>
        <p:nvSpPr>
          <p:cNvPr id="2942" name="Google Shape;2942;p202"/>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Viewing Organizations</a:t>
            </a:r>
            <a:endParaRPr sz="3600">
              <a:solidFill>
                <a:srgbClr val="EE0000"/>
              </a:solidFill>
              <a:latin typeface="Red Hat Display"/>
              <a:ea typeface="Red Hat Display"/>
              <a:cs typeface="Red Hat Display"/>
              <a:sym typeface="Red Hat Display"/>
            </a:endParaRPr>
          </a:p>
        </p:txBody>
      </p:sp>
      <p:pic>
        <p:nvPicPr>
          <p:cNvPr id="2943" name="Google Shape;2943;p202"/>
          <p:cNvPicPr preferRelativeResize="0"/>
          <p:nvPr/>
        </p:nvPicPr>
        <p:blipFill>
          <a:blip r:embed="rId3">
            <a:alphaModFix/>
          </a:blip>
          <a:stretch>
            <a:fillRect/>
          </a:stretch>
        </p:blipFill>
        <p:spPr>
          <a:xfrm>
            <a:off x="1590925" y="2057275"/>
            <a:ext cx="7474360" cy="46714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7" name="Shape 2947"/>
        <p:cNvGrpSpPr/>
        <p:nvPr/>
      </p:nvGrpSpPr>
      <p:grpSpPr>
        <a:xfrm>
          <a:off x="0" y="0"/>
          <a:ext cx="0" cy="0"/>
          <a:chOff x="0" y="0"/>
          <a:chExt cx="0" cy="0"/>
        </a:xfrm>
      </p:grpSpPr>
      <p:sp>
        <p:nvSpPr>
          <p:cNvPr id="2948" name="Google Shape;2948;p203"/>
          <p:cNvSpPr txBox="1"/>
          <p:nvPr/>
        </p:nvSpPr>
        <p:spPr>
          <a:xfrm>
            <a:off x="826650" y="1143725"/>
            <a:ext cx="9917400" cy="7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Text"/>
                <a:ea typeface="Red Hat Text"/>
                <a:cs typeface="Red Hat Text"/>
                <a:sym typeface="Red Hat Text"/>
              </a:rPr>
              <a:t>Clicking on the </a:t>
            </a:r>
            <a:r>
              <a:rPr b="1" lang="en" sz="1800">
                <a:latin typeface="Red Hat Text"/>
                <a:ea typeface="Red Hat Text"/>
                <a:cs typeface="Red Hat Text"/>
                <a:sym typeface="Red Hat Text"/>
              </a:rPr>
              <a:t>Teams</a:t>
            </a:r>
            <a:r>
              <a:rPr lang="en" sz="1800">
                <a:latin typeface="Red Hat Text"/>
                <a:ea typeface="Red Hat Text"/>
                <a:cs typeface="Red Hat Text"/>
                <a:sym typeface="Red Hat Text"/>
              </a:rPr>
              <a:t> buttons in the left menu</a:t>
            </a:r>
            <a:br>
              <a:rPr lang="en" sz="1800">
                <a:latin typeface="Red Hat Text"/>
                <a:ea typeface="Red Hat Text"/>
                <a:cs typeface="Red Hat Text"/>
                <a:sym typeface="Red Hat Text"/>
              </a:rPr>
            </a:br>
            <a:r>
              <a:rPr lang="en" sz="1800">
                <a:latin typeface="Red Hat Text"/>
                <a:ea typeface="Red Hat Text"/>
                <a:cs typeface="Red Hat Text"/>
                <a:sym typeface="Red Hat Text"/>
              </a:rPr>
              <a:t>will open up the Teams window</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p:txBody>
      </p:sp>
      <p:sp>
        <p:nvSpPr>
          <p:cNvPr id="2949" name="Google Shape;2949;p203"/>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Viewing Teams</a:t>
            </a:r>
            <a:endParaRPr sz="3600">
              <a:solidFill>
                <a:srgbClr val="EE0000"/>
              </a:solidFill>
              <a:latin typeface="Red Hat Display"/>
              <a:ea typeface="Red Hat Display"/>
              <a:cs typeface="Red Hat Display"/>
              <a:sym typeface="Red Hat Display"/>
            </a:endParaRPr>
          </a:p>
        </p:txBody>
      </p:sp>
      <p:pic>
        <p:nvPicPr>
          <p:cNvPr id="2950" name="Google Shape;2950;p203"/>
          <p:cNvPicPr preferRelativeResize="0"/>
          <p:nvPr/>
        </p:nvPicPr>
        <p:blipFill>
          <a:blip r:embed="rId3">
            <a:alphaModFix/>
          </a:blip>
          <a:stretch>
            <a:fillRect/>
          </a:stretch>
        </p:blipFill>
        <p:spPr>
          <a:xfrm>
            <a:off x="1591056" y="2057400"/>
            <a:ext cx="7474360" cy="46714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4" name="Shape 2954"/>
        <p:cNvGrpSpPr/>
        <p:nvPr/>
      </p:nvGrpSpPr>
      <p:grpSpPr>
        <a:xfrm>
          <a:off x="0" y="0"/>
          <a:ext cx="0" cy="0"/>
          <a:chOff x="0" y="0"/>
          <a:chExt cx="0" cy="0"/>
        </a:xfrm>
      </p:grpSpPr>
      <p:sp>
        <p:nvSpPr>
          <p:cNvPr id="2955" name="Google Shape;2955;p204"/>
          <p:cNvSpPr txBox="1"/>
          <p:nvPr/>
        </p:nvSpPr>
        <p:spPr>
          <a:xfrm>
            <a:off x="826650" y="1143725"/>
            <a:ext cx="9917400" cy="7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Text"/>
                <a:ea typeface="Red Hat Text"/>
                <a:cs typeface="Red Hat Text"/>
                <a:sym typeface="Red Hat Text"/>
              </a:rPr>
              <a:t>Clicking on the </a:t>
            </a:r>
            <a:r>
              <a:rPr b="1" lang="en" sz="1800">
                <a:latin typeface="Red Hat Text"/>
                <a:ea typeface="Red Hat Text"/>
                <a:cs typeface="Red Hat Text"/>
                <a:sym typeface="Red Hat Text"/>
              </a:rPr>
              <a:t>Users</a:t>
            </a:r>
            <a:r>
              <a:rPr lang="en" sz="1800">
                <a:latin typeface="Red Hat Text"/>
                <a:ea typeface="Red Hat Text"/>
                <a:cs typeface="Red Hat Text"/>
                <a:sym typeface="Red Hat Text"/>
              </a:rPr>
              <a:t> button in the left menu</a:t>
            </a:r>
            <a:br>
              <a:rPr lang="en" sz="1800">
                <a:latin typeface="Red Hat Text"/>
                <a:ea typeface="Red Hat Text"/>
                <a:cs typeface="Red Hat Text"/>
                <a:sym typeface="Red Hat Text"/>
              </a:rPr>
            </a:br>
            <a:r>
              <a:rPr lang="en" sz="1800">
                <a:latin typeface="Red Hat Text"/>
                <a:ea typeface="Red Hat Text"/>
                <a:cs typeface="Red Hat Text"/>
                <a:sym typeface="Red Hat Text"/>
              </a:rPr>
              <a:t>will open up the Users window</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p:txBody>
      </p:sp>
      <p:sp>
        <p:nvSpPr>
          <p:cNvPr id="2956" name="Google Shape;2956;p204"/>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Viewing Users</a:t>
            </a:r>
            <a:endParaRPr sz="3600">
              <a:solidFill>
                <a:srgbClr val="EE0000"/>
              </a:solidFill>
              <a:latin typeface="Red Hat Display"/>
              <a:ea typeface="Red Hat Display"/>
              <a:cs typeface="Red Hat Display"/>
              <a:sym typeface="Red Hat Display"/>
            </a:endParaRPr>
          </a:p>
        </p:txBody>
      </p:sp>
      <p:pic>
        <p:nvPicPr>
          <p:cNvPr id="2957" name="Google Shape;2957;p204"/>
          <p:cNvPicPr preferRelativeResize="0"/>
          <p:nvPr/>
        </p:nvPicPr>
        <p:blipFill>
          <a:blip r:embed="rId3">
            <a:alphaModFix/>
          </a:blip>
          <a:stretch>
            <a:fillRect/>
          </a:stretch>
        </p:blipFill>
        <p:spPr>
          <a:xfrm>
            <a:off x="1591056" y="2057400"/>
            <a:ext cx="7474360" cy="46714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sp>
        <p:nvSpPr>
          <p:cNvPr id="2962" name="Google Shape;2962;p205"/>
          <p:cNvSpPr txBox="1"/>
          <p:nvPr/>
        </p:nvSpPr>
        <p:spPr>
          <a:xfrm>
            <a:off x="884829" y="1100350"/>
            <a:ext cx="104193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latin typeface="Red Hat Display"/>
                <a:ea typeface="Red Hat Display"/>
                <a:cs typeface="Red Hat Display"/>
                <a:sym typeface="Red Hat Display"/>
              </a:rPr>
              <a:t>Lab Time</a:t>
            </a:r>
            <a:endParaRPr sz="3600">
              <a:solidFill>
                <a:srgbClr val="000000"/>
              </a:solidFill>
              <a:latin typeface="Red Hat Display"/>
              <a:ea typeface="Red Hat Display"/>
              <a:cs typeface="Red Hat Display"/>
              <a:sym typeface="Red Hat Display"/>
            </a:endParaRPr>
          </a:p>
        </p:txBody>
      </p:sp>
      <p:sp>
        <p:nvSpPr>
          <p:cNvPr id="2963" name="Google Shape;2963;p205"/>
          <p:cNvSpPr txBox="1"/>
          <p:nvPr/>
        </p:nvSpPr>
        <p:spPr>
          <a:xfrm>
            <a:off x="884904" y="1653550"/>
            <a:ext cx="104193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800">
                <a:solidFill>
                  <a:srgbClr val="EE0000"/>
                </a:solidFill>
                <a:latin typeface="Red Hat Display"/>
                <a:ea typeface="Red Hat Display"/>
                <a:cs typeface="Red Hat Display"/>
                <a:sym typeface="Red Hat Display"/>
              </a:rPr>
              <a:t>Exercise 8: Understanding RBAC in Automation controller</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2964" name="Google Shape;2964;p205"/>
          <p:cNvSpPr txBox="1"/>
          <p:nvPr/>
        </p:nvSpPr>
        <p:spPr>
          <a:xfrm>
            <a:off x="1888950" y="2779022"/>
            <a:ext cx="8413800" cy="141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sz="1900" u="sng">
                <a:solidFill>
                  <a:schemeClr val="hlink"/>
                </a:solidFill>
                <a:latin typeface="Red Hat Text"/>
                <a:ea typeface="Red Hat Text"/>
                <a:cs typeface="Red Hat Text"/>
                <a:sym typeface="Red Hat Text"/>
                <a:hlinkClick r:id="rId3"/>
              </a:rPr>
              <a:t>red.ht/network-workshop-8</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900">
                <a:latin typeface="Red Hat Text"/>
                <a:ea typeface="Red Hat Text"/>
                <a:cs typeface="Red Hat Text"/>
                <a:sym typeface="Red Hat Text"/>
              </a:rPr>
              <a:t>Demonstrate the use of role based access control on Automation controller.</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None/>
            </a:pPr>
            <a:r>
              <a:t/>
            </a:r>
            <a:endParaRPr sz="1900">
              <a:latin typeface="Red Hat Text"/>
              <a:ea typeface="Red Hat Text"/>
              <a:cs typeface="Red Hat Text"/>
              <a:sym typeface="Red Hat Text"/>
            </a:endParaRPr>
          </a:p>
        </p:txBody>
      </p:sp>
      <p:pic>
        <p:nvPicPr>
          <p:cNvPr id="2965" name="Google Shape;2965;p205"/>
          <p:cNvPicPr preferRelativeResize="0"/>
          <p:nvPr/>
        </p:nvPicPr>
        <p:blipFill rotWithShape="1">
          <a:blip r:embed="rId4">
            <a:alphaModFix/>
          </a:blip>
          <a:srcRect b="0" l="0" r="0" t="0"/>
          <a:stretch/>
        </p:blipFill>
        <p:spPr>
          <a:xfrm>
            <a:off x="1587771" y="2912402"/>
            <a:ext cx="301676" cy="301676"/>
          </a:xfrm>
          <a:prstGeom prst="rect">
            <a:avLst/>
          </a:prstGeom>
          <a:noFill/>
          <a:ln>
            <a:noFill/>
          </a:ln>
        </p:spPr>
      </p:pic>
      <p:pic>
        <p:nvPicPr>
          <p:cNvPr id="2966" name="Google Shape;2966;p205"/>
          <p:cNvPicPr preferRelativeResize="0"/>
          <p:nvPr/>
        </p:nvPicPr>
        <p:blipFill rotWithShape="1">
          <a:blip r:embed="rId5">
            <a:alphaModFix/>
          </a:blip>
          <a:srcRect b="0" l="0" r="0" t="0"/>
          <a:stretch/>
        </p:blipFill>
        <p:spPr>
          <a:xfrm>
            <a:off x="1588278" y="4889500"/>
            <a:ext cx="300675" cy="300675"/>
          </a:xfrm>
          <a:prstGeom prst="rect">
            <a:avLst/>
          </a:prstGeom>
          <a:noFill/>
          <a:ln>
            <a:noFill/>
          </a:ln>
        </p:spPr>
      </p:pic>
      <p:sp>
        <p:nvSpPr>
          <p:cNvPr id="2967" name="Google Shape;2967;p205"/>
          <p:cNvSpPr txBox="1"/>
          <p:nvPr/>
        </p:nvSpPr>
        <p:spPr>
          <a:xfrm>
            <a:off x="1951200" y="48013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Approximate time: 15 mins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p206"/>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2973" name="Google Shape;2973;p206"/>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pic>
        <p:nvPicPr>
          <p:cNvPr id="2974" name="Google Shape;2974;p206"/>
          <p:cNvPicPr preferRelativeResize="0"/>
          <p:nvPr/>
        </p:nvPicPr>
        <p:blipFill>
          <a:blip r:embed="rId3">
            <a:alphaModFix/>
          </a:blip>
          <a:stretch>
            <a:fillRect/>
          </a:stretch>
        </p:blipFill>
        <p:spPr>
          <a:xfrm>
            <a:off x="9772973" y="320475"/>
            <a:ext cx="1457325" cy="1457325"/>
          </a:xfrm>
          <a:prstGeom prst="rect">
            <a:avLst/>
          </a:prstGeom>
          <a:noFill/>
          <a:ln>
            <a:noFill/>
          </a:ln>
        </p:spPr>
      </p:pic>
      <p:sp>
        <p:nvSpPr>
          <p:cNvPr id="2975" name="Google Shape;2975;p206"/>
          <p:cNvSpPr txBox="1"/>
          <p:nvPr>
            <p:ph idx="4294967295" type="title"/>
          </p:nvPr>
        </p:nvSpPr>
        <p:spPr>
          <a:xfrm>
            <a:off x="447777" y="1084550"/>
            <a:ext cx="8312400" cy="21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Section 9</a:t>
            </a:r>
            <a:endParaRPr sz="6000"/>
          </a:p>
          <a:p>
            <a:pPr indent="0" lvl="0" marL="0" rtl="0" algn="l">
              <a:spcBef>
                <a:spcPts val="0"/>
              </a:spcBef>
              <a:spcAft>
                <a:spcPts val="0"/>
              </a:spcAft>
              <a:buNone/>
            </a:pPr>
            <a:r>
              <a:rPr lang="en" sz="6000"/>
              <a:t>Workflows</a:t>
            </a:r>
            <a:endParaRPr sz="6000"/>
          </a:p>
          <a:p>
            <a:pPr indent="0" lvl="0" marL="0" rtl="0" algn="l">
              <a:spcBef>
                <a:spcPts val="0"/>
              </a:spcBef>
              <a:spcAft>
                <a:spcPts val="0"/>
              </a:spcAft>
              <a:buNone/>
            </a:pPr>
            <a:r>
              <a:t/>
            </a:r>
            <a:endParaRPr sz="6000"/>
          </a:p>
        </p:txBody>
      </p:sp>
      <p:sp>
        <p:nvSpPr>
          <p:cNvPr id="2976" name="Google Shape;2976;p206"/>
          <p:cNvSpPr txBox="1"/>
          <p:nvPr>
            <p:ph idx="4294967295" type="subTitle"/>
          </p:nvPr>
        </p:nvSpPr>
        <p:spPr>
          <a:xfrm>
            <a:off x="922175" y="3402450"/>
            <a:ext cx="6910500" cy="234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Topics Covered:</a:t>
            </a:r>
            <a:endParaRPr sz="2400">
              <a:solidFill>
                <a:schemeClr val="dk1"/>
              </a:solidFill>
              <a:latin typeface="Red Hat Text"/>
              <a:ea typeface="Red Hat Text"/>
              <a:cs typeface="Red Hat Text"/>
              <a:sym typeface="Red Hat Text"/>
            </a:endParaRPr>
          </a:p>
          <a:p>
            <a:pPr indent="-381000" lvl="0" marL="457200" rtl="0" algn="l">
              <a:spcBef>
                <a:spcPts val="50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U</a:t>
            </a:r>
            <a:r>
              <a:rPr lang="en" sz="2400">
                <a:solidFill>
                  <a:schemeClr val="dk1"/>
                </a:solidFill>
                <a:latin typeface="Red Hat Text"/>
                <a:ea typeface="Red Hat Text"/>
                <a:cs typeface="Red Hat Text"/>
                <a:sym typeface="Red Hat Text"/>
              </a:rPr>
              <a:t>nderstanding Workflows</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Branching</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Convergence / Joins</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Conditional Logic</a:t>
            </a:r>
            <a:endParaRPr sz="2400">
              <a:solidFill>
                <a:schemeClr val="dk1"/>
              </a:solidFill>
              <a:latin typeface="Red Hat Text"/>
              <a:ea typeface="Red Hat Text"/>
              <a:cs typeface="Red Hat Text"/>
              <a:sym typeface="Red Hat Text"/>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0" name="Shape 2980"/>
        <p:cNvGrpSpPr/>
        <p:nvPr/>
      </p:nvGrpSpPr>
      <p:grpSpPr>
        <a:xfrm>
          <a:off x="0" y="0"/>
          <a:ext cx="0" cy="0"/>
          <a:chOff x="0" y="0"/>
          <a:chExt cx="0" cy="0"/>
        </a:xfrm>
      </p:grpSpPr>
      <p:sp>
        <p:nvSpPr>
          <p:cNvPr id="2981" name="Google Shape;2981;p207"/>
          <p:cNvSpPr txBox="1"/>
          <p:nvPr/>
        </p:nvSpPr>
        <p:spPr>
          <a:xfrm>
            <a:off x="884829" y="1100350"/>
            <a:ext cx="104193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latin typeface="Red Hat Display"/>
                <a:ea typeface="Red Hat Display"/>
                <a:cs typeface="Red Hat Display"/>
                <a:sym typeface="Red Hat Display"/>
              </a:rPr>
              <a:t>Lab Time</a:t>
            </a:r>
            <a:endParaRPr sz="3600">
              <a:solidFill>
                <a:srgbClr val="000000"/>
              </a:solidFill>
              <a:latin typeface="Red Hat Display"/>
              <a:ea typeface="Red Hat Display"/>
              <a:cs typeface="Red Hat Display"/>
              <a:sym typeface="Red Hat Display"/>
            </a:endParaRPr>
          </a:p>
        </p:txBody>
      </p:sp>
      <p:sp>
        <p:nvSpPr>
          <p:cNvPr id="2982" name="Google Shape;2982;p207"/>
          <p:cNvSpPr txBox="1"/>
          <p:nvPr/>
        </p:nvSpPr>
        <p:spPr>
          <a:xfrm>
            <a:off x="884904" y="1653550"/>
            <a:ext cx="104193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800">
                <a:solidFill>
                  <a:srgbClr val="EE0000"/>
                </a:solidFill>
                <a:latin typeface="Red Hat Display"/>
                <a:ea typeface="Red Hat Display"/>
                <a:cs typeface="Red Hat Display"/>
                <a:sym typeface="Red Hat Display"/>
              </a:rPr>
              <a:t>Exercise 9: Creating a Workflow</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2983" name="Google Shape;2983;p207"/>
          <p:cNvSpPr txBox="1"/>
          <p:nvPr/>
        </p:nvSpPr>
        <p:spPr>
          <a:xfrm>
            <a:off x="1888950" y="2779022"/>
            <a:ext cx="8413800" cy="141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sz="1900" u="sng">
                <a:solidFill>
                  <a:schemeClr val="hlink"/>
                </a:solidFill>
                <a:latin typeface="Red Hat Text"/>
                <a:ea typeface="Red Hat Text"/>
                <a:cs typeface="Red Hat Text"/>
                <a:sym typeface="Red Hat Text"/>
                <a:hlinkClick r:id="rId3"/>
              </a:rPr>
              <a:t>red.ht/network-workshop-9</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900">
                <a:latin typeface="Red Hat Text"/>
                <a:ea typeface="Red Hat Text"/>
                <a:cs typeface="Red Hat Text"/>
                <a:sym typeface="Red Hat Text"/>
              </a:rPr>
              <a:t>Demonstrate the use of Automation Controller workflow. Workflows allow you to configure a sequence of disparate job templates (or workflow templates) that may or may not share inventory, playbooks, or permissions.</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None/>
            </a:pPr>
            <a:r>
              <a:t/>
            </a:r>
            <a:endParaRPr sz="1900">
              <a:latin typeface="Red Hat Text"/>
              <a:ea typeface="Red Hat Text"/>
              <a:cs typeface="Red Hat Text"/>
              <a:sym typeface="Red Hat Text"/>
            </a:endParaRPr>
          </a:p>
        </p:txBody>
      </p:sp>
      <p:pic>
        <p:nvPicPr>
          <p:cNvPr id="2984" name="Google Shape;2984;p207"/>
          <p:cNvPicPr preferRelativeResize="0"/>
          <p:nvPr/>
        </p:nvPicPr>
        <p:blipFill rotWithShape="1">
          <a:blip r:embed="rId4">
            <a:alphaModFix/>
          </a:blip>
          <a:srcRect b="0" l="0" r="0" t="0"/>
          <a:stretch/>
        </p:blipFill>
        <p:spPr>
          <a:xfrm>
            <a:off x="1587771" y="2912402"/>
            <a:ext cx="301676" cy="301676"/>
          </a:xfrm>
          <a:prstGeom prst="rect">
            <a:avLst/>
          </a:prstGeom>
          <a:noFill/>
          <a:ln>
            <a:noFill/>
          </a:ln>
        </p:spPr>
      </p:pic>
      <p:pic>
        <p:nvPicPr>
          <p:cNvPr id="2985" name="Google Shape;2985;p207"/>
          <p:cNvPicPr preferRelativeResize="0"/>
          <p:nvPr/>
        </p:nvPicPr>
        <p:blipFill rotWithShape="1">
          <a:blip r:embed="rId5">
            <a:alphaModFix/>
          </a:blip>
          <a:srcRect b="0" l="0" r="0" t="0"/>
          <a:stretch/>
        </p:blipFill>
        <p:spPr>
          <a:xfrm>
            <a:off x="1588278" y="4889500"/>
            <a:ext cx="300675" cy="300675"/>
          </a:xfrm>
          <a:prstGeom prst="rect">
            <a:avLst/>
          </a:prstGeom>
          <a:noFill/>
          <a:ln>
            <a:noFill/>
          </a:ln>
        </p:spPr>
      </p:pic>
      <p:sp>
        <p:nvSpPr>
          <p:cNvPr id="2986" name="Google Shape;2986;p207"/>
          <p:cNvSpPr txBox="1"/>
          <p:nvPr/>
        </p:nvSpPr>
        <p:spPr>
          <a:xfrm>
            <a:off x="1951200" y="48013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Approximate time: 15 mins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0" name="Shape 2990"/>
        <p:cNvGrpSpPr/>
        <p:nvPr/>
      </p:nvGrpSpPr>
      <p:grpSpPr>
        <a:xfrm>
          <a:off x="0" y="0"/>
          <a:ext cx="0" cy="0"/>
          <a:chOff x="0" y="0"/>
          <a:chExt cx="0" cy="0"/>
        </a:xfrm>
      </p:grpSpPr>
      <p:pic>
        <p:nvPicPr>
          <p:cNvPr id="2991" name="Google Shape;2991;p208"/>
          <p:cNvPicPr preferRelativeResize="0"/>
          <p:nvPr/>
        </p:nvPicPr>
        <p:blipFill>
          <a:blip r:embed="rId3">
            <a:alphaModFix/>
          </a:blip>
          <a:stretch>
            <a:fillRect/>
          </a:stretch>
        </p:blipFill>
        <p:spPr>
          <a:xfrm>
            <a:off x="5714859" y="1278800"/>
            <a:ext cx="5415646" cy="3956508"/>
          </a:xfrm>
          <a:prstGeom prst="rect">
            <a:avLst/>
          </a:prstGeom>
          <a:noFill/>
          <a:ln>
            <a:noFill/>
          </a:ln>
        </p:spPr>
      </p:pic>
      <p:sp>
        <p:nvSpPr>
          <p:cNvPr id="2992" name="Google Shape;2992;p208"/>
          <p:cNvSpPr txBox="1"/>
          <p:nvPr/>
        </p:nvSpPr>
        <p:spPr>
          <a:xfrm>
            <a:off x="885028"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Combine automation to create </a:t>
            </a:r>
            <a:br>
              <a:rPr lang="en" sz="1800">
                <a:solidFill>
                  <a:srgbClr val="EE0000"/>
                </a:solidFill>
                <a:latin typeface="Red Hat Display"/>
                <a:ea typeface="Red Hat Display"/>
                <a:cs typeface="Red Hat Display"/>
                <a:sym typeface="Red Hat Display"/>
              </a:rPr>
            </a:br>
            <a:r>
              <a:rPr lang="en" sz="1800">
                <a:solidFill>
                  <a:srgbClr val="EE0000"/>
                </a:solidFill>
                <a:latin typeface="Red Hat Display"/>
                <a:ea typeface="Red Hat Display"/>
                <a:cs typeface="Red Hat Display"/>
                <a:sym typeface="Red Hat Display"/>
              </a:rPr>
              <a:t>something bigger</a:t>
            </a:r>
            <a:endParaRPr sz="1800">
              <a:solidFill>
                <a:srgbClr val="EE0000"/>
              </a:solidFill>
              <a:latin typeface="Red Hat Display"/>
              <a:ea typeface="Red Hat Display"/>
              <a:cs typeface="Red Hat Display"/>
              <a:sym typeface="Red Hat Display"/>
            </a:endParaRPr>
          </a:p>
        </p:txBody>
      </p:sp>
      <p:sp>
        <p:nvSpPr>
          <p:cNvPr id="2993" name="Google Shape;2993;p208"/>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Workflows</a:t>
            </a:r>
            <a:endParaRPr sz="2800">
              <a:solidFill>
                <a:srgbClr val="000000"/>
              </a:solidFill>
              <a:latin typeface="Red Hat Display"/>
              <a:ea typeface="Red Hat Display"/>
              <a:cs typeface="Red Hat Display"/>
              <a:sym typeface="Red Hat Display"/>
            </a:endParaRPr>
          </a:p>
        </p:txBody>
      </p:sp>
      <p:pic>
        <p:nvPicPr>
          <p:cNvPr id="2994" name="Google Shape;2994;p208"/>
          <p:cNvPicPr preferRelativeResize="0"/>
          <p:nvPr/>
        </p:nvPicPr>
        <p:blipFill rotWithShape="1">
          <a:blip r:embed="rId4">
            <a:alphaModFix/>
          </a:blip>
          <a:srcRect b="8601" l="14906" r="7169" t="16927"/>
          <a:stretch/>
        </p:blipFill>
        <p:spPr>
          <a:xfrm>
            <a:off x="5950437" y="2064375"/>
            <a:ext cx="5084327" cy="2903376"/>
          </a:xfrm>
          <a:prstGeom prst="rect">
            <a:avLst/>
          </a:prstGeom>
          <a:noFill/>
          <a:ln>
            <a:noFill/>
          </a:ln>
        </p:spPr>
      </p:pic>
      <p:sp>
        <p:nvSpPr>
          <p:cNvPr id="2995" name="Google Shape;2995;p208"/>
          <p:cNvSpPr txBox="1"/>
          <p:nvPr/>
        </p:nvSpPr>
        <p:spPr>
          <a:xfrm>
            <a:off x="885103" y="2857500"/>
            <a:ext cx="4083900" cy="2400300"/>
          </a:xfrm>
          <a:prstGeom prst="rect">
            <a:avLst/>
          </a:prstGeom>
          <a:noFill/>
          <a:ln>
            <a:noFill/>
          </a:ln>
        </p:spPr>
        <p:txBody>
          <a:bodyPr anchorCtr="0" anchor="t" bIns="0" lIns="0" spcFirstLastPara="1" rIns="0" wrap="square" tIns="0">
            <a:noAutofit/>
          </a:bodyPr>
          <a:lstStyle/>
          <a:p>
            <a:pPr indent="-193040" lvl="0" marL="182880" rtl="0" algn="l">
              <a:lnSpc>
                <a:spcPct val="140000"/>
              </a:lnSpc>
              <a:spcBef>
                <a:spcPts val="0"/>
              </a:spcBef>
              <a:spcAft>
                <a:spcPts val="0"/>
              </a:spcAft>
              <a:buClr>
                <a:schemeClr val="accent1"/>
              </a:buClr>
              <a:buSzPts val="1600"/>
              <a:buFont typeface="Red Hat Display"/>
              <a:buChar char="▸"/>
            </a:pPr>
            <a:r>
              <a:rPr lang="en">
                <a:solidFill>
                  <a:schemeClr val="dk1"/>
                </a:solidFill>
                <a:latin typeface="Red Hat Display"/>
                <a:ea typeface="Red Hat Display"/>
                <a:cs typeface="Red Hat Display"/>
                <a:sym typeface="Red Hat Display"/>
              </a:rPr>
              <a:t>Workflows enable the creation of powerful holistic automation, chaining together multiple pieces of automation and events.</a:t>
            </a:r>
            <a:endParaRPr>
              <a:solidFill>
                <a:schemeClr val="dk1"/>
              </a:solidFill>
              <a:latin typeface="Red Hat Display"/>
              <a:ea typeface="Red Hat Display"/>
              <a:cs typeface="Red Hat Display"/>
              <a:sym typeface="Red Hat Display"/>
            </a:endParaRPr>
          </a:p>
          <a:p>
            <a:pPr indent="-193040" lvl="0" marL="182880" rtl="0" algn="l">
              <a:lnSpc>
                <a:spcPct val="140000"/>
              </a:lnSpc>
              <a:spcBef>
                <a:spcPts val="1500"/>
              </a:spcBef>
              <a:spcAft>
                <a:spcPts val="1500"/>
              </a:spcAft>
              <a:buClr>
                <a:schemeClr val="accent1"/>
              </a:buClr>
              <a:buSzPts val="1600"/>
              <a:buFont typeface="Red Hat Display"/>
              <a:buChar char="▸"/>
            </a:pPr>
            <a:r>
              <a:rPr lang="en">
                <a:solidFill>
                  <a:schemeClr val="dk1"/>
                </a:solidFill>
                <a:latin typeface="Red Hat Display"/>
                <a:ea typeface="Red Hat Display"/>
                <a:cs typeface="Red Hat Display"/>
                <a:sym typeface="Red Hat Display"/>
              </a:rPr>
              <a:t>Simple logic inside these workflows can trigger automation depending on the success or failure</a:t>
            </a:r>
            <a:br>
              <a:rPr lang="en">
                <a:solidFill>
                  <a:schemeClr val="dk1"/>
                </a:solidFill>
                <a:latin typeface="Red Hat Display"/>
                <a:ea typeface="Red Hat Display"/>
                <a:cs typeface="Red Hat Display"/>
                <a:sym typeface="Red Hat Display"/>
              </a:rPr>
            </a:br>
            <a:r>
              <a:rPr lang="en">
                <a:solidFill>
                  <a:schemeClr val="dk1"/>
                </a:solidFill>
                <a:latin typeface="Red Hat Display"/>
                <a:ea typeface="Red Hat Display"/>
                <a:cs typeface="Red Hat Display"/>
                <a:sym typeface="Red Hat Display"/>
              </a:rPr>
              <a:t>of previous steps.</a:t>
            </a:r>
            <a:endParaRPr>
              <a:solidFill>
                <a:schemeClr val="dk1"/>
              </a:solidFill>
              <a:latin typeface="Red Hat Display"/>
              <a:ea typeface="Red Hat Display"/>
              <a:cs typeface="Red Hat Display"/>
              <a:sym typeface="Red Hat Display"/>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209"/>
          <p:cNvSpPr txBox="1"/>
          <p:nvPr/>
        </p:nvSpPr>
        <p:spPr>
          <a:xfrm>
            <a:off x="885028"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3001" name="Google Shape;3001;p209"/>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Adding a New Template</a:t>
            </a:r>
            <a:endParaRPr sz="2800">
              <a:solidFill>
                <a:srgbClr val="000000"/>
              </a:solidFill>
              <a:latin typeface="Red Hat Display"/>
              <a:ea typeface="Red Hat Display"/>
              <a:cs typeface="Red Hat Display"/>
              <a:sym typeface="Red Hat Display"/>
            </a:endParaRPr>
          </a:p>
        </p:txBody>
      </p:sp>
      <p:sp>
        <p:nvSpPr>
          <p:cNvPr id="3002" name="Google Shape;3002;p209"/>
          <p:cNvSpPr txBox="1"/>
          <p:nvPr/>
        </p:nvSpPr>
        <p:spPr>
          <a:xfrm>
            <a:off x="808900" y="2095500"/>
            <a:ext cx="4083900" cy="1030200"/>
          </a:xfrm>
          <a:prstGeom prst="rect">
            <a:avLst/>
          </a:prstGeom>
          <a:noFill/>
          <a:ln>
            <a:noFill/>
          </a:ln>
        </p:spPr>
        <p:txBody>
          <a:bodyPr anchorCtr="0" anchor="t" bIns="0" lIns="0" spcFirstLastPara="1" rIns="0" wrap="square" tIns="0">
            <a:noAutofit/>
          </a:bodyPr>
          <a:lstStyle/>
          <a:p>
            <a:pPr indent="0" lvl="0" marL="182880" rtl="0" algn="l">
              <a:lnSpc>
                <a:spcPct val="115000"/>
              </a:lnSpc>
              <a:spcBef>
                <a:spcPts val="0"/>
              </a:spcBef>
              <a:spcAft>
                <a:spcPts val="0"/>
              </a:spcAft>
              <a:buNone/>
            </a:pPr>
            <a:r>
              <a:t/>
            </a:r>
            <a:endParaRPr sz="400">
              <a:solidFill>
                <a:schemeClr val="dk1"/>
              </a:solidFill>
              <a:latin typeface="Red Hat Display"/>
              <a:ea typeface="Red Hat Display"/>
              <a:cs typeface="Red Hat Display"/>
              <a:sym typeface="Red Hat Display"/>
            </a:endParaRPr>
          </a:p>
          <a:p>
            <a:pPr indent="-193040" lvl="0" marL="182880" rtl="0" algn="l">
              <a:lnSpc>
                <a:spcPct val="140000"/>
              </a:lnSpc>
              <a:spcBef>
                <a:spcPts val="0"/>
              </a:spcBef>
              <a:spcAft>
                <a:spcPts val="1500"/>
              </a:spcAft>
              <a:buClr>
                <a:schemeClr val="accent1"/>
              </a:buClr>
              <a:buSzPts val="1600"/>
              <a:buFont typeface="Red Hat Display"/>
              <a:buChar char="▸"/>
            </a:pPr>
            <a:r>
              <a:rPr lang="en">
                <a:solidFill>
                  <a:schemeClr val="dk1"/>
                </a:solidFill>
                <a:latin typeface="Red Hat Display"/>
                <a:ea typeface="Red Hat Display"/>
                <a:cs typeface="Red Hat Display"/>
                <a:sym typeface="Red Hat Display"/>
              </a:rPr>
              <a:t>To add a new </a:t>
            </a:r>
            <a:r>
              <a:rPr b="1" lang="en">
                <a:solidFill>
                  <a:schemeClr val="dk1"/>
                </a:solidFill>
                <a:latin typeface="Red Hat Display"/>
                <a:ea typeface="Red Hat Display"/>
                <a:cs typeface="Red Hat Display"/>
                <a:sym typeface="Red Hat Display"/>
              </a:rPr>
              <a:t>Workflow </a:t>
            </a:r>
            <a:r>
              <a:rPr lang="en">
                <a:solidFill>
                  <a:schemeClr val="dk1"/>
                </a:solidFill>
                <a:latin typeface="Red Hat Display"/>
                <a:ea typeface="Red Hat Display"/>
                <a:cs typeface="Red Hat Display"/>
                <a:sym typeface="Red Hat Display"/>
              </a:rPr>
              <a:t>click on the </a:t>
            </a:r>
            <a:r>
              <a:rPr b="1" lang="en">
                <a:solidFill>
                  <a:schemeClr val="dk1"/>
                </a:solidFill>
                <a:latin typeface="Red Hat Display"/>
                <a:ea typeface="Red Hat Display"/>
                <a:cs typeface="Red Hat Display"/>
                <a:sym typeface="Red Hat Display"/>
              </a:rPr>
              <a:t>Add</a:t>
            </a:r>
            <a:r>
              <a:rPr lang="en">
                <a:solidFill>
                  <a:schemeClr val="dk1"/>
                </a:solidFill>
                <a:latin typeface="Red Hat Display"/>
                <a:ea typeface="Red Hat Display"/>
                <a:cs typeface="Red Hat Display"/>
                <a:sym typeface="Red Hat Display"/>
              </a:rPr>
              <a:t> button. This time select the </a:t>
            </a:r>
            <a:r>
              <a:rPr b="1" lang="en">
                <a:solidFill>
                  <a:schemeClr val="dk1"/>
                </a:solidFill>
                <a:latin typeface="Red Hat Display"/>
                <a:ea typeface="Red Hat Display"/>
                <a:cs typeface="Red Hat Display"/>
                <a:sym typeface="Red Hat Display"/>
              </a:rPr>
              <a:t>Add</a:t>
            </a:r>
            <a:r>
              <a:rPr lang="en">
                <a:solidFill>
                  <a:schemeClr val="dk1"/>
                </a:solidFill>
                <a:latin typeface="Red Hat Display"/>
                <a:ea typeface="Red Hat Display"/>
                <a:cs typeface="Red Hat Display"/>
                <a:sym typeface="Red Hat Display"/>
              </a:rPr>
              <a:t> </a:t>
            </a:r>
            <a:r>
              <a:rPr b="1" lang="en">
                <a:solidFill>
                  <a:schemeClr val="dk1"/>
                </a:solidFill>
                <a:latin typeface="Red Hat Display"/>
                <a:ea typeface="Red Hat Display"/>
                <a:cs typeface="Red Hat Display"/>
                <a:sym typeface="Red Hat Display"/>
              </a:rPr>
              <a:t>workflow template</a:t>
            </a:r>
            <a:r>
              <a:rPr lang="en">
                <a:solidFill>
                  <a:schemeClr val="dk1"/>
                </a:solidFill>
                <a:latin typeface="Red Hat Display"/>
                <a:ea typeface="Red Hat Display"/>
                <a:cs typeface="Red Hat Display"/>
                <a:sym typeface="Red Hat Display"/>
              </a:rPr>
              <a:t> </a:t>
            </a:r>
            <a:endParaRPr>
              <a:solidFill>
                <a:schemeClr val="dk1"/>
              </a:solidFill>
              <a:latin typeface="Red Hat Display"/>
              <a:ea typeface="Red Hat Display"/>
              <a:cs typeface="Red Hat Display"/>
              <a:sym typeface="Red Hat Display"/>
            </a:endParaRPr>
          </a:p>
        </p:txBody>
      </p:sp>
      <p:pic>
        <p:nvPicPr>
          <p:cNvPr id="3003" name="Google Shape;3003;p209"/>
          <p:cNvPicPr preferRelativeResize="0"/>
          <p:nvPr/>
        </p:nvPicPr>
        <p:blipFill>
          <a:blip r:embed="rId3">
            <a:alphaModFix/>
          </a:blip>
          <a:stretch>
            <a:fillRect/>
          </a:stretch>
        </p:blipFill>
        <p:spPr>
          <a:xfrm>
            <a:off x="5791059" y="1507400"/>
            <a:ext cx="5415646" cy="3956508"/>
          </a:xfrm>
          <a:prstGeom prst="rect">
            <a:avLst/>
          </a:prstGeom>
          <a:noFill/>
          <a:ln>
            <a:noFill/>
          </a:ln>
        </p:spPr>
      </p:pic>
      <p:pic>
        <p:nvPicPr>
          <p:cNvPr id="3004" name="Google Shape;3004;p209"/>
          <p:cNvPicPr preferRelativeResize="0"/>
          <p:nvPr/>
        </p:nvPicPr>
        <p:blipFill>
          <a:blip r:embed="rId4">
            <a:alphaModFix/>
          </a:blip>
          <a:stretch>
            <a:fillRect/>
          </a:stretch>
        </p:blipFill>
        <p:spPr>
          <a:xfrm>
            <a:off x="6057650" y="2382500"/>
            <a:ext cx="4882426" cy="2839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02"/>
          <p:cNvSpPr txBox="1"/>
          <p:nvPr>
            <p:ph idx="1" type="subTitle"/>
          </p:nvPr>
        </p:nvSpPr>
        <p:spPr>
          <a:xfrm>
            <a:off x="597019" y="73921"/>
            <a:ext cx="6864900" cy="10884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Automation and IT modernization</a:t>
            </a:r>
            <a:endParaRPr/>
          </a:p>
        </p:txBody>
      </p:sp>
      <p:sp>
        <p:nvSpPr>
          <p:cNvPr id="1056" name="Google Shape;1056;p102"/>
          <p:cNvSpPr txBox="1"/>
          <p:nvPr>
            <p:ph idx="12" type="sldNum"/>
          </p:nvPr>
        </p:nvSpPr>
        <p:spPr>
          <a:xfrm>
            <a:off x="109297"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57" name="Google Shape;1057;p102"/>
          <p:cNvSpPr txBox="1"/>
          <p:nvPr>
            <p:ph type="title"/>
          </p:nvPr>
        </p:nvSpPr>
        <p:spPr>
          <a:xfrm>
            <a:off x="5339819" y="954483"/>
            <a:ext cx="5206500" cy="66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latin typeface="Red Hat Display Medium"/>
                <a:ea typeface="Red Hat Display Medium"/>
                <a:cs typeface="Red Hat Display Medium"/>
                <a:sym typeface="Red Hat Display Medium"/>
              </a:rPr>
              <a:t>Red Hat named a Leader in The Forrester Wave™</a:t>
            </a:r>
            <a:br>
              <a:rPr lang="en" sz="1900">
                <a:latin typeface="Red Hat Display Medium"/>
                <a:ea typeface="Red Hat Display Medium"/>
                <a:cs typeface="Red Hat Display Medium"/>
                <a:sym typeface="Red Hat Display Medium"/>
              </a:rPr>
            </a:br>
            <a:r>
              <a:rPr lang="en" sz="1200">
                <a:latin typeface="Red Hat Display Medium"/>
                <a:ea typeface="Red Hat Display Medium"/>
                <a:cs typeface="Red Hat Display Medium"/>
                <a:sym typeface="Red Hat Display Medium"/>
              </a:rPr>
              <a:t>Infrastructure Automation Platforms, Q3 20</a:t>
            </a:r>
            <a:r>
              <a:rPr lang="en" sz="1200">
                <a:latin typeface="Red Hat Display Medium"/>
                <a:ea typeface="Red Hat Display Medium"/>
                <a:cs typeface="Red Hat Display Medium"/>
                <a:sym typeface="Red Hat Display Medium"/>
              </a:rPr>
              <a:t>20</a:t>
            </a:r>
            <a:endParaRPr sz="1200">
              <a:latin typeface="Red Hat Display Medium"/>
              <a:ea typeface="Red Hat Display Medium"/>
              <a:cs typeface="Red Hat Display Medium"/>
              <a:sym typeface="Red Hat Display Medium"/>
            </a:endParaRPr>
          </a:p>
        </p:txBody>
      </p:sp>
      <p:sp>
        <p:nvSpPr>
          <p:cNvPr id="1058" name="Google Shape;1058;p102"/>
          <p:cNvSpPr txBox="1"/>
          <p:nvPr>
            <p:ph idx="3" type="subTitle"/>
          </p:nvPr>
        </p:nvSpPr>
        <p:spPr>
          <a:xfrm>
            <a:off x="5339819" y="3492750"/>
            <a:ext cx="5445900" cy="2133300"/>
          </a:xfrm>
          <a:prstGeom prst="rect">
            <a:avLst/>
          </a:prstGeom>
        </p:spPr>
        <p:txBody>
          <a:bodyPr anchorCtr="0" anchor="t" bIns="0" lIns="0" spcFirstLastPara="1" rIns="0" wrap="square" tIns="0">
            <a:noAutofit/>
          </a:bodyPr>
          <a:lstStyle/>
          <a:p>
            <a:pPr indent="-215900" lvl="0" marL="203200" rtl="0" algn="l">
              <a:lnSpc>
                <a:spcPct val="140000"/>
              </a:lnSpc>
              <a:spcBef>
                <a:spcPts val="0"/>
              </a:spcBef>
              <a:spcAft>
                <a:spcPts val="0"/>
              </a:spcAft>
              <a:buSzPts val="1200"/>
              <a:buChar char="▸"/>
            </a:pPr>
            <a:r>
              <a:rPr lang="en" sz="1500">
                <a:solidFill>
                  <a:srgbClr val="000000"/>
                </a:solidFill>
              </a:rPr>
              <a:t>“Ansible continues to grow quickly, particularly among enterprises that are automating networks. The solution excels at providing a variety of deployment options and acting as a service broker to a wide array of other automation tools.”</a:t>
            </a:r>
            <a:endParaRPr sz="1500">
              <a:solidFill>
                <a:srgbClr val="000000"/>
              </a:solidFill>
            </a:endParaRPr>
          </a:p>
          <a:p>
            <a:pPr indent="-215900" lvl="0" marL="203200" rtl="0" algn="l">
              <a:lnSpc>
                <a:spcPct val="140000"/>
              </a:lnSpc>
              <a:spcBef>
                <a:spcPts val="1100"/>
              </a:spcBef>
              <a:spcAft>
                <a:spcPts val="0"/>
              </a:spcAft>
              <a:buSzPts val="1200"/>
              <a:buChar char="▸"/>
            </a:pPr>
            <a:r>
              <a:rPr lang="en" sz="1500">
                <a:solidFill>
                  <a:srgbClr val="000000"/>
                </a:solidFill>
              </a:rPr>
              <a:t>“Red Hat’s solution is a good fit for customers that want a holistic automation platform that integrates with a wide array of other vendors’ infrastructure.”</a:t>
            </a:r>
            <a:endParaRPr sz="1600">
              <a:solidFill>
                <a:srgbClr val="000000"/>
              </a:solidFill>
            </a:endParaRPr>
          </a:p>
        </p:txBody>
      </p:sp>
      <p:sp>
        <p:nvSpPr>
          <p:cNvPr id="1059" name="Google Shape;1059;p102"/>
          <p:cNvSpPr txBox="1"/>
          <p:nvPr>
            <p:ph idx="2" type="subTitle"/>
          </p:nvPr>
        </p:nvSpPr>
        <p:spPr>
          <a:xfrm>
            <a:off x="892450" y="5984796"/>
            <a:ext cx="9357600" cy="79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a:t>Gardner, Chris, Glenn O'Donnell, Robert Perdonii, and Diane Lynch. "</a:t>
            </a:r>
            <a:r>
              <a:rPr lang="en" u="sng">
                <a:solidFill>
                  <a:schemeClr val="hlink"/>
                </a:solidFill>
                <a:hlinkClick r:id="rId3"/>
              </a:rPr>
              <a:t>The Forrester Wave™: Infrastructure Automation Platforms, Q3 2020</a:t>
            </a:r>
            <a:r>
              <a:rPr lang="en"/>
              <a:t>." </a:t>
            </a:r>
            <a:r>
              <a:rPr i="1" lang="en"/>
              <a:t>Forrester</a:t>
            </a:r>
            <a:r>
              <a:rPr lang="en"/>
              <a:t>, 10 Aug. 2020.</a:t>
            </a:r>
            <a:endParaRPr/>
          </a:p>
          <a:p>
            <a:pPr indent="0" lvl="0" marL="0" rtl="0" algn="l">
              <a:spcBef>
                <a:spcPts val="0"/>
              </a:spcBef>
              <a:spcAft>
                <a:spcPts val="0"/>
              </a:spcAft>
              <a:buNone/>
            </a:pPr>
            <a:r>
              <a:rPr lang="en"/>
              <a:t>DISCLAIMER: </a:t>
            </a:r>
            <a:r>
              <a:rPr lang="en">
                <a:solidFill>
                  <a:srgbClr val="1F2733"/>
                </a:solidFill>
                <a:highlight>
                  <a:srgbClr val="FFFFFF"/>
                </a:highlight>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a:p>
        </p:txBody>
      </p:sp>
      <p:sp>
        <p:nvSpPr>
          <p:cNvPr id="1060" name="Google Shape;1060;p102"/>
          <p:cNvSpPr/>
          <p:nvPr/>
        </p:nvSpPr>
        <p:spPr>
          <a:xfrm>
            <a:off x="5403072" y="2211492"/>
            <a:ext cx="924000" cy="9225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061" name="Google Shape;1061;p102"/>
          <p:cNvSpPr txBox="1"/>
          <p:nvPr>
            <p:ph idx="3" type="subTitle"/>
          </p:nvPr>
        </p:nvSpPr>
        <p:spPr>
          <a:xfrm>
            <a:off x="6385068" y="2273963"/>
            <a:ext cx="5445900" cy="922500"/>
          </a:xfrm>
          <a:prstGeom prst="rect">
            <a:avLst/>
          </a:prstGeom>
        </p:spPr>
        <p:txBody>
          <a:bodyPr anchorCtr="0" anchor="ctr" bIns="0" lIns="0" spcFirstLastPara="1" rIns="0" wrap="square" tIns="0">
            <a:noAutofit/>
          </a:bodyPr>
          <a:lstStyle/>
          <a:p>
            <a:pPr indent="0" lvl="0" marL="0" rtl="0" algn="l">
              <a:lnSpc>
                <a:spcPct val="140000"/>
              </a:lnSpc>
              <a:spcBef>
                <a:spcPts val="0"/>
              </a:spcBef>
              <a:spcAft>
                <a:spcPts val="0"/>
              </a:spcAft>
              <a:buNone/>
            </a:pPr>
            <a:r>
              <a:rPr lang="en" sz="1500">
                <a:solidFill>
                  <a:srgbClr val="EE0000"/>
                </a:solidFill>
                <a:latin typeface="Red Hat Display Medium"/>
                <a:ea typeface="Red Hat Display Medium"/>
                <a:cs typeface="Red Hat Display Medium"/>
                <a:sym typeface="Red Hat Display Medium"/>
              </a:rPr>
              <a:t>Received highest possible score</a:t>
            </a:r>
            <a:r>
              <a:rPr lang="en" sz="1500">
                <a:solidFill>
                  <a:srgbClr val="000000"/>
                </a:solidFill>
              </a:rPr>
              <a:t> in the criteria of:</a:t>
            </a:r>
            <a:endParaRPr sz="1500">
              <a:solidFill>
                <a:srgbClr val="000000"/>
              </a:solidFill>
            </a:endParaRPr>
          </a:p>
          <a:p>
            <a:pPr indent="-196850" lvl="0" marL="368300" rtl="0" algn="l">
              <a:lnSpc>
                <a:spcPct val="140000"/>
              </a:lnSpc>
              <a:spcBef>
                <a:spcPts val="500"/>
              </a:spcBef>
              <a:spcAft>
                <a:spcPts val="0"/>
              </a:spcAft>
              <a:buClr>
                <a:srgbClr val="000000"/>
              </a:buClr>
              <a:buSzPts val="1100"/>
              <a:buChar char="●"/>
            </a:pPr>
            <a:r>
              <a:rPr lang="en" sz="1200">
                <a:solidFill>
                  <a:srgbClr val="000000"/>
                </a:solidFill>
              </a:rPr>
              <a:t>Deployment functionality</a:t>
            </a:r>
            <a:endParaRPr sz="1200">
              <a:solidFill>
                <a:srgbClr val="000000"/>
              </a:solidFill>
            </a:endParaRPr>
          </a:p>
          <a:p>
            <a:pPr indent="-196850" lvl="0" marL="368300" rtl="0" algn="l">
              <a:lnSpc>
                <a:spcPct val="140000"/>
              </a:lnSpc>
              <a:spcBef>
                <a:spcPts val="0"/>
              </a:spcBef>
              <a:spcAft>
                <a:spcPts val="0"/>
              </a:spcAft>
              <a:buClr>
                <a:srgbClr val="000000"/>
              </a:buClr>
              <a:buSzPts val="1100"/>
              <a:buChar char="●"/>
            </a:pPr>
            <a:r>
              <a:rPr lang="en" sz="1200">
                <a:solidFill>
                  <a:srgbClr val="000000"/>
                </a:solidFill>
              </a:rPr>
              <a:t>Product Vision</a:t>
            </a:r>
            <a:endParaRPr sz="1200">
              <a:solidFill>
                <a:srgbClr val="000000"/>
              </a:solidFill>
            </a:endParaRPr>
          </a:p>
          <a:p>
            <a:pPr indent="-196850" lvl="0" marL="368300" rtl="0" algn="l">
              <a:lnSpc>
                <a:spcPct val="140000"/>
              </a:lnSpc>
              <a:spcBef>
                <a:spcPts val="0"/>
              </a:spcBef>
              <a:spcAft>
                <a:spcPts val="0"/>
              </a:spcAft>
              <a:buClr>
                <a:srgbClr val="000000"/>
              </a:buClr>
              <a:buSzPts val="1100"/>
              <a:buChar char="●"/>
            </a:pPr>
            <a:r>
              <a:rPr lang="en" sz="1200">
                <a:solidFill>
                  <a:srgbClr val="000000"/>
                </a:solidFill>
              </a:rPr>
              <a:t>Partner Ecosystem</a:t>
            </a:r>
            <a:endParaRPr sz="1200">
              <a:solidFill>
                <a:srgbClr val="000000"/>
              </a:solidFill>
            </a:endParaRPr>
          </a:p>
        </p:txBody>
      </p:sp>
      <p:pic>
        <p:nvPicPr>
          <p:cNvPr id="1062" name="Google Shape;1062;p102"/>
          <p:cNvPicPr preferRelativeResize="0"/>
          <p:nvPr/>
        </p:nvPicPr>
        <p:blipFill rotWithShape="1">
          <a:blip r:embed="rId4">
            <a:alphaModFix/>
          </a:blip>
          <a:srcRect b="0" l="0" r="0" t="0"/>
          <a:stretch/>
        </p:blipFill>
        <p:spPr>
          <a:xfrm>
            <a:off x="5466333" y="2273967"/>
            <a:ext cx="797478" cy="797455"/>
          </a:xfrm>
          <a:prstGeom prst="rect">
            <a:avLst/>
          </a:prstGeom>
          <a:noFill/>
          <a:ln>
            <a:noFill/>
          </a:ln>
        </p:spPr>
      </p:pic>
      <p:sp>
        <p:nvSpPr>
          <p:cNvPr id="1063" name="Google Shape;1063;p102"/>
          <p:cNvSpPr txBox="1"/>
          <p:nvPr/>
        </p:nvSpPr>
        <p:spPr>
          <a:xfrm>
            <a:off x="8465818" y="2418849"/>
            <a:ext cx="3000000" cy="922500"/>
          </a:xfrm>
          <a:prstGeom prst="rect">
            <a:avLst/>
          </a:prstGeom>
          <a:noFill/>
          <a:ln>
            <a:noFill/>
          </a:ln>
        </p:spPr>
        <p:txBody>
          <a:bodyPr anchorCtr="0" anchor="t" bIns="91425" lIns="91425" spcFirstLastPara="1" rIns="91425" wrap="square" tIns="91425">
            <a:noAutofit/>
          </a:bodyPr>
          <a:lstStyle/>
          <a:p>
            <a:pPr indent="-196850" lvl="0" marL="368300" rtl="0" algn="l">
              <a:lnSpc>
                <a:spcPct val="140000"/>
              </a:lnSpc>
              <a:spcBef>
                <a:spcPts val="0"/>
              </a:spcBef>
              <a:spcAft>
                <a:spcPts val="0"/>
              </a:spcAft>
              <a:buClr>
                <a:schemeClr val="dk1"/>
              </a:buClr>
              <a:buSzPts val="1100"/>
              <a:buFont typeface="Red Hat Text"/>
              <a:buChar char="●"/>
            </a:pPr>
            <a:r>
              <a:rPr lang="en" sz="1200">
                <a:solidFill>
                  <a:schemeClr val="dk1"/>
                </a:solidFill>
                <a:latin typeface="Red Hat Text"/>
                <a:ea typeface="Red Hat Text"/>
                <a:cs typeface="Red Hat Text"/>
                <a:sym typeface="Red Hat Text"/>
              </a:rPr>
              <a:t>Supporting products and services</a:t>
            </a:r>
            <a:endParaRPr sz="1200">
              <a:solidFill>
                <a:schemeClr val="dk1"/>
              </a:solidFill>
              <a:latin typeface="Red Hat Text"/>
              <a:ea typeface="Red Hat Text"/>
              <a:cs typeface="Red Hat Text"/>
              <a:sym typeface="Red Hat Text"/>
            </a:endParaRPr>
          </a:p>
          <a:p>
            <a:pPr indent="-196850" lvl="0" marL="368300" rtl="0" algn="l">
              <a:lnSpc>
                <a:spcPct val="140000"/>
              </a:lnSpc>
              <a:spcBef>
                <a:spcPts val="0"/>
              </a:spcBef>
              <a:spcAft>
                <a:spcPts val="0"/>
              </a:spcAft>
              <a:buClr>
                <a:schemeClr val="dk1"/>
              </a:buClr>
              <a:buSzPts val="1100"/>
              <a:buFont typeface="Red Hat Text"/>
              <a:buChar char="●"/>
            </a:pPr>
            <a:r>
              <a:rPr lang="en" sz="1200">
                <a:solidFill>
                  <a:schemeClr val="dk1"/>
                </a:solidFill>
                <a:latin typeface="Red Hat Text"/>
                <a:ea typeface="Red Hat Text"/>
                <a:cs typeface="Red Hat Text"/>
                <a:sym typeface="Red Hat Text"/>
              </a:rPr>
              <a:t>Community support</a:t>
            </a:r>
            <a:endParaRPr sz="1200">
              <a:solidFill>
                <a:schemeClr val="dk1"/>
              </a:solidFill>
              <a:latin typeface="Red Hat Text"/>
              <a:ea typeface="Red Hat Text"/>
              <a:cs typeface="Red Hat Text"/>
              <a:sym typeface="Red Hat Text"/>
            </a:endParaRPr>
          </a:p>
          <a:p>
            <a:pPr indent="-196850" lvl="0" marL="368300" rtl="0" algn="l">
              <a:lnSpc>
                <a:spcPct val="140000"/>
              </a:lnSpc>
              <a:spcBef>
                <a:spcPts val="0"/>
              </a:spcBef>
              <a:spcAft>
                <a:spcPts val="0"/>
              </a:spcAft>
              <a:buClr>
                <a:schemeClr val="dk1"/>
              </a:buClr>
              <a:buSzPts val="1100"/>
              <a:buFont typeface="Red Hat Text"/>
              <a:buChar char="●"/>
            </a:pPr>
            <a:r>
              <a:rPr lang="en" sz="1200">
                <a:solidFill>
                  <a:schemeClr val="dk1"/>
                </a:solidFill>
                <a:latin typeface="Red Hat Text"/>
                <a:ea typeface="Red Hat Text"/>
                <a:cs typeface="Red Hat Text"/>
                <a:sym typeface="Red Hat Text"/>
              </a:rPr>
              <a:t>Planned product enhancements</a:t>
            </a:r>
            <a:endParaRPr sz="1200"/>
          </a:p>
        </p:txBody>
      </p:sp>
      <p:pic>
        <p:nvPicPr>
          <p:cNvPr id="1064" name="Google Shape;1064;p102"/>
          <p:cNvPicPr preferRelativeResize="0"/>
          <p:nvPr/>
        </p:nvPicPr>
        <p:blipFill>
          <a:blip r:embed="rId5">
            <a:alphaModFix/>
          </a:blip>
          <a:stretch>
            <a:fillRect/>
          </a:stretch>
        </p:blipFill>
        <p:spPr>
          <a:xfrm>
            <a:off x="594218" y="954500"/>
            <a:ext cx="4564653" cy="47709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sp>
        <p:nvSpPr>
          <p:cNvPr id="3009" name="Google Shape;3009;p210"/>
          <p:cNvSpPr txBox="1"/>
          <p:nvPr/>
        </p:nvSpPr>
        <p:spPr>
          <a:xfrm>
            <a:off x="885028"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3010" name="Google Shape;3010;p210"/>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Creating the Workflow</a:t>
            </a:r>
            <a:endParaRPr sz="2800">
              <a:solidFill>
                <a:srgbClr val="000000"/>
              </a:solidFill>
              <a:latin typeface="Red Hat Display"/>
              <a:ea typeface="Red Hat Display"/>
              <a:cs typeface="Red Hat Display"/>
              <a:sym typeface="Red Hat Display"/>
            </a:endParaRPr>
          </a:p>
        </p:txBody>
      </p:sp>
      <p:sp>
        <p:nvSpPr>
          <p:cNvPr id="3011" name="Google Shape;3011;p210"/>
          <p:cNvSpPr txBox="1"/>
          <p:nvPr/>
        </p:nvSpPr>
        <p:spPr>
          <a:xfrm>
            <a:off x="808900" y="2095500"/>
            <a:ext cx="4083900" cy="1030200"/>
          </a:xfrm>
          <a:prstGeom prst="rect">
            <a:avLst/>
          </a:prstGeom>
          <a:noFill/>
          <a:ln>
            <a:noFill/>
          </a:ln>
        </p:spPr>
        <p:txBody>
          <a:bodyPr anchorCtr="0" anchor="t" bIns="0" lIns="0" spcFirstLastPara="1" rIns="0" wrap="square" tIns="0">
            <a:noAutofit/>
          </a:bodyPr>
          <a:lstStyle/>
          <a:p>
            <a:pPr indent="0" lvl="0" marL="182880" rtl="0" algn="l">
              <a:lnSpc>
                <a:spcPct val="115000"/>
              </a:lnSpc>
              <a:spcBef>
                <a:spcPts val="0"/>
              </a:spcBef>
              <a:spcAft>
                <a:spcPts val="0"/>
              </a:spcAft>
              <a:buNone/>
            </a:pPr>
            <a:r>
              <a:t/>
            </a:r>
            <a:endParaRPr sz="400">
              <a:solidFill>
                <a:schemeClr val="dk1"/>
              </a:solidFill>
              <a:latin typeface="Red Hat Display"/>
              <a:ea typeface="Red Hat Display"/>
              <a:cs typeface="Red Hat Display"/>
              <a:sym typeface="Red Hat Display"/>
            </a:endParaRPr>
          </a:p>
          <a:p>
            <a:pPr indent="-180340" lvl="0" marL="182880" rtl="0" algn="l">
              <a:lnSpc>
                <a:spcPct val="140000"/>
              </a:lnSpc>
              <a:spcBef>
                <a:spcPts val="0"/>
              </a:spcBef>
              <a:spcAft>
                <a:spcPts val="0"/>
              </a:spcAft>
              <a:buClr>
                <a:schemeClr val="accent1"/>
              </a:buClr>
              <a:buSzPts val="1400"/>
              <a:buFont typeface="Red Hat Display"/>
              <a:buChar char="▸"/>
            </a:pPr>
            <a:r>
              <a:rPr lang="en">
                <a:solidFill>
                  <a:schemeClr val="dk1"/>
                </a:solidFill>
                <a:latin typeface="Red Hat Display"/>
                <a:ea typeface="Red Hat Display"/>
                <a:cs typeface="Red Hat Display"/>
                <a:sym typeface="Red Hat Display"/>
              </a:rPr>
              <a:t>Fill out the required parameters and click </a:t>
            </a:r>
            <a:r>
              <a:rPr b="1" lang="en">
                <a:solidFill>
                  <a:schemeClr val="dk1"/>
                </a:solidFill>
                <a:latin typeface="Red Hat Display"/>
                <a:ea typeface="Red Hat Display"/>
                <a:cs typeface="Red Hat Display"/>
                <a:sym typeface="Red Hat Display"/>
              </a:rPr>
              <a:t>Save.  </a:t>
            </a:r>
            <a:r>
              <a:rPr lang="en">
                <a:solidFill>
                  <a:schemeClr val="dk1"/>
                </a:solidFill>
                <a:latin typeface="Red Hat Display"/>
                <a:ea typeface="Red Hat Display"/>
                <a:cs typeface="Red Hat Display"/>
                <a:sym typeface="Red Hat Display"/>
              </a:rPr>
              <a:t>As soon as the Workflow Template is saved the Workflow Visualizer will open.</a:t>
            </a:r>
            <a:r>
              <a:rPr b="1" lang="en">
                <a:solidFill>
                  <a:schemeClr val="dk1"/>
                </a:solidFill>
                <a:latin typeface="Red Hat Display"/>
                <a:ea typeface="Red Hat Display"/>
                <a:cs typeface="Red Hat Display"/>
                <a:sym typeface="Red Hat Display"/>
              </a:rPr>
              <a:t>  </a:t>
            </a:r>
            <a:endParaRPr>
              <a:solidFill>
                <a:schemeClr val="dk1"/>
              </a:solidFill>
              <a:latin typeface="Red Hat Display"/>
              <a:ea typeface="Red Hat Display"/>
              <a:cs typeface="Red Hat Display"/>
              <a:sym typeface="Red Hat Display"/>
            </a:endParaRPr>
          </a:p>
          <a:p>
            <a:pPr indent="0" lvl="0" marL="0" rtl="0" algn="l">
              <a:lnSpc>
                <a:spcPct val="140000"/>
              </a:lnSpc>
              <a:spcBef>
                <a:spcPts val="1500"/>
              </a:spcBef>
              <a:spcAft>
                <a:spcPts val="1500"/>
              </a:spcAft>
              <a:buNone/>
            </a:pPr>
            <a:r>
              <a:t/>
            </a:r>
            <a:endParaRPr>
              <a:solidFill>
                <a:schemeClr val="dk1"/>
              </a:solidFill>
              <a:latin typeface="Red Hat Display"/>
              <a:ea typeface="Red Hat Display"/>
              <a:cs typeface="Red Hat Display"/>
              <a:sym typeface="Red Hat Display"/>
            </a:endParaRPr>
          </a:p>
        </p:txBody>
      </p:sp>
      <p:pic>
        <p:nvPicPr>
          <p:cNvPr id="3012" name="Google Shape;3012;p210"/>
          <p:cNvPicPr preferRelativeResize="0"/>
          <p:nvPr/>
        </p:nvPicPr>
        <p:blipFill>
          <a:blip r:embed="rId3">
            <a:alphaModFix/>
          </a:blip>
          <a:stretch>
            <a:fillRect/>
          </a:stretch>
        </p:blipFill>
        <p:spPr>
          <a:xfrm>
            <a:off x="5791059" y="1507400"/>
            <a:ext cx="5415646" cy="3956508"/>
          </a:xfrm>
          <a:prstGeom prst="rect">
            <a:avLst/>
          </a:prstGeom>
          <a:noFill/>
          <a:ln>
            <a:noFill/>
          </a:ln>
        </p:spPr>
      </p:pic>
      <p:pic>
        <p:nvPicPr>
          <p:cNvPr id="3013" name="Google Shape;3013;p210"/>
          <p:cNvPicPr preferRelativeResize="0"/>
          <p:nvPr/>
        </p:nvPicPr>
        <p:blipFill>
          <a:blip r:embed="rId4">
            <a:alphaModFix/>
          </a:blip>
          <a:stretch>
            <a:fillRect/>
          </a:stretch>
        </p:blipFill>
        <p:spPr>
          <a:xfrm>
            <a:off x="6092775" y="2655575"/>
            <a:ext cx="5003174" cy="1807425"/>
          </a:xfrm>
          <a:prstGeom prst="rect">
            <a:avLst/>
          </a:prstGeom>
          <a:noFill/>
          <a:ln>
            <a:noFill/>
          </a:ln>
        </p:spPr>
      </p:pic>
      <p:sp>
        <p:nvSpPr>
          <p:cNvPr id="3014" name="Google Shape;3014;p210"/>
          <p:cNvSpPr/>
          <p:nvPr/>
        </p:nvSpPr>
        <p:spPr>
          <a:xfrm>
            <a:off x="8270650" y="3065450"/>
            <a:ext cx="326100" cy="218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8" name="Shape 3018"/>
        <p:cNvGrpSpPr/>
        <p:nvPr/>
      </p:nvGrpSpPr>
      <p:grpSpPr>
        <a:xfrm>
          <a:off x="0" y="0"/>
          <a:ext cx="0" cy="0"/>
          <a:chOff x="0" y="0"/>
          <a:chExt cx="0" cy="0"/>
        </a:xfrm>
      </p:grpSpPr>
      <p:sp>
        <p:nvSpPr>
          <p:cNvPr id="3019" name="Google Shape;3019;p211"/>
          <p:cNvSpPr txBox="1"/>
          <p:nvPr/>
        </p:nvSpPr>
        <p:spPr>
          <a:xfrm>
            <a:off x="885028"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3020" name="Google Shape;3020;p211"/>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Workflow Visualizer</a:t>
            </a:r>
            <a:endParaRPr sz="2800">
              <a:solidFill>
                <a:srgbClr val="000000"/>
              </a:solidFill>
              <a:latin typeface="Red Hat Display"/>
              <a:ea typeface="Red Hat Display"/>
              <a:cs typeface="Red Hat Display"/>
              <a:sym typeface="Red Hat Display"/>
            </a:endParaRPr>
          </a:p>
        </p:txBody>
      </p:sp>
      <p:sp>
        <p:nvSpPr>
          <p:cNvPr id="3021" name="Google Shape;3021;p211"/>
          <p:cNvSpPr txBox="1"/>
          <p:nvPr/>
        </p:nvSpPr>
        <p:spPr>
          <a:xfrm>
            <a:off x="808900" y="2095500"/>
            <a:ext cx="4083900" cy="1030200"/>
          </a:xfrm>
          <a:prstGeom prst="rect">
            <a:avLst/>
          </a:prstGeom>
          <a:noFill/>
          <a:ln>
            <a:noFill/>
          </a:ln>
        </p:spPr>
        <p:txBody>
          <a:bodyPr anchorCtr="0" anchor="t" bIns="0" lIns="0" spcFirstLastPara="1" rIns="0" wrap="square" tIns="0">
            <a:noAutofit/>
          </a:bodyPr>
          <a:lstStyle/>
          <a:p>
            <a:pPr indent="0" lvl="0" marL="182880" rtl="0" algn="l">
              <a:lnSpc>
                <a:spcPct val="115000"/>
              </a:lnSpc>
              <a:spcBef>
                <a:spcPts val="0"/>
              </a:spcBef>
              <a:spcAft>
                <a:spcPts val="0"/>
              </a:spcAft>
              <a:buNone/>
            </a:pPr>
            <a:r>
              <a:t/>
            </a:r>
            <a:endParaRPr sz="400">
              <a:solidFill>
                <a:schemeClr val="dk1"/>
              </a:solidFill>
              <a:latin typeface="Red Hat Display"/>
              <a:ea typeface="Red Hat Display"/>
              <a:cs typeface="Red Hat Display"/>
              <a:sym typeface="Red Hat Display"/>
            </a:endParaRPr>
          </a:p>
          <a:p>
            <a:pPr indent="-180340" lvl="0" marL="182880" rtl="0" algn="l">
              <a:lnSpc>
                <a:spcPct val="140000"/>
              </a:lnSpc>
              <a:spcBef>
                <a:spcPts val="0"/>
              </a:spcBef>
              <a:spcAft>
                <a:spcPts val="0"/>
              </a:spcAft>
              <a:buClr>
                <a:schemeClr val="accent1"/>
              </a:buClr>
              <a:buSzPts val="1400"/>
              <a:buFont typeface="Red Hat Display"/>
              <a:buChar char="▸"/>
            </a:pPr>
            <a:r>
              <a:rPr lang="en">
                <a:solidFill>
                  <a:schemeClr val="dk1"/>
                </a:solidFill>
                <a:latin typeface="Red Hat Display"/>
                <a:ea typeface="Red Hat Display"/>
                <a:cs typeface="Red Hat Display"/>
                <a:sym typeface="Red Hat Display"/>
              </a:rPr>
              <a:t>The Workflow Visualizer will start as a blank canvas.</a:t>
            </a:r>
            <a:endParaRPr>
              <a:solidFill>
                <a:schemeClr val="dk1"/>
              </a:solidFill>
              <a:latin typeface="Red Hat Display"/>
              <a:ea typeface="Red Hat Display"/>
              <a:cs typeface="Red Hat Display"/>
              <a:sym typeface="Red Hat Display"/>
            </a:endParaRPr>
          </a:p>
          <a:p>
            <a:pPr indent="-193040" lvl="0" marL="182880" rtl="0" algn="l">
              <a:lnSpc>
                <a:spcPct val="140000"/>
              </a:lnSpc>
              <a:spcBef>
                <a:spcPts val="1500"/>
              </a:spcBef>
              <a:spcAft>
                <a:spcPts val="0"/>
              </a:spcAft>
              <a:buClr>
                <a:schemeClr val="dk1"/>
              </a:buClr>
              <a:buSzPts val="1600"/>
              <a:buFont typeface="Red Hat Display"/>
              <a:buChar char="▸"/>
            </a:pPr>
            <a:r>
              <a:rPr lang="en">
                <a:solidFill>
                  <a:schemeClr val="dk1"/>
                </a:solidFill>
                <a:latin typeface="Red Hat Display"/>
                <a:ea typeface="Red Hat Display"/>
                <a:cs typeface="Red Hat Display"/>
                <a:sym typeface="Red Hat Display"/>
              </a:rPr>
              <a:t>Click the green Start button to start building the workflow. </a:t>
            </a:r>
            <a:endParaRPr>
              <a:solidFill>
                <a:schemeClr val="dk1"/>
              </a:solidFill>
              <a:latin typeface="Red Hat Display"/>
              <a:ea typeface="Red Hat Display"/>
              <a:cs typeface="Red Hat Display"/>
              <a:sym typeface="Red Hat Display"/>
            </a:endParaRPr>
          </a:p>
          <a:p>
            <a:pPr indent="0" lvl="0" marL="0" rtl="0" algn="l">
              <a:lnSpc>
                <a:spcPct val="140000"/>
              </a:lnSpc>
              <a:spcBef>
                <a:spcPts val="1500"/>
              </a:spcBef>
              <a:spcAft>
                <a:spcPts val="1500"/>
              </a:spcAft>
              <a:buNone/>
            </a:pPr>
            <a:r>
              <a:t/>
            </a:r>
            <a:endParaRPr>
              <a:solidFill>
                <a:schemeClr val="dk1"/>
              </a:solidFill>
              <a:latin typeface="Red Hat Display"/>
              <a:ea typeface="Red Hat Display"/>
              <a:cs typeface="Red Hat Display"/>
              <a:sym typeface="Red Hat Display"/>
            </a:endParaRPr>
          </a:p>
        </p:txBody>
      </p:sp>
      <p:pic>
        <p:nvPicPr>
          <p:cNvPr id="3022" name="Google Shape;3022;p211"/>
          <p:cNvPicPr preferRelativeResize="0"/>
          <p:nvPr/>
        </p:nvPicPr>
        <p:blipFill>
          <a:blip r:embed="rId3">
            <a:alphaModFix/>
          </a:blip>
          <a:stretch>
            <a:fillRect/>
          </a:stretch>
        </p:blipFill>
        <p:spPr>
          <a:xfrm>
            <a:off x="5791059" y="1507400"/>
            <a:ext cx="5415646" cy="3956508"/>
          </a:xfrm>
          <a:prstGeom prst="rect">
            <a:avLst/>
          </a:prstGeom>
          <a:noFill/>
          <a:ln>
            <a:noFill/>
          </a:ln>
        </p:spPr>
      </p:pic>
      <p:sp>
        <p:nvSpPr>
          <p:cNvPr id="3023" name="Google Shape;3023;p211"/>
          <p:cNvSpPr/>
          <p:nvPr/>
        </p:nvSpPr>
        <p:spPr>
          <a:xfrm>
            <a:off x="8270650" y="3065450"/>
            <a:ext cx="326100" cy="218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4" name="Google Shape;3024;p211"/>
          <p:cNvPicPr preferRelativeResize="0"/>
          <p:nvPr/>
        </p:nvPicPr>
        <p:blipFill>
          <a:blip r:embed="rId4">
            <a:alphaModFix/>
          </a:blip>
          <a:stretch>
            <a:fillRect/>
          </a:stretch>
        </p:blipFill>
        <p:spPr>
          <a:xfrm>
            <a:off x="6036150" y="2406050"/>
            <a:ext cx="5051475" cy="1991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8" name="Shape 3028"/>
        <p:cNvGrpSpPr/>
        <p:nvPr/>
      </p:nvGrpSpPr>
      <p:grpSpPr>
        <a:xfrm>
          <a:off x="0" y="0"/>
          <a:ext cx="0" cy="0"/>
          <a:chOff x="0" y="0"/>
          <a:chExt cx="0" cy="0"/>
        </a:xfrm>
      </p:grpSpPr>
      <p:sp>
        <p:nvSpPr>
          <p:cNvPr id="3029" name="Google Shape;3029;p212"/>
          <p:cNvSpPr/>
          <p:nvPr/>
        </p:nvSpPr>
        <p:spPr>
          <a:xfrm>
            <a:off x="449322" y="1464967"/>
            <a:ext cx="11524200" cy="4698000"/>
          </a:xfrm>
          <a:prstGeom prst="rect">
            <a:avLst/>
          </a:prstGeom>
          <a:solidFill>
            <a:schemeClr val="lt1"/>
          </a:solidFill>
          <a:ln cap="flat" cmpd="sng" w="9525">
            <a:solidFill>
              <a:srgbClr val="9E9E9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30" name="Google Shape;3030;p212"/>
          <p:cNvSpPr/>
          <p:nvPr/>
        </p:nvSpPr>
        <p:spPr>
          <a:xfrm>
            <a:off x="1884254" y="3928533"/>
            <a:ext cx="1885200" cy="560100"/>
          </a:xfrm>
          <a:prstGeom prst="roundRect">
            <a:avLst>
              <a:gd fmla="val 16667" name="adj"/>
            </a:avLst>
          </a:prstGeom>
          <a:solidFill>
            <a:srgbClr val="EEEEEE">
              <a:alpha val="39110"/>
            </a:srgbClr>
          </a:solidFill>
          <a:ln cap="flat" cmpd="sng" w="9525">
            <a:solidFill>
              <a:srgbClr val="D5D5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Backup Configs</a:t>
            </a:r>
            <a:endParaRPr sz="1100">
              <a:latin typeface="Red Hat Text"/>
              <a:ea typeface="Red Hat Text"/>
              <a:cs typeface="Red Hat Text"/>
              <a:sym typeface="Red Hat Text"/>
            </a:endParaRPr>
          </a:p>
        </p:txBody>
      </p:sp>
      <p:sp>
        <p:nvSpPr>
          <p:cNvPr id="3031" name="Google Shape;3031;p212"/>
          <p:cNvSpPr/>
          <p:nvPr/>
        </p:nvSpPr>
        <p:spPr>
          <a:xfrm>
            <a:off x="598385" y="4012133"/>
            <a:ext cx="717600" cy="392700"/>
          </a:xfrm>
          <a:prstGeom prst="roundRect">
            <a:avLst>
              <a:gd fmla="val 16667" name="adj"/>
            </a:avLst>
          </a:prstGeom>
          <a:solidFill>
            <a:srgbClr val="71B5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START</a:t>
            </a:r>
            <a:endParaRPr sz="1100">
              <a:solidFill>
                <a:schemeClr val="lt1"/>
              </a:solidFill>
              <a:latin typeface="Red Hat Text"/>
              <a:ea typeface="Red Hat Text"/>
              <a:cs typeface="Red Hat Text"/>
              <a:sym typeface="Red Hat Text"/>
            </a:endParaRPr>
          </a:p>
        </p:txBody>
      </p:sp>
      <p:cxnSp>
        <p:nvCxnSpPr>
          <p:cNvPr id="3032" name="Google Shape;3032;p212"/>
          <p:cNvCxnSpPr>
            <a:stCxn id="3031" idx="3"/>
            <a:endCxn id="3030" idx="1"/>
          </p:cNvCxnSpPr>
          <p:nvPr/>
        </p:nvCxnSpPr>
        <p:spPr>
          <a:xfrm>
            <a:off x="1315985" y="4208483"/>
            <a:ext cx="568200" cy="0"/>
          </a:xfrm>
          <a:prstGeom prst="straightConnector1">
            <a:avLst/>
          </a:prstGeom>
          <a:noFill/>
          <a:ln cap="flat" cmpd="sng" w="9525">
            <a:solidFill>
              <a:srgbClr val="0000FF"/>
            </a:solidFill>
            <a:prstDash val="solid"/>
            <a:round/>
            <a:headEnd len="med" w="med" type="none"/>
            <a:tailEnd len="med" w="med" type="none"/>
          </a:ln>
        </p:spPr>
      </p:cxnSp>
      <p:sp>
        <p:nvSpPr>
          <p:cNvPr id="3033" name="Google Shape;3033;p212"/>
          <p:cNvSpPr/>
          <p:nvPr/>
        </p:nvSpPr>
        <p:spPr>
          <a:xfrm>
            <a:off x="1742890" y="4336333"/>
            <a:ext cx="333900" cy="333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800">
                <a:solidFill>
                  <a:schemeClr val="lt1"/>
                </a:solidFill>
                <a:latin typeface="Red Hat Text"/>
                <a:ea typeface="Red Hat Text"/>
                <a:cs typeface="Red Hat Text"/>
                <a:sym typeface="Red Hat Text"/>
              </a:rPr>
              <a:t>JT</a:t>
            </a:r>
            <a:endParaRPr b="1" sz="800">
              <a:solidFill>
                <a:schemeClr val="lt1"/>
              </a:solidFill>
              <a:latin typeface="Red Hat Text"/>
              <a:ea typeface="Red Hat Text"/>
              <a:cs typeface="Red Hat Text"/>
              <a:sym typeface="Red Hat Text"/>
            </a:endParaRPr>
          </a:p>
        </p:txBody>
      </p:sp>
      <p:sp>
        <p:nvSpPr>
          <p:cNvPr id="3034" name="Google Shape;3034;p212"/>
          <p:cNvSpPr/>
          <p:nvPr/>
        </p:nvSpPr>
        <p:spPr>
          <a:xfrm>
            <a:off x="4295328" y="3928533"/>
            <a:ext cx="1885200" cy="560100"/>
          </a:xfrm>
          <a:prstGeom prst="roundRect">
            <a:avLst>
              <a:gd fmla="val 16667" name="adj"/>
            </a:avLst>
          </a:prstGeom>
          <a:solidFill>
            <a:srgbClr val="EEEEEE">
              <a:alpha val="39110"/>
            </a:srgbClr>
          </a:solidFill>
          <a:ln cap="flat" cmpd="sng" w="9525">
            <a:solidFill>
              <a:srgbClr val="D5D5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Deploy Configuration </a:t>
            </a:r>
            <a:endParaRPr sz="1100">
              <a:latin typeface="Red Hat Text"/>
              <a:ea typeface="Red Hat Text"/>
              <a:cs typeface="Red Hat Text"/>
              <a:sym typeface="Red Hat Text"/>
            </a:endParaRPr>
          </a:p>
        </p:txBody>
      </p:sp>
      <p:cxnSp>
        <p:nvCxnSpPr>
          <p:cNvPr id="3035" name="Google Shape;3035;p212"/>
          <p:cNvCxnSpPr>
            <a:stCxn id="3030" idx="3"/>
            <a:endCxn id="3034" idx="1"/>
          </p:cNvCxnSpPr>
          <p:nvPr/>
        </p:nvCxnSpPr>
        <p:spPr>
          <a:xfrm>
            <a:off x="3769454" y="4208583"/>
            <a:ext cx="525900" cy="0"/>
          </a:xfrm>
          <a:prstGeom prst="straightConnector1">
            <a:avLst/>
          </a:prstGeom>
          <a:noFill/>
          <a:ln cap="flat" cmpd="sng" w="9525">
            <a:solidFill>
              <a:srgbClr val="71B563"/>
            </a:solidFill>
            <a:prstDash val="solid"/>
            <a:round/>
            <a:headEnd len="med" w="med" type="none"/>
            <a:tailEnd len="med" w="med" type="none"/>
          </a:ln>
        </p:spPr>
      </p:cxnSp>
      <p:sp>
        <p:nvSpPr>
          <p:cNvPr id="3036" name="Google Shape;3036;p212"/>
          <p:cNvSpPr/>
          <p:nvPr/>
        </p:nvSpPr>
        <p:spPr>
          <a:xfrm>
            <a:off x="4118632" y="4336333"/>
            <a:ext cx="333900" cy="333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800">
                <a:solidFill>
                  <a:schemeClr val="lt1"/>
                </a:solidFill>
                <a:latin typeface="Red Hat Text"/>
                <a:ea typeface="Red Hat Text"/>
                <a:cs typeface="Red Hat Text"/>
                <a:sym typeface="Red Hat Text"/>
              </a:rPr>
              <a:t>JT</a:t>
            </a:r>
            <a:endParaRPr b="1" sz="800">
              <a:solidFill>
                <a:schemeClr val="lt1"/>
              </a:solidFill>
              <a:latin typeface="Red Hat Text"/>
              <a:ea typeface="Red Hat Text"/>
              <a:cs typeface="Red Hat Text"/>
              <a:sym typeface="Red Hat Text"/>
            </a:endParaRPr>
          </a:p>
        </p:txBody>
      </p:sp>
      <p:sp>
        <p:nvSpPr>
          <p:cNvPr id="3037" name="Google Shape;3037;p212"/>
          <p:cNvSpPr/>
          <p:nvPr/>
        </p:nvSpPr>
        <p:spPr>
          <a:xfrm>
            <a:off x="9846224" y="3928533"/>
            <a:ext cx="1885200" cy="560100"/>
          </a:xfrm>
          <a:prstGeom prst="roundRect">
            <a:avLst>
              <a:gd fmla="val 16667" name="adj"/>
            </a:avLst>
          </a:prstGeom>
          <a:solidFill>
            <a:srgbClr val="EEEEEE">
              <a:alpha val="39110"/>
            </a:srgbClr>
          </a:solidFill>
          <a:ln cap="flat" cmpd="sng" w="9525">
            <a:solidFill>
              <a:srgbClr val="D5D5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Restore Config</a:t>
            </a:r>
            <a:endParaRPr sz="1100">
              <a:latin typeface="Red Hat Text"/>
              <a:ea typeface="Red Hat Text"/>
              <a:cs typeface="Red Hat Text"/>
              <a:sym typeface="Red Hat Text"/>
            </a:endParaRPr>
          </a:p>
        </p:txBody>
      </p:sp>
      <p:sp>
        <p:nvSpPr>
          <p:cNvPr id="3038" name="Google Shape;3038;p212"/>
          <p:cNvSpPr/>
          <p:nvPr/>
        </p:nvSpPr>
        <p:spPr>
          <a:xfrm>
            <a:off x="9732927" y="4336333"/>
            <a:ext cx="333900" cy="333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800">
                <a:solidFill>
                  <a:schemeClr val="lt1"/>
                </a:solidFill>
                <a:latin typeface="Red Hat Text"/>
                <a:ea typeface="Red Hat Text"/>
                <a:cs typeface="Red Hat Text"/>
                <a:sym typeface="Red Hat Text"/>
              </a:rPr>
              <a:t>JT</a:t>
            </a:r>
            <a:endParaRPr b="1" sz="800">
              <a:solidFill>
                <a:schemeClr val="lt1"/>
              </a:solidFill>
              <a:latin typeface="Red Hat Text"/>
              <a:ea typeface="Red Hat Text"/>
              <a:cs typeface="Red Hat Text"/>
              <a:sym typeface="Red Hat Text"/>
            </a:endParaRPr>
          </a:p>
        </p:txBody>
      </p:sp>
      <p:cxnSp>
        <p:nvCxnSpPr>
          <p:cNvPr id="3039" name="Google Shape;3039;p212"/>
          <p:cNvCxnSpPr>
            <a:stCxn id="3034" idx="3"/>
            <a:endCxn id="3037" idx="1"/>
          </p:cNvCxnSpPr>
          <p:nvPr/>
        </p:nvCxnSpPr>
        <p:spPr>
          <a:xfrm>
            <a:off x="6180528" y="4208583"/>
            <a:ext cx="3665700" cy="0"/>
          </a:xfrm>
          <a:prstGeom prst="straightConnector1">
            <a:avLst/>
          </a:prstGeom>
          <a:noFill/>
          <a:ln cap="flat" cmpd="sng" w="9525">
            <a:solidFill>
              <a:schemeClr val="accent1"/>
            </a:solidFill>
            <a:prstDash val="solid"/>
            <a:round/>
            <a:headEnd len="med" w="med" type="none"/>
            <a:tailEnd len="med" w="med" type="none"/>
          </a:ln>
        </p:spPr>
      </p:cxnSp>
      <p:sp>
        <p:nvSpPr>
          <p:cNvPr id="3040" name="Google Shape;3040;p212"/>
          <p:cNvSpPr/>
          <p:nvPr/>
        </p:nvSpPr>
        <p:spPr>
          <a:xfrm>
            <a:off x="7136191" y="3190033"/>
            <a:ext cx="1885200" cy="560100"/>
          </a:xfrm>
          <a:prstGeom prst="roundRect">
            <a:avLst>
              <a:gd fmla="val 16667" name="adj"/>
            </a:avLst>
          </a:prstGeom>
          <a:solidFill>
            <a:srgbClr val="EEEEEE">
              <a:alpha val="39110"/>
            </a:srgbClr>
          </a:solidFill>
          <a:ln cap="flat" cmpd="sng" w="9525">
            <a:solidFill>
              <a:srgbClr val="D5D5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Check Operational State</a:t>
            </a:r>
            <a:endParaRPr sz="1100">
              <a:latin typeface="Red Hat Text"/>
              <a:ea typeface="Red Hat Text"/>
              <a:cs typeface="Red Hat Text"/>
              <a:sym typeface="Red Hat Text"/>
            </a:endParaRPr>
          </a:p>
        </p:txBody>
      </p:sp>
      <p:sp>
        <p:nvSpPr>
          <p:cNvPr id="3041" name="Google Shape;3041;p212"/>
          <p:cNvSpPr/>
          <p:nvPr/>
        </p:nvSpPr>
        <p:spPr>
          <a:xfrm>
            <a:off x="7006594" y="3594533"/>
            <a:ext cx="333900" cy="333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800">
                <a:solidFill>
                  <a:schemeClr val="lt1"/>
                </a:solidFill>
                <a:latin typeface="Red Hat Text"/>
                <a:ea typeface="Red Hat Text"/>
                <a:cs typeface="Red Hat Text"/>
                <a:sym typeface="Red Hat Text"/>
              </a:rPr>
              <a:t>JT</a:t>
            </a:r>
            <a:endParaRPr b="1" sz="800">
              <a:solidFill>
                <a:schemeClr val="lt1"/>
              </a:solidFill>
              <a:latin typeface="Red Hat Text"/>
              <a:ea typeface="Red Hat Text"/>
              <a:cs typeface="Red Hat Text"/>
              <a:sym typeface="Red Hat Text"/>
            </a:endParaRPr>
          </a:p>
        </p:txBody>
      </p:sp>
      <p:cxnSp>
        <p:nvCxnSpPr>
          <p:cNvPr id="3042" name="Google Shape;3042;p212"/>
          <p:cNvCxnSpPr>
            <a:stCxn id="3034" idx="3"/>
            <a:endCxn id="3040" idx="1"/>
          </p:cNvCxnSpPr>
          <p:nvPr/>
        </p:nvCxnSpPr>
        <p:spPr>
          <a:xfrm flipH="1" rot="10800000">
            <a:off x="6180528" y="3469983"/>
            <a:ext cx="955800" cy="738600"/>
          </a:xfrm>
          <a:prstGeom prst="straightConnector1">
            <a:avLst/>
          </a:prstGeom>
          <a:noFill/>
          <a:ln cap="flat" cmpd="sng" w="9525">
            <a:solidFill>
              <a:srgbClr val="71B563"/>
            </a:solidFill>
            <a:prstDash val="solid"/>
            <a:round/>
            <a:headEnd len="med" w="med" type="none"/>
            <a:tailEnd len="med" w="med" type="none"/>
          </a:ln>
        </p:spPr>
      </p:cxnSp>
      <p:cxnSp>
        <p:nvCxnSpPr>
          <p:cNvPr id="3043" name="Google Shape;3043;p212"/>
          <p:cNvCxnSpPr>
            <a:stCxn id="3040" idx="3"/>
            <a:endCxn id="3037" idx="1"/>
          </p:cNvCxnSpPr>
          <p:nvPr/>
        </p:nvCxnSpPr>
        <p:spPr>
          <a:xfrm>
            <a:off x="9021391" y="3470083"/>
            <a:ext cx="824700" cy="738600"/>
          </a:xfrm>
          <a:prstGeom prst="straightConnector1">
            <a:avLst/>
          </a:prstGeom>
          <a:noFill/>
          <a:ln cap="flat" cmpd="sng" w="9525">
            <a:solidFill>
              <a:schemeClr val="accent1"/>
            </a:solidFill>
            <a:prstDash val="solid"/>
            <a:round/>
            <a:headEnd len="med" w="med" type="none"/>
            <a:tailEnd len="med" w="med" type="none"/>
          </a:ln>
        </p:spPr>
      </p:cxnSp>
      <p:cxnSp>
        <p:nvCxnSpPr>
          <p:cNvPr id="3044" name="Google Shape;3044;p212"/>
          <p:cNvCxnSpPr>
            <a:stCxn id="3040" idx="3"/>
            <a:endCxn id="3045" idx="1"/>
          </p:cNvCxnSpPr>
          <p:nvPr/>
        </p:nvCxnSpPr>
        <p:spPr>
          <a:xfrm>
            <a:off x="9021391" y="3470083"/>
            <a:ext cx="824700" cy="0"/>
          </a:xfrm>
          <a:prstGeom prst="straightConnector1">
            <a:avLst/>
          </a:prstGeom>
          <a:noFill/>
          <a:ln cap="flat" cmpd="sng" w="9525">
            <a:solidFill>
              <a:srgbClr val="71B563"/>
            </a:solidFill>
            <a:prstDash val="solid"/>
            <a:round/>
            <a:headEnd len="med" w="med" type="none"/>
            <a:tailEnd len="med" w="med" type="none"/>
          </a:ln>
        </p:spPr>
      </p:cxnSp>
      <p:sp>
        <p:nvSpPr>
          <p:cNvPr id="3045" name="Google Shape;3045;p212"/>
          <p:cNvSpPr/>
          <p:nvPr/>
        </p:nvSpPr>
        <p:spPr>
          <a:xfrm>
            <a:off x="9846224" y="3190033"/>
            <a:ext cx="1885200" cy="560100"/>
          </a:xfrm>
          <a:prstGeom prst="roundRect">
            <a:avLst>
              <a:gd fmla="val 16667" name="adj"/>
            </a:avLst>
          </a:prstGeom>
          <a:solidFill>
            <a:srgbClr val="EEEEEE">
              <a:alpha val="39110"/>
            </a:srgbClr>
          </a:solidFill>
          <a:ln cap="flat" cmpd="sng" w="9525">
            <a:solidFill>
              <a:srgbClr val="D5D5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Update SOT</a:t>
            </a:r>
            <a:endParaRPr sz="1100">
              <a:latin typeface="Red Hat Text"/>
              <a:ea typeface="Red Hat Text"/>
              <a:cs typeface="Red Hat Text"/>
              <a:sym typeface="Red Hat Text"/>
            </a:endParaRPr>
          </a:p>
        </p:txBody>
      </p:sp>
      <p:sp>
        <p:nvSpPr>
          <p:cNvPr id="3046" name="Google Shape;3046;p212"/>
          <p:cNvSpPr txBox="1"/>
          <p:nvPr/>
        </p:nvSpPr>
        <p:spPr>
          <a:xfrm>
            <a:off x="598385" y="1555433"/>
            <a:ext cx="72351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1900">
                <a:solidFill>
                  <a:schemeClr val="dk2"/>
                </a:solidFill>
                <a:latin typeface="Red Hat Display"/>
                <a:ea typeface="Red Hat Display"/>
                <a:cs typeface="Red Hat Display"/>
                <a:sym typeface="Red Hat Display"/>
              </a:rPr>
              <a:t>WORKFLOW VISUALIZER | Operational State Workflow</a:t>
            </a:r>
            <a:endParaRPr b="1" sz="1900">
              <a:solidFill>
                <a:schemeClr val="dk2"/>
              </a:solidFill>
              <a:latin typeface="Red Hat Display"/>
              <a:ea typeface="Red Hat Display"/>
              <a:cs typeface="Red Hat Display"/>
              <a:sym typeface="Red Hat Display"/>
            </a:endParaRPr>
          </a:p>
        </p:txBody>
      </p:sp>
      <p:pic>
        <p:nvPicPr>
          <p:cNvPr id="3047" name="Google Shape;3047;p212"/>
          <p:cNvPicPr preferRelativeResize="0"/>
          <p:nvPr/>
        </p:nvPicPr>
        <p:blipFill>
          <a:blip r:embed="rId3">
            <a:alphaModFix/>
          </a:blip>
          <a:stretch>
            <a:fillRect/>
          </a:stretch>
        </p:blipFill>
        <p:spPr>
          <a:xfrm>
            <a:off x="10377678" y="5694167"/>
            <a:ext cx="1506896" cy="392790"/>
          </a:xfrm>
          <a:prstGeom prst="rect">
            <a:avLst/>
          </a:prstGeom>
          <a:noFill/>
          <a:ln>
            <a:noFill/>
          </a:ln>
        </p:spPr>
      </p:pic>
      <p:sp>
        <p:nvSpPr>
          <p:cNvPr id="3048" name="Google Shape;3048;p212"/>
          <p:cNvSpPr/>
          <p:nvPr/>
        </p:nvSpPr>
        <p:spPr>
          <a:xfrm>
            <a:off x="9732927" y="3532283"/>
            <a:ext cx="333900" cy="333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800">
                <a:solidFill>
                  <a:schemeClr val="lt1"/>
                </a:solidFill>
                <a:latin typeface="Red Hat Text"/>
                <a:ea typeface="Red Hat Text"/>
                <a:cs typeface="Red Hat Text"/>
                <a:sym typeface="Red Hat Text"/>
              </a:rPr>
              <a:t>JT</a:t>
            </a:r>
            <a:endParaRPr b="1" sz="800">
              <a:solidFill>
                <a:schemeClr val="lt1"/>
              </a:solidFill>
              <a:latin typeface="Red Hat Text"/>
              <a:ea typeface="Red Hat Text"/>
              <a:cs typeface="Red Hat Text"/>
              <a:sym typeface="Red Hat Text"/>
            </a:endParaRPr>
          </a:p>
        </p:txBody>
      </p:sp>
      <p:sp>
        <p:nvSpPr>
          <p:cNvPr id="3049" name="Google Shape;3049;p212"/>
          <p:cNvSpPr txBox="1"/>
          <p:nvPr/>
        </p:nvSpPr>
        <p:spPr>
          <a:xfrm>
            <a:off x="999130" y="346217"/>
            <a:ext cx="10424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900">
                <a:solidFill>
                  <a:srgbClr val="102441"/>
                </a:solidFill>
                <a:latin typeface="Red Hat Display"/>
                <a:ea typeface="Red Hat Display"/>
                <a:cs typeface="Red Hat Display"/>
                <a:sym typeface="Red Hat Display"/>
              </a:rPr>
              <a:t>Ansible Automation Platform</a:t>
            </a:r>
            <a:endParaRPr sz="2900">
              <a:solidFill>
                <a:srgbClr val="102441"/>
              </a:solidFill>
              <a:latin typeface="Red Hat Display"/>
              <a:ea typeface="Red Hat Display"/>
              <a:cs typeface="Red Hat Display"/>
              <a:sym typeface="Red Hat Display"/>
            </a:endParaRPr>
          </a:p>
        </p:txBody>
      </p:sp>
      <p:sp>
        <p:nvSpPr>
          <p:cNvPr id="3050" name="Google Shape;3050;p212"/>
          <p:cNvSpPr/>
          <p:nvPr/>
        </p:nvSpPr>
        <p:spPr>
          <a:xfrm>
            <a:off x="999080" y="881066"/>
            <a:ext cx="10424400" cy="4959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sz="1900">
                <a:solidFill>
                  <a:schemeClr val="accent1"/>
                </a:solidFill>
                <a:latin typeface="Red Hat Display"/>
                <a:ea typeface="Red Hat Display"/>
                <a:cs typeface="Red Hat Display"/>
                <a:sym typeface="Red Hat Display"/>
              </a:rPr>
              <a:t>Using workflows to enhance your automation</a:t>
            </a:r>
            <a:endParaRPr sz="1900">
              <a:solidFill>
                <a:schemeClr val="accent1"/>
              </a:solidFill>
              <a:latin typeface="Red Hat Display"/>
              <a:ea typeface="Red Hat Display"/>
              <a:cs typeface="Red Hat Display"/>
              <a:sym typeface="Red Hat Display"/>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p213"/>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3056" name="Google Shape;3056;p213"/>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pic>
        <p:nvPicPr>
          <p:cNvPr id="3057" name="Google Shape;3057;p213"/>
          <p:cNvPicPr preferRelativeResize="0"/>
          <p:nvPr/>
        </p:nvPicPr>
        <p:blipFill>
          <a:blip r:embed="rId3">
            <a:alphaModFix/>
          </a:blip>
          <a:stretch>
            <a:fillRect/>
          </a:stretch>
        </p:blipFill>
        <p:spPr>
          <a:xfrm>
            <a:off x="9772973" y="320475"/>
            <a:ext cx="1457325" cy="1457325"/>
          </a:xfrm>
          <a:prstGeom prst="rect">
            <a:avLst/>
          </a:prstGeom>
          <a:noFill/>
          <a:ln>
            <a:noFill/>
          </a:ln>
        </p:spPr>
      </p:pic>
      <p:sp>
        <p:nvSpPr>
          <p:cNvPr id="3058" name="Google Shape;3058;p213"/>
          <p:cNvSpPr txBox="1"/>
          <p:nvPr>
            <p:ph idx="4294967295" type="title"/>
          </p:nvPr>
        </p:nvSpPr>
        <p:spPr>
          <a:xfrm>
            <a:off x="447777" y="1084550"/>
            <a:ext cx="8312400" cy="21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Wrapping up</a:t>
            </a:r>
            <a:endParaRPr sz="6000"/>
          </a:p>
        </p:txBody>
      </p:sp>
      <p:sp>
        <p:nvSpPr>
          <p:cNvPr id="3059" name="Google Shape;3059;p213"/>
          <p:cNvSpPr txBox="1"/>
          <p:nvPr>
            <p:ph idx="4294967295" type="subTitle"/>
          </p:nvPr>
        </p:nvSpPr>
        <p:spPr>
          <a:xfrm>
            <a:off x="922175" y="3402450"/>
            <a:ext cx="6910500" cy="234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Topics Covered:</a:t>
            </a:r>
            <a:endParaRPr sz="2400">
              <a:solidFill>
                <a:schemeClr val="dk1"/>
              </a:solidFill>
              <a:latin typeface="Red Hat Text"/>
              <a:ea typeface="Red Hat Text"/>
              <a:cs typeface="Red Hat Text"/>
              <a:sym typeface="Red Hat Text"/>
            </a:endParaRPr>
          </a:p>
          <a:p>
            <a:pPr indent="-381000" lvl="0" marL="457200" rtl="0" algn="l">
              <a:spcBef>
                <a:spcPts val="50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Next Steps</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Chat with us</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Consulting Services</a:t>
            </a:r>
            <a:endParaRPr sz="2400">
              <a:solidFill>
                <a:schemeClr val="dk1"/>
              </a:solidFill>
              <a:latin typeface="Red Hat Text"/>
              <a:ea typeface="Red Hat Text"/>
              <a:cs typeface="Red Hat Text"/>
              <a:sym typeface="Red Hat Text"/>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pic>
        <p:nvPicPr>
          <p:cNvPr id="3064" name="Google Shape;3064;p214"/>
          <p:cNvPicPr preferRelativeResize="0"/>
          <p:nvPr/>
        </p:nvPicPr>
        <p:blipFill>
          <a:blip r:embed="rId3">
            <a:alphaModFix/>
          </a:blip>
          <a:stretch>
            <a:fillRect/>
          </a:stretch>
        </p:blipFill>
        <p:spPr>
          <a:xfrm>
            <a:off x="3719783" y="1637974"/>
            <a:ext cx="2496924" cy="1264209"/>
          </a:xfrm>
          <a:prstGeom prst="rect">
            <a:avLst/>
          </a:prstGeom>
          <a:noFill/>
          <a:ln>
            <a:noFill/>
          </a:ln>
        </p:spPr>
      </p:pic>
      <p:pic>
        <p:nvPicPr>
          <p:cNvPr id="3065" name="Google Shape;3065;p214"/>
          <p:cNvPicPr preferRelativeResize="0"/>
          <p:nvPr/>
        </p:nvPicPr>
        <p:blipFill>
          <a:blip r:embed="rId3">
            <a:alphaModFix/>
          </a:blip>
          <a:stretch>
            <a:fillRect/>
          </a:stretch>
        </p:blipFill>
        <p:spPr>
          <a:xfrm flipH="1">
            <a:off x="229005" y="4449346"/>
            <a:ext cx="1828346" cy="925703"/>
          </a:xfrm>
          <a:prstGeom prst="rect">
            <a:avLst/>
          </a:prstGeom>
          <a:noFill/>
          <a:ln>
            <a:noFill/>
          </a:ln>
        </p:spPr>
      </p:pic>
      <p:pic>
        <p:nvPicPr>
          <p:cNvPr id="3066" name="Google Shape;3066;p214"/>
          <p:cNvPicPr preferRelativeResize="0"/>
          <p:nvPr/>
        </p:nvPicPr>
        <p:blipFill rotWithShape="1">
          <a:blip r:embed="rId4">
            <a:alphaModFix/>
          </a:blip>
          <a:srcRect b="0" l="17749" r="0" t="0"/>
          <a:stretch/>
        </p:blipFill>
        <p:spPr>
          <a:xfrm>
            <a:off x="0" y="1143000"/>
            <a:ext cx="6629225" cy="4470196"/>
          </a:xfrm>
          <a:prstGeom prst="rect">
            <a:avLst/>
          </a:prstGeom>
          <a:noFill/>
          <a:ln>
            <a:noFill/>
          </a:ln>
        </p:spPr>
      </p:pic>
      <p:sp>
        <p:nvSpPr>
          <p:cNvPr id="3067" name="Google Shape;3067;p214"/>
          <p:cNvSpPr txBox="1"/>
          <p:nvPr/>
        </p:nvSpPr>
        <p:spPr>
          <a:xfrm>
            <a:off x="6857831" y="1829024"/>
            <a:ext cx="4448700" cy="22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1000"/>
              </a:spcAft>
              <a:buNone/>
            </a:pPr>
            <a:r>
              <a:rPr b="1" lang="en">
                <a:latin typeface="Red Hat Display"/>
                <a:ea typeface="Red Hat Display"/>
                <a:cs typeface="Red Hat Display"/>
                <a:sym typeface="Red Hat Display"/>
              </a:rPr>
              <a:t>Learn more</a:t>
            </a:r>
            <a:endParaRPr>
              <a:latin typeface="Red Hat Display"/>
              <a:ea typeface="Red Hat Display"/>
              <a:cs typeface="Red Hat Display"/>
              <a:sym typeface="Red Hat Display"/>
            </a:endParaRPr>
          </a:p>
        </p:txBody>
      </p:sp>
      <p:sp>
        <p:nvSpPr>
          <p:cNvPr id="3068" name="Google Shape;3068;p214"/>
          <p:cNvSpPr txBox="1"/>
          <p:nvPr/>
        </p:nvSpPr>
        <p:spPr>
          <a:xfrm>
            <a:off x="6857831" y="914400"/>
            <a:ext cx="4448700" cy="685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solidFill>
                  <a:schemeClr val="dk1"/>
                </a:solidFill>
                <a:latin typeface="Red Hat Display Medium"/>
                <a:ea typeface="Red Hat Display Medium"/>
                <a:cs typeface="Red Hat Display Medium"/>
                <a:sym typeface="Red Hat Display Medium"/>
              </a:rPr>
              <a:t>Where to go next</a:t>
            </a:r>
            <a:endParaRPr sz="3600">
              <a:latin typeface="Red Hat Display Medium"/>
              <a:ea typeface="Red Hat Display Medium"/>
              <a:cs typeface="Red Hat Display Medium"/>
              <a:sym typeface="Red Hat Display Medium"/>
            </a:endParaRPr>
          </a:p>
        </p:txBody>
      </p:sp>
      <p:sp>
        <p:nvSpPr>
          <p:cNvPr id="3069" name="Google Shape;3069;p214"/>
          <p:cNvSpPr txBox="1"/>
          <p:nvPr/>
        </p:nvSpPr>
        <p:spPr>
          <a:xfrm>
            <a:off x="6857831" y="3543300"/>
            <a:ext cx="4448700" cy="22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latin typeface="Red Hat Display"/>
                <a:ea typeface="Red Hat Display"/>
                <a:cs typeface="Red Hat Display"/>
                <a:sym typeface="Red Hat Display"/>
              </a:rPr>
              <a:t>Get started</a:t>
            </a:r>
            <a:endParaRPr b="1">
              <a:latin typeface="Red Hat Display"/>
              <a:ea typeface="Red Hat Display"/>
              <a:cs typeface="Red Hat Display"/>
              <a:sym typeface="Red Hat Display"/>
            </a:endParaRPr>
          </a:p>
        </p:txBody>
      </p:sp>
      <p:pic>
        <p:nvPicPr>
          <p:cNvPr id="3070" name="Google Shape;3070;p214"/>
          <p:cNvPicPr preferRelativeResize="0"/>
          <p:nvPr/>
        </p:nvPicPr>
        <p:blipFill>
          <a:blip r:embed="rId5">
            <a:alphaModFix/>
          </a:blip>
          <a:stretch>
            <a:fillRect/>
          </a:stretch>
        </p:blipFill>
        <p:spPr>
          <a:xfrm>
            <a:off x="1559374" y="2971811"/>
            <a:ext cx="3281168" cy="998650"/>
          </a:xfrm>
          <a:prstGeom prst="rect">
            <a:avLst/>
          </a:prstGeom>
          <a:noFill/>
          <a:ln>
            <a:noFill/>
          </a:ln>
        </p:spPr>
      </p:pic>
      <p:sp>
        <p:nvSpPr>
          <p:cNvPr id="3071" name="Google Shape;3071;p214"/>
          <p:cNvSpPr txBox="1"/>
          <p:nvPr/>
        </p:nvSpPr>
        <p:spPr>
          <a:xfrm>
            <a:off x="6857831" y="2165431"/>
            <a:ext cx="1600200" cy="800100"/>
          </a:xfrm>
          <a:prstGeom prst="rect">
            <a:avLst/>
          </a:prstGeom>
          <a:noFill/>
          <a:ln>
            <a:noFill/>
          </a:ln>
        </p:spPr>
        <p:txBody>
          <a:bodyPr anchorCtr="0" anchor="t" bIns="0" lIns="0" spcFirstLastPara="1" rIns="0" wrap="square" tIns="0">
            <a:noAutofit/>
          </a:bodyPr>
          <a:lstStyle/>
          <a:p>
            <a:pPr indent="-180340" lvl="0" marL="182880" rtl="0" algn="l">
              <a:lnSpc>
                <a:spcPct val="140000"/>
              </a:lnSpc>
              <a:spcBef>
                <a:spcPts val="0"/>
              </a:spcBef>
              <a:spcAft>
                <a:spcPts val="0"/>
              </a:spcAft>
              <a:buSzPts val="1400"/>
              <a:buChar char="▸"/>
            </a:pPr>
            <a:r>
              <a:rPr lang="en" u="sng">
                <a:solidFill>
                  <a:schemeClr val="accent1"/>
                </a:solidFill>
                <a:latin typeface="Red Hat Display"/>
                <a:ea typeface="Red Hat Display"/>
                <a:cs typeface="Red Hat Display"/>
                <a:sym typeface="Red Hat Display"/>
                <a:hlinkClick r:id="rId6">
                  <a:extLst>
                    <a:ext uri="{A12FA001-AC4F-418D-AE19-62706E023703}">
                      <ahyp:hlinkClr val="tx"/>
                    </a:ext>
                  </a:extLst>
                </a:hlinkClick>
              </a:rPr>
              <a:t>Workshops</a:t>
            </a:r>
            <a:endParaRPr/>
          </a:p>
          <a:p>
            <a:pPr indent="-180340" lvl="0" marL="182880" rtl="0" algn="l">
              <a:lnSpc>
                <a:spcPct val="140000"/>
              </a:lnSpc>
              <a:spcBef>
                <a:spcPts val="0"/>
              </a:spcBef>
              <a:spcAft>
                <a:spcPts val="0"/>
              </a:spcAft>
              <a:buSzPts val="1400"/>
              <a:buChar char="▸"/>
            </a:pPr>
            <a:r>
              <a:rPr lang="en" u="sng">
                <a:solidFill>
                  <a:schemeClr val="accent1"/>
                </a:solidFill>
                <a:latin typeface="Red Hat Display"/>
                <a:ea typeface="Red Hat Display"/>
                <a:cs typeface="Red Hat Display"/>
                <a:sym typeface="Red Hat Display"/>
                <a:hlinkClick r:id="rId7">
                  <a:extLst>
                    <a:ext uri="{A12FA001-AC4F-418D-AE19-62706E023703}">
                      <ahyp:hlinkClr val="tx"/>
                    </a:ext>
                  </a:extLst>
                </a:hlinkClick>
              </a:rPr>
              <a:t>Documents</a:t>
            </a:r>
            <a:endParaRPr>
              <a:latin typeface="Red Hat Display"/>
              <a:ea typeface="Red Hat Display"/>
              <a:cs typeface="Red Hat Display"/>
              <a:sym typeface="Red Hat Display"/>
            </a:endParaRPr>
          </a:p>
          <a:p>
            <a:pPr indent="-180340" lvl="0" marL="182880" rtl="0" algn="l">
              <a:lnSpc>
                <a:spcPct val="140000"/>
              </a:lnSpc>
              <a:spcBef>
                <a:spcPts val="0"/>
              </a:spcBef>
              <a:spcAft>
                <a:spcPts val="0"/>
              </a:spcAft>
              <a:buSzPts val="1400"/>
              <a:buFont typeface="Red Hat Display"/>
              <a:buChar char="▸"/>
            </a:pPr>
            <a:r>
              <a:rPr lang="en" u="sng">
                <a:solidFill>
                  <a:schemeClr val="accent1"/>
                </a:solidFill>
                <a:latin typeface="Red Hat Display"/>
                <a:ea typeface="Red Hat Display"/>
                <a:cs typeface="Red Hat Display"/>
                <a:sym typeface="Red Hat Display"/>
                <a:hlinkClick r:id="rId8">
                  <a:extLst>
                    <a:ext uri="{A12FA001-AC4F-418D-AE19-62706E023703}">
                      <ahyp:hlinkClr val="tx"/>
                    </a:ext>
                  </a:extLst>
                </a:hlinkClick>
              </a:rPr>
              <a:t>Youtube</a:t>
            </a:r>
            <a:endParaRPr>
              <a:latin typeface="Red Hat Display"/>
              <a:ea typeface="Red Hat Display"/>
              <a:cs typeface="Red Hat Display"/>
              <a:sym typeface="Red Hat Display"/>
            </a:endParaRPr>
          </a:p>
          <a:p>
            <a:pPr indent="-180340" lvl="0" marL="182880" rtl="0" algn="l">
              <a:lnSpc>
                <a:spcPct val="140000"/>
              </a:lnSpc>
              <a:spcBef>
                <a:spcPts val="0"/>
              </a:spcBef>
              <a:spcAft>
                <a:spcPts val="0"/>
              </a:spcAft>
              <a:buSzPts val="1400"/>
              <a:buFont typeface="Red Hat Display"/>
              <a:buChar char="▸"/>
            </a:pPr>
            <a:r>
              <a:rPr lang="en" u="sng">
                <a:solidFill>
                  <a:schemeClr val="accent1"/>
                </a:solidFill>
                <a:latin typeface="Red Hat Display"/>
                <a:ea typeface="Red Hat Display"/>
                <a:cs typeface="Red Hat Display"/>
                <a:sym typeface="Red Hat Display"/>
                <a:hlinkClick r:id="rId9">
                  <a:extLst>
                    <a:ext uri="{A12FA001-AC4F-418D-AE19-62706E023703}">
                      <ahyp:hlinkClr val="tx"/>
                    </a:ext>
                  </a:extLst>
                </a:hlinkClick>
              </a:rPr>
              <a:t>Twitter</a:t>
            </a:r>
            <a:endParaRPr>
              <a:latin typeface="Red Hat Display"/>
              <a:ea typeface="Red Hat Display"/>
              <a:cs typeface="Red Hat Display"/>
              <a:sym typeface="Red Hat Display"/>
            </a:endParaRPr>
          </a:p>
        </p:txBody>
      </p:sp>
      <p:sp>
        <p:nvSpPr>
          <p:cNvPr id="3072" name="Google Shape;3072;p214"/>
          <p:cNvSpPr txBox="1"/>
          <p:nvPr/>
        </p:nvSpPr>
        <p:spPr>
          <a:xfrm>
            <a:off x="6857831" y="3879931"/>
            <a:ext cx="1600200" cy="571500"/>
          </a:xfrm>
          <a:prstGeom prst="rect">
            <a:avLst/>
          </a:prstGeom>
          <a:noFill/>
          <a:ln>
            <a:noFill/>
          </a:ln>
        </p:spPr>
        <p:txBody>
          <a:bodyPr anchorCtr="0" anchor="t" bIns="0" lIns="0" spcFirstLastPara="1" rIns="0" wrap="square" tIns="0">
            <a:noAutofit/>
          </a:bodyPr>
          <a:lstStyle/>
          <a:p>
            <a:pPr indent="-167640" lvl="0" marL="182880" rtl="0" algn="l">
              <a:spcBef>
                <a:spcPts val="0"/>
              </a:spcBef>
              <a:spcAft>
                <a:spcPts val="0"/>
              </a:spcAft>
              <a:buSzPts val="1200"/>
              <a:buChar char="▸"/>
            </a:pPr>
            <a:r>
              <a:rPr lang="en" u="sng">
                <a:solidFill>
                  <a:schemeClr val="hlink"/>
                </a:solidFill>
                <a:latin typeface="Red Hat Display"/>
                <a:ea typeface="Red Hat Display"/>
                <a:cs typeface="Red Hat Display"/>
                <a:sym typeface="Red Hat Display"/>
                <a:hlinkClick r:id="rId10"/>
              </a:rPr>
              <a:t>Evals</a:t>
            </a:r>
            <a:endParaRPr sz="1200"/>
          </a:p>
          <a:p>
            <a:pPr indent="-180340" lvl="0" marL="182880" rtl="0" algn="l">
              <a:lnSpc>
                <a:spcPct val="140000"/>
              </a:lnSpc>
              <a:spcBef>
                <a:spcPts val="400"/>
              </a:spcBef>
              <a:spcAft>
                <a:spcPts val="0"/>
              </a:spcAft>
              <a:buSzPts val="1400"/>
              <a:buFont typeface="Red Hat Display"/>
              <a:buChar char="▸"/>
            </a:pPr>
            <a:r>
              <a:rPr lang="en" u="sng">
                <a:solidFill>
                  <a:schemeClr val="hlink"/>
                </a:solidFill>
                <a:latin typeface="Red Hat Display"/>
                <a:ea typeface="Red Hat Display"/>
                <a:cs typeface="Red Hat Display"/>
                <a:sym typeface="Red Hat Display"/>
                <a:hlinkClick r:id="rId11"/>
              </a:rPr>
              <a:t>cloud.redhat.com</a:t>
            </a:r>
            <a:endParaRPr>
              <a:latin typeface="Red Hat Display"/>
              <a:ea typeface="Red Hat Display"/>
              <a:cs typeface="Red Hat Display"/>
              <a:sym typeface="Red Hat Display"/>
            </a:endParaRPr>
          </a:p>
        </p:txBody>
      </p:sp>
      <p:sp>
        <p:nvSpPr>
          <p:cNvPr id="3073" name="Google Shape;3073;p214"/>
          <p:cNvSpPr txBox="1"/>
          <p:nvPr/>
        </p:nvSpPr>
        <p:spPr>
          <a:xfrm>
            <a:off x="6857831" y="4685808"/>
            <a:ext cx="4448700" cy="22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latin typeface="Red Hat Display"/>
                <a:ea typeface="Red Hat Display"/>
                <a:cs typeface="Red Hat Display"/>
                <a:sym typeface="Red Hat Display"/>
              </a:rPr>
              <a:t>Get serious</a:t>
            </a:r>
            <a:endParaRPr b="1">
              <a:latin typeface="Red Hat Display"/>
              <a:ea typeface="Red Hat Display"/>
              <a:cs typeface="Red Hat Display"/>
              <a:sym typeface="Red Hat Display"/>
            </a:endParaRPr>
          </a:p>
        </p:txBody>
      </p:sp>
      <p:sp>
        <p:nvSpPr>
          <p:cNvPr id="3074" name="Google Shape;3074;p214"/>
          <p:cNvSpPr txBox="1"/>
          <p:nvPr/>
        </p:nvSpPr>
        <p:spPr>
          <a:xfrm>
            <a:off x="6857831" y="5018837"/>
            <a:ext cx="3657600" cy="571500"/>
          </a:xfrm>
          <a:prstGeom prst="rect">
            <a:avLst/>
          </a:prstGeom>
          <a:noFill/>
          <a:ln>
            <a:noFill/>
          </a:ln>
        </p:spPr>
        <p:txBody>
          <a:bodyPr anchorCtr="0" anchor="t" bIns="0" lIns="0" spcFirstLastPara="1" rIns="0" wrap="square" tIns="0">
            <a:noAutofit/>
          </a:bodyPr>
          <a:lstStyle/>
          <a:p>
            <a:pPr indent="-180340" lvl="0" marL="182880" rtl="0" algn="l">
              <a:lnSpc>
                <a:spcPct val="140000"/>
              </a:lnSpc>
              <a:spcBef>
                <a:spcPts val="0"/>
              </a:spcBef>
              <a:spcAft>
                <a:spcPts val="0"/>
              </a:spcAft>
              <a:buSzPts val="1400"/>
              <a:buFont typeface="Red Hat Display"/>
              <a:buChar char="▸"/>
            </a:pPr>
            <a:r>
              <a:rPr lang="en" u="sng">
                <a:solidFill>
                  <a:schemeClr val="hlink"/>
                </a:solidFill>
                <a:latin typeface="Red Hat Display"/>
                <a:ea typeface="Red Hat Display"/>
                <a:cs typeface="Red Hat Display"/>
                <a:sym typeface="Red Hat Display"/>
                <a:hlinkClick r:id="rId12"/>
              </a:rPr>
              <a:t>Red Hat Automation Adoption Journey</a:t>
            </a:r>
            <a:endParaRPr u="sng">
              <a:solidFill>
                <a:schemeClr val="accent1"/>
              </a:solidFill>
              <a:latin typeface="Red Hat Display"/>
              <a:ea typeface="Red Hat Display"/>
              <a:cs typeface="Red Hat Display"/>
              <a:sym typeface="Red Hat Display"/>
            </a:endParaRPr>
          </a:p>
          <a:p>
            <a:pPr indent="-180340" lvl="0" marL="182880" rtl="0" algn="l">
              <a:lnSpc>
                <a:spcPct val="140000"/>
              </a:lnSpc>
              <a:spcBef>
                <a:spcPts val="0"/>
              </a:spcBef>
              <a:spcAft>
                <a:spcPts val="0"/>
              </a:spcAft>
              <a:buSzPts val="1400"/>
              <a:buFont typeface="Red Hat Display"/>
              <a:buChar char="▸"/>
            </a:pPr>
            <a:r>
              <a:rPr lang="en" u="sng">
                <a:solidFill>
                  <a:schemeClr val="accent1"/>
                </a:solidFill>
                <a:latin typeface="Red Hat Display"/>
                <a:ea typeface="Red Hat Display"/>
                <a:cs typeface="Red Hat Display"/>
                <a:sym typeface="Red Hat Display"/>
              </a:rPr>
              <a:t>Red Hat </a:t>
            </a:r>
            <a:r>
              <a:rPr lang="en" u="sng">
                <a:solidFill>
                  <a:schemeClr val="hlink"/>
                </a:solidFill>
                <a:latin typeface="Red Hat Display"/>
                <a:ea typeface="Red Hat Display"/>
                <a:cs typeface="Red Hat Display"/>
                <a:sym typeface="Red Hat Display"/>
                <a:hlinkClick r:id="rId13"/>
              </a:rPr>
              <a:t>Training</a:t>
            </a:r>
            <a:endParaRPr u="sng">
              <a:solidFill>
                <a:schemeClr val="accent1"/>
              </a:solidFill>
              <a:latin typeface="Red Hat Display"/>
              <a:ea typeface="Red Hat Display"/>
              <a:cs typeface="Red Hat Display"/>
              <a:sym typeface="Red Hat Display"/>
            </a:endParaRPr>
          </a:p>
          <a:p>
            <a:pPr indent="-180340" lvl="0" marL="182880" rtl="0" algn="l">
              <a:lnSpc>
                <a:spcPct val="140000"/>
              </a:lnSpc>
              <a:spcBef>
                <a:spcPts val="0"/>
              </a:spcBef>
              <a:spcAft>
                <a:spcPts val="0"/>
              </a:spcAft>
              <a:buSzPts val="1400"/>
              <a:buFont typeface="Red Hat Display"/>
              <a:buChar char="▸"/>
            </a:pPr>
            <a:r>
              <a:rPr lang="en" u="sng">
                <a:solidFill>
                  <a:schemeClr val="accent1"/>
                </a:solidFill>
                <a:latin typeface="Red Hat Display"/>
                <a:ea typeface="Red Hat Display"/>
                <a:cs typeface="Red Hat Display"/>
                <a:sym typeface="Red Hat Display"/>
              </a:rPr>
              <a:t>Red Hat </a:t>
            </a:r>
            <a:r>
              <a:rPr lang="en" u="sng">
                <a:solidFill>
                  <a:schemeClr val="hlink"/>
                </a:solidFill>
                <a:latin typeface="Red Hat Display"/>
                <a:ea typeface="Red Hat Display"/>
                <a:cs typeface="Red Hat Display"/>
                <a:sym typeface="Red Hat Display"/>
                <a:hlinkClick r:id="rId14"/>
              </a:rPr>
              <a:t>Consulting</a:t>
            </a:r>
            <a:endParaRPr u="sng">
              <a:solidFill>
                <a:schemeClr val="accent1"/>
              </a:solidFill>
              <a:latin typeface="Red Hat Display"/>
              <a:ea typeface="Red Hat Display"/>
              <a:cs typeface="Red Hat Display"/>
              <a:sym typeface="Red Hat Display"/>
            </a:endParaRPr>
          </a:p>
        </p:txBody>
      </p:sp>
      <p:cxnSp>
        <p:nvCxnSpPr>
          <p:cNvPr id="3075" name="Google Shape;3075;p214"/>
          <p:cNvCxnSpPr/>
          <p:nvPr/>
        </p:nvCxnSpPr>
        <p:spPr>
          <a:xfrm>
            <a:off x="8115100" y="3662146"/>
            <a:ext cx="4114200" cy="0"/>
          </a:xfrm>
          <a:prstGeom prst="straightConnector1">
            <a:avLst/>
          </a:prstGeom>
          <a:noFill/>
          <a:ln cap="rnd" cmpd="sng" w="19050">
            <a:solidFill>
              <a:schemeClr val="accent1"/>
            </a:solidFill>
            <a:prstDash val="dot"/>
            <a:round/>
            <a:headEnd len="med" w="med" type="none"/>
            <a:tailEnd len="med" w="med" type="none"/>
          </a:ln>
        </p:spPr>
      </p:cxnSp>
      <p:cxnSp>
        <p:nvCxnSpPr>
          <p:cNvPr id="3076" name="Google Shape;3076;p214"/>
          <p:cNvCxnSpPr/>
          <p:nvPr/>
        </p:nvCxnSpPr>
        <p:spPr>
          <a:xfrm>
            <a:off x="8115100" y="1957750"/>
            <a:ext cx="4114200" cy="0"/>
          </a:xfrm>
          <a:prstGeom prst="straightConnector1">
            <a:avLst/>
          </a:prstGeom>
          <a:noFill/>
          <a:ln cap="rnd" cmpd="sng" w="19050">
            <a:solidFill>
              <a:schemeClr val="accent1"/>
            </a:solidFill>
            <a:prstDash val="dot"/>
            <a:round/>
            <a:headEnd len="med" w="med" type="none"/>
            <a:tailEnd len="med" w="med" type="none"/>
          </a:ln>
        </p:spPr>
      </p:cxnSp>
      <p:cxnSp>
        <p:nvCxnSpPr>
          <p:cNvPr id="3077" name="Google Shape;3077;p214"/>
          <p:cNvCxnSpPr/>
          <p:nvPr/>
        </p:nvCxnSpPr>
        <p:spPr>
          <a:xfrm>
            <a:off x="8115100" y="4801050"/>
            <a:ext cx="4114200" cy="0"/>
          </a:xfrm>
          <a:prstGeom prst="straightConnector1">
            <a:avLst/>
          </a:prstGeom>
          <a:noFill/>
          <a:ln cap="rnd" cmpd="sng" w="19050">
            <a:solidFill>
              <a:schemeClr val="accent1"/>
            </a:solidFill>
            <a:prstDash val="dot"/>
            <a:round/>
            <a:headEnd len="med" w="med" type="none"/>
            <a:tailEnd len="med" w="med" type="non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1" name="Shape 3081"/>
        <p:cNvGrpSpPr/>
        <p:nvPr/>
      </p:nvGrpSpPr>
      <p:grpSpPr>
        <a:xfrm>
          <a:off x="0" y="0"/>
          <a:ext cx="0" cy="0"/>
          <a:chOff x="0" y="0"/>
          <a:chExt cx="0" cy="0"/>
        </a:xfrm>
      </p:grpSpPr>
      <p:sp>
        <p:nvSpPr>
          <p:cNvPr id="3082" name="Google Shape;3082;p215"/>
          <p:cNvSpPr txBox="1"/>
          <p:nvPr/>
        </p:nvSpPr>
        <p:spPr>
          <a:xfrm>
            <a:off x="826700" y="1625925"/>
            <a:ext cx="10241700" cy="3711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Clr>
                <a:srgbClr val="000000"/>
              </a:buClr>
              <a:buSzPts val="2400"/>
              <a:buFont typeface="Overpass"/>
              <a:buChar char="●"/>
            </a:pPr>
            <a:r>
              <a:rPr b="1" lang="en" sz="2400">
                <a:solidFill>
                  <a:srgbClr val="000000"/>
                </a:solidFill>
                <a:latin typeface="Red Hat Text"/>
                <a:ea typeface="Red Hat Text"/>
                <a:cs typeface="Red Hat Text"/>
                <a:sym typeface="Red Hat Text"/>
              </a:rPr>
              <a:t>Slack</a:t>
            </a:r>
            <a:br>
              <a:rPr lang="en" sz="2400">
                <a:solidFill>
                  <a:srgbClr val="000000"/>
                </a:solidFill>
                <a:latin typeface="Red Hat Text"/>
                <a:ea typeface="Red Hat Text"/>
                <a:cs typeface="Red Hat Text"/>
                <a:sym typeface="Red Hat Text"/>
              </a:rPr>
            </a:br>
            <a:r>
              <a:rPr lang="en" sz="2400" u="sng">
                <a:solidFill>
                  <a:srgbClr val="1155CC"/>
                </a:solidFill>
                <a:latin typeface="Red Hat Text"/>
                <a:ea typeface="Red Hat Text"/>
                <a:cs typeface="Red Hat Text"/>
                <a:sym typeface="Red Hat Text"/>
                <a:hlinkClick r:id="rId3">
                  <a:extLst>
                    <a:ext uri="{A12FA001-AC4F-418D-AE19-62706E023703}">
                      <ahyp:hlinkClr val="tx"/>
                    </a:ext>
                  </a:extLst>
                </a:hlinkClick>
              </a:rPr>
              <a:t>https://ansiblenetwork.slack.com</a:t>
            </a:r>
            <a:br>
              <a:rPr lang="en" sz="2400">
                <a:solidFill>
                  <a:srgbClr val="000000"/>
                </a:solidFill>
                <a:latin typeface="Red Hat Text"/>
                <a:ea typeface="Red Hat Text"/>
                <a:cs typeface="Red Hat Text"/>
                <a:sym typeface="Red Hat Text"/>
              </a:rPr>
            </a:br>
            <a:r>
              <a:rPr lang="en" sz="2400">
                <a:solidFill>
                  <a:srgbClr val="000000"/>
                </a:solidFill>
                <a:latin typeface="Red Hat Text"/>
                <a:ea typeface="Red Hat Text"/>
                <a:cs typeface="Red Hat Text"/>
                <a:sym typeface="Red Hat Text"/>
              </a:rPr>
              <a:t>Join by clicking here </a:t>
            </a:r>
            <a:r>
              <a:rPr lang="en" sz="2400" u="sng">
                <a:solidFill>
                  <a:srgbClr val="1155CC"/>
                </a:solidFill>
                <a:latin typeface="Red Hat Text"/>
                <a:ea typeface="Red Hat Text"/>
                <a:cs typeface="Red Hat Text"/>
                <a:sym typeface="Red Hat Text"/>
                <a:hlinkClick r:id="rId4">
                  <a:extLst>
                    <a:ext uri="{A12FA001-AC4F-418D-AE19-62706E023703}">
                      <ahyp:hlinkClr val="tx"/>
                    </a:ext>
                  </a:extLst>
                </a:hlinkClick>
              </a:rPr>
              <a:t>http://bit.ly/ansibleslack</a:t>
            </a:r>
            <a:br>
              <a:rPr lang="en" sz="2400">
                <a:solidFill>
                  <a:srgbClr val="000000"/>
                </a:solidFill>
                <a:latin typeface="Red Hat Text"/>
                <a:ea typeface="Red Hat Text"/>
                <a:cs typeface="Red Hat Text"/>
                <a:sym typeface="Red Hat Text"/>
              </a:rPr>
            </a:br>
            <a:endParaRPr sz="2400">
              <a:solidFill>
                <a:srgbClr val="000000"/>
              </a:solidFill>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Overpass"/>
              <a:buChar char="●"/>
            </a:pPr>
            <a:r>
              <a:rPr b="1" lang="en" sz="2400">
                <a:solidFill>
                  <a:srgbClr val="000000"/>
                </a:solidFill>
                <a:latin typeface="Red Hat Text"/>
                <a:ea typeface="Red Hat Text"/>
                <a:cs typeface="Red Hat Text"/>
                <a:sym typeface="Red Hat Text"/>
              </a:rPr>
              <a:t>IRC</a:t>
            </a:r>
            <a:br>
              <a:rPr lang="en" sz="2400">
                <a:solidFill>
                  <a:srgbClr val="000000"/>
                </a:solidFill>
                <a:latin typeface="Red Hat Text"/>
                <a:ea typeface="Red Hat Text"/>
                <a:cs typeface="Red Hat Text"/>
                <a:sym typeface="Red Hat Text"/>
              </a:rPr>
            </a:br>
            <a:r>
              <a:rPr lang="en" sz="2400">
                <a:solidFill>
                  <a:srgbClr val="000000"/>
                </a:solidFill>
                <a:latin typeface="Red Hat Text"/>
                <a:ea typeface="Red Hat Text"/>
                <a:cs typeface="Red Hat Text"/>
                <a:sym typeface="Red Hat Text"/>
              </a:rPr>
              <a:t>#ansible-network on freenode</a:t>
            </a:r>
            <a:br>
              <a:rPr lang="en" sz="2400">
                <a:solidFill>
                  <a:srgbClr val="000000"/>
                </a:solidFill>
                <a:latin typeface="Red Hat Text"/>
                <a:ea typeface="Red Hat Text"/>
                <a:cs typeface="Red Hat Text"/>
                <a:sym typeface="Red Hat Text"/>
              </a:rPr>
            </a:br>
            <a:r>
              <a:rPr lang="en" sz="2400" u="sng">
                <a:solidFill>
                  <a:srgbClr val="1155CC"/>
                </a:solidFill>
                <a:latin typeface="Red Hat Text"/>
                <a:ea typeface="Red Hat Text"/>
                <a:cs typeface="Red Hat Text"/>
                <a:sym typeface="Red Hat Text"/>
                <a:hlinkClick r:id="rId5">
                  <a:extLst>
                    <a:ext uri="{A12FA001-AC4F-418D-AE19-62706E023703}">
                      <ahyp:hlinkClr val="tx"/>
                    </a:ext>
                  </a:extLst>
                </a:hlinkClick>
              </a:rPr>
              <a:t>http://webchat.freenode.net/?channels=ansible-network</a:t>
            </a:r>
            <a:endParaRPr sz="2400">
              <a:solidFill>
                <a:srgbClr val="000000"/>
              </a:solidFill>
              <a:latin typeface="Red Hat Text"/>
              <a:ea typeface="Red Hat Text"/>
              <a:cs typeface="Red Hat Text"/>
              <a:sym typeface="Red Hat Text"/>
            </a:endParaRPr>
          </a:p>
        </p:txBody>
      </p:sp>
      <p:sp>
        <p:nvSpPr>
          <p:cNvPr id="3083" name="Google Shape;3083;p215"/>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Chat with us</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216"/>
          <p:cNvSpPr txBox="1"/>
          <p:nvPr/>
        </p:nvSpPr>
        <p:spPr>
          <a:xfrm>
            <a:off x="616675" y="1866775"/>
            <a:ext cx="3700200" cy="2497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ed Hat Text"/>
              <a:buChar char="●"/>
            </a:pPr>
            <a:r>
              <a:rPr lang="en" sz="2400">
                <a:latin typeface="Red Hat Text"/>
                <a:ea typeface="Red Hat Text"/>
                <a:cs typeface="Red Hat Text"/>
                <a:sym typeface="Red Hat Text"/>
              </a:rPr>
              <a:t>Examples, samples and demos</a:t>
            </a:r>
            <a:br>
              <a:rPr lang="en" sz="2400">
                <a:latin typeface="Red Hat Text"/>
                <a:ea typeface="Red Hat Text"/>
                <a:cs typeface="Red Hat Text"/>
                <a:sym typeface="Red Hat Text"/>
              </a:rPr>
            </a:br>
            <a:br>
              <a:rPr lang="en" sz="2400">
                <a:latin typeface="Red Hat Text"/>
                <a:ea typeface="Red Hat Text"/>
                <a:cs typeface="Red Hat Text"/>
                <a:sym typeface="Red Hat Text"/>
              </a:rPr>
            </a:br>
            <a:endParaRPr sz="2400">
              <a:latin typeface="Red Hat Text"/>
              <a:ea typeface="Red Hat Text"/>
              <a:cs typeface="Red Hat Text"/>
              <a:sym typeface="Red Hat Text"/>
            </a:endParaRPr>
          </a:p>
          <a:p>
            <a:pPr indent="-381000" lvl="0" marL="457200" rtl="0" algn="l">
              <a:spcBef>
                <a:spcPts val="0"/>
              </a:spcBef>
              <a:spcAft>
                <a:spcPts val="0"/>
              </a:spcAft>
              <a:buSzPts val="2400"/>
              <a:buFont typeface="Red Hat Text"/>
              <a:buChar char="●"/>
            </a:pPr>
            <a:r>
              <a:rPr lang="en" sz="2400">
                <a:latin typeface="Red Hat Text"/>
                <a:ea typeface="Red Hat Text"/>
                <a:cs typeface="Red Hat Text"/>
                <a:sym typeface="Red Hat Text"/>
              </a:rPr>
              <a:t>Run network topologies right on your laptop </a:t>
            </a:r>
            <a:endParaRPr sz="2400">
              <a:latin typeface="Red Hat Text"/>
              <a:ea typeface="Red Hat Text"/>
              <a:cs typeface="Red Hat Text"/>
              <a:sym typeface="Red Hat Text"/>
            </a:endParaRPr>
          </a:p>
        </p:txBody>
      </p:sp>
      <p:pic>
        <p:nvPicPr>
          <p:cNvPr id="3089" name="Google Shape;3089;p216"/>
          <p:cNvPicPr preferRelativeResize="0"/>
          <p:nvPr/>
        </p:nvPicPr>
        <p:blipFill>
          <a:blip r:embed="rId3">
            <a:alphaModFix/>
          </a:blip>
          <a:stretch>
            <a:fillRect/>
          </a:stretch>
        </p:blipFill>
        <p:spPr>
          <a:xfrm>
            <a:off x="4717250" y="1397425"/>
            <a:ext cx="6953522" cy="4345952"/>
          </a:xfrm>
          <a:prstGeom prst="rect">
            <a:avLst/>
          </a:prstGeom>
          <a:noFill/>
          <a:ln cap="flat" cmpd="sng" w="38100">
            <a:solidFill>
              <a:srgbClr val="000000"/>
            </a:solidFill>
            <a:prstDash val="solid"/>
            <a:round/>
            <a:headEnd len="sm" w="sm" type="none"/>
            <a:tailEnd len="sm" w="sm" type="none"/>
          </a:ln>
        </p:spPr>
      </p:pic>
      <p:sp>
        <p:nvSpPr>
          <p:cNvPr id="3090" name="Google Shape;3090;p216"/>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Bookmark the Github organization</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4" name="Shape 3094"/>
        <p:cNvGrpSpPr/>
        <p:nvPr/>
      </p:nvGrpSpPr>
      <p:grpSpPr>
        <a:xfrm>
          <a:off x="0" y="0"/>
          <a:ext cx="0" cy="0"/>
          <a:chOff x="0" y="0"/>
          <a:chExt cx="0" cy="0"/>
        </a:xfrm>
      </p:grpSpPr>
      <p:sp>
        <p:nvSpPr>
          <p:cNvPr id="3095" name="Google Shape;3095;p217"/>
          <p:cNvSpPr txBox="1"/>
          <p:nvPr>
            <p:ph type="title"/>
          </p:nvPr>
        </p:nvSpPr>
        <p:spPr>
          <a:xfrm>
            <a:off x="885028" y="11003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900">
                <a:solidFill>
                  <a:schemeClr val="accent1"/>
                </a:solidFill>
              </a:rPr>
              <a:t> Accelerate s</a:t>
            </a:r>
            <a:r>
              <a:rPr lang="en" sz="1900">
                <a:solidFill>
                  <a:schemeClr val="accent1"/>
                </a:solidFill>
                <a:latin typeface="Red Hat Display"/>
                <a:ea typeface="Red Hat Display"/>
                <a:cs typeface="Red Hat Display"/>
                <a:sym typeface="Red Hat Display"/>
              </a:rPr>
              <a:t>tandardiz</a:t>
            </a:r>
            <a:r>
              <a:rPr lang="en" sz="1900">
                <a:solidFill>
                  <a:schemeClr val="accent1"/>
                </a:solidFill>
              </a:rPr>
              <a:t>ation</a:t>
            </a:r>
            <a:r>
              <a:rPr lang="en" sz="1900">
                <a:solidFill>
                  <a:schemeClr val="accent1"/>
                </a:solidFill>
                <a:latin typeface="Red Hat Display"/>
                <a:ea typeface="Red Hat Display"/>
                <a:cs typeface="Red Hat Display"/>
                <a:sym typeface="Red Hat Display"/>
              </a:rPr>
              <a:t> and automat</a:t>
            </a:r>
            <a:r>
              <a:rPr lang="en" sz="1900">
                <a:solidFill>
                  <a:schemeClr val="accent1"/>
                </a:solidFill>
              </a:rPr>
              <a:t>ion of</a:t>
            </a:r>
            <a:r>
              <a:rPr lang="en" sz="1900">
                <a:solidFill>
                  <a:schemeClr val="accent1"/>
                </a:solidFill>
                <a:latin typeface="Red Hat Display"/>
                <a:ea typeface="Red Hat Display"/>
                <a:cs typeface="Red Hat Display"/>
                <a:sym typeface="Red Hat Display"/>
              </a:rPr>
              <a:t> </a:t>
            </a:r>
            <a:r>
              <a:rPr lang="en" sz="1900">
                <a:solidFill>
                  <a:schemeClr val="accent1"/>
                </a:solidFill>
              </a:rPr>
              <a:t>network configuration</a:t>
            </a:r>
            <a:endParaRPr sz="1900">
              <a:solidFill>
                <a:schemeClr val="accent1"/>
              </a:solidFill>
              <a:latin typeface="Red Hat Display"/>
              <a:ea typeface="Red Hat Display"/>
              <a:cs typeface="Red Hat Display"/>
              <a:sym typeface="Red Hat Display"/>
            </a:endParaRPr>
          </a:p>
        </p:txBody>
      </p:sp>
      <p:sp>
        <p:nvSpPr>
          <p:cNvPr id="3096" name="Google Shape;3096;p217"/>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3097" name="Google Shape;3097;p217"/>
          <p:cNvGraphicFramePr/>
          <p:nvPr/>
        </p:nvGraphicFramePr>
        <p:xfrm>
          <a:off x="646475" y="1935639"/>
          <a:ext cx="3000000" cy="3000000"/>
        </p:xfrm>
        <a:graphic>
          <a:graphicData uri="http://schemas.openxmlformats.org/drawingml/2006/table">
            <a:tbl>
              <a:tblPr>
                <a:noFill/>
                <a:tableStyleId>{4C63FAAB-F787-458B-B0BF-ED9C7ECA752E}</a:tableStyleId>
              </a:tblPr>
              <a:tblGrid>
                <a:gridCol w="715950"/>
                <a:gridCol w="2916950"/>
                <a:gridCol w="737225"/>
                <a:gridCol w="2895700"/>
                <a:gridCol w="777150"/>
                <a:gridCol w="2855775"/>
              </a:tblGrid>
              <a:tr h="594475">
                <a:tc>
                  <a:txBody>
                    <a:bodyPr/>
                    <a:lstStyle/>
                    <a:p>
                      <a:pPr indent="0" lvl="0" marL="0" rtl="0" algn="l">
                        <a:spcBef>
                          <a:spcPts val="0"/>
                        </a:spcBef>
                        <a:spcAft>
                          <a:spcPts val="0"/>
                        </a:spcAft>
                        <a:buNone/>
                      </a:pPr>
                      <a:r>
                        <a:t/>
                      </a:r>
                      <a:endParaRPr b="1" sz="1600">
                        <a:solidFill>
                          <a:srgbClr val="EE0000"/>
                        </a:solidFill>
                        <a:latin typeface="Overpass"/>
                        <a:ea typeface="Overpass"/>
                        <a:cs typeface="Overpass"/>
                        <a:sym typeface="Overpass"/>
                      </a:endParaRPr>
                    </a:p>
                  </a:txBody>
                  <a:tcPr marT="100275" marB="100275" marR="100275" marL="100275" anchor="ctr">
                    <a:lnL cap="flat" cmpd="sng" w="28575">
                      <a:solidFill>
                        <a:srgbClr val="B7B7B7">
                          <a:alpha val="0"/>
                        </a:srgbClr>
                      </a:solidFill>
                      <a:prstDash val="solid"/>
                      <a:round/>
                      <a:headEnd len="sm" w="sm" type="none"/>
                      <a:tailEnd len="sm" w="sm" type="none"/>
                    </a:lnL>
                    <a:lnR cap="flat" cmpd="sng" w="28575">
                      <a:solidFill>
                        <a:srgbClr val="B7B7B7">
                          <a:alpha val="0"/>
                        </a:srgbClr>
                      </a:solidFill>
                      <a:prstDash val="solid"/>
                      <a:round/>
                      <a:headEnd len="sm" w="sm" type="none"/>
                      <a:tailEnd len="sm" w="sm" type="none"/>
                    </a:lnR>
                    <a:lnT cap="flat" cmpd="sng" w="28575">
                      <a:solidFill>
                        <a:srgbClr val="B7B7B7">
                          <a:alpha val="0"/>
                        </a:srgbClr>
                      </a:solidFill>
                      <a:prstDash val="solid"/>
                      <a:round/>
                      <a:headEnd len="sm" w="sm" type="none"/>
                      <a:tailEnd len="sm" w="sm" type="none"/>
                    </a:lnT>
                    <a:lnB cap="flat" cmpd="sng" w="28575">
                      <a:solidFill>
                        <a:srgbClr val="B7B7B7">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600"/>
                        <a:buFont typeface="Arial"/>
                        <a:buNone/>
                      </a:pPr>
                      <a:r>
                        <a:rPr b="1" lang="en" sz="1600">
                          <a:solidFill>
                            <a:srgbClr val="EE0000"/>
                          </a:solidFill>
                          <a:latin typeface="Red Hat Display"/>
                          <a:ea typeface="Red Hat Display"/>
                          <a:cs typeface="Red Hat Display"/>
                          <a:sym typeface="Red Hat Display"/>
                        </a:rPr>
                        <a:t>Challenge</a:t>
                      </a:r>
                      <a:endParaRPr b="1" sz="1300" u="none" cap="none" strike="noStrike">
                        <a:solidFill>
                          <a:srgbClr val="000000"/>
                        </a:solidFill>
                        <a:latin typeface="Red Hat Display"/>
                        <a:ea typeface="Red Hat Display"/>
                        <a:cs typeface="Red Hat Display"/>
                        <a:sym typeface="Red Hat Display"/>
                      </a:endParaRPr>
                    </a:p>
                  </a:txBody>
                  <a:tcPr marT="100275" marB="100275" marR="100275" marL="100275" anchor="ctr">
                    <a:lnL cap="flat" cmpd="sng" w="28575">
                      <a:solidFill>
                        <a:srgbClr val="B7B7B7">
                          <a:alpha val="0"/>
                        </a:srgbClr>
                      </a:solidFill>
                      <a:prstDash val="solid"/>
                      <a:round/>
                      <a:headEnd len="sm" w="sm" type="none"/>
                      <a:tailEnd len="sm" w="sm" type="none"/>
                    </a:lnL>
                    <a:lnR cap="flat" cmpd="sng" w="28575">
                      <a:solidFill>
                        <a:srgbClr val="B7B7B7">
                          <a:alpha val="0"/>
                        </a:srgbClr>
                      </a:solidFill>
                      <a:prstDash val="solid"/>
                      <a:round/>
                      <a:headEnd len="sm" w="sm" type="none"/>
                      <a:tailEnd len="sm" w="sm" type="none"/>
                    </a:lnR>
                    <a:lnT cap="flat" cmpd="sng" w="28575">
                      <a:solidFill>
                        <a:srgbClr val="B7B7B7">
                          <a:alpha val="0"/>
                        </a:srgbClr>
                      </a:solidFill>
                      <a:prstDash val="solid"/>
                      <a:round/>
                      <a:headEnd len="sm" w="sm" type="none"/>
                      <a:tailEnd len="sm" w="sm" type="none"/>
                    </a:lnT>
                    <a:lnB cap="flat" cmpd="sng" w="28575">
                      <a:solidFill>
                        <a:srgbClr val="B7B7B7">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1600">
                        <a:solidFill>
                          <a:srgbClr val="EE0000"/>
                        </a:solidFill>
                        <a:latin typeface="Red Hat Display"/>
                        <a:ea typeface="Red Hat Display"/>
                        <a:cs typeface="Red Hat Display"/>
                        <a:sym typeface="Red Hat Display"/>
                      </a:endParaRPr>
                    </a:p>
                  </a:txBody>
                  <a:tcPr marT="100275" marB="100275" marR="100275" marL="100275" anchor="ctr">
                    <a:lnL cap="flat" cmpd="sng" w="28575">
                      <a:solidFill>
                        <a:srgbClr val="B7B7B7">
                          <a:alpha val="0"/>
                        </a:srgbClr>
                      </a:solidFill>
                      <a:prstDash val="solid"/>
                      <a:round/>
                      <a:headEnd len="sm" w="sm" type="none"/>
                      <a:tailEnd len="sm" w="sm" type="none"/>
                    </a:lnL>
                    <a:lnR cap="flat" cmpd="sng" w="28575">
                      <a:solidFill>
                        <a:srgbClr val="B7B7B7">
                          <a:alpha val="0"/>
                        </a:srgbClr>
                      </a:solidFill>
                      <a:prstDash val="solid"/>
                      <a:round/>
                      <a:headEnd len="sm" w="sm" type="none"/>
                      <a:tailEnd len="sm" w="sm" type="none"/>
                    </a:lnR>
                    <a:lnT cap="flat" cmpd="sng" w="28575">
                      <a:solidFill>
                        <a:srgbClr val="B7B7B7">
                          <a:alpha val="0"/>
                        </a:srgbClr>
                      </a:solidFill>
                      <a:prstDash val="solid"/>
                      <a:round/>
                      <a:headEnd len="sm" w="sm" type="none"/>
                      <a:tailEnd len="sm" w="sm" type="none"/>
                    </a:lnT>
                    <a:lnB cap="flat" cmpd="sng" w="28575">
                      <a:solidFill>
                        <a:srgbClr val="B7B7B7">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600"/>
                        <a:buFont typeface="Arial"/>
                        <a:buNone/>
                      </a:pPr>
                      <a:r>
                        <a:rPr b="1" lang="en" sz="1600">
                          <a:solidFill>
                            <a:srgbClr val="EE0000"/>
                          </a:solidFill>
                          <a:latin typeface="Red Hat Display"/>
                          <a:ea typeface="Red Hat Display"/>
                          <a:cs typeface="Red Hat Display"/>
                          <a:sym typeface="Red Hat Display"/>
                        </a:rPr>
                        <a:t>Approach</a:t>
                      </a:r>
                      <a:endParaRPr b="1" sz="1300" u="none" cap="none" strike="noStrike">
                        <a:solidFill>
                          <a:srgbClr val="000000"/>
                        </a:solidFill>
                        <a:latin typeface="Red Hat Display"/>
                        <a:ea typeface="Red Hat Display"/>
                        <a:cs typeface="Red Hat Display"/>
                        <a:sym typeface="Red Hat Display"/>
                      </a:endParaRPr>
                    </a:p>
                  </a:txBody>
                  <a:tcPr marT="100275" marB="100275" marR="100275" marL="100275" anchor="ctr">
                    <a:lnL cap="flat" cmpd="sng" w="28575">
                      <a:solidFill>
                        <a:srgbClr val="B7B7B7">
                          <a:alpha val="0"/>
                        </a:srgbClr>
                      </a:solidFill>
                      <a:prstDash val="solid"/>
                      <a:round/>
                      <a:headEnd len="sm" w="sm" type="none"/>
                      <a:tailEnd len="sm" w="sm" type="none"/>
                    </a:lnL>
                    <a:lnR cap="flat" cmpd="sng" w="28575">
                      <a:solidFill>
                        <a:srgbClr val="B7B7B7">
                          <a:alpha val="0"/>
                        </a:srgbClr>
                      </a:solidFill>
                      <a:prstDash val="solid"/>
                      <a:round/>
                      <a:headEnd len="sm" w="sm" type="none"/>
                      <a:tailEnd len="sm" w="sm" type="none"/>
                    </a:lnR>
                    <a:lnT cap="flat" cmpd="sng" w="28575">
                      <a:solidFill>
                        <a:srgbClr val="B7B7B7">
                          <a:alpha val="0"/>
                        </a:srgbClr>
                      </a:solidFill>
                      <a:prstDash val="solid"/>
                      <a:round/>
                      <a:headEnd len="sm" w="sm" type="none"/>
                      <a:tailEnd len="sm" w="sm" type="none"/>
                    </a:lnT>
                    <a:lnB cap="flat" cmpd="sng" w="28575">
                      <a:solidFill>
                        <a:srgbClr val="B7B7B7">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1600">
                        <a:solidFill>
                          <a:srgbClr val="EE0000"/>
                        </a:solidFill>
                        <a:latin typeface="Red Hat Display"/>
                        <a:ea typeface="Red Hat Display"/>
                        <a:cs typeface="Red Hat Display"/>
                        <a:sym typeface="Red Hat Display"/>
                      </a:endParaRPr>
                    </a:p>
                  </a:txBody>
                  <a:tcPr marT="100275" marB="100275" marR="100275" marL="100275" anchor="ctr">
                    <a:lnL cap="flat" cmpd="sng" w="28575">
                      <a:solidFill>
                        <a:srgbClr val="B7B7B7">
                          <a:alpha val="0"/>
                        </a:srgbClr>
                      </a:solidFill>
                      <a:prstDash val="solid"/>
                      <a:round/>
                      <a:headEnd len="sm" w="sm" type="none"/>
                      <a:tailEnd len="sm" w="sm" type="none"/>
                    </a:lnL>
                    <a:lnR cap="flat" cmpd="sng" w="28575">
                      <a:solidFill>
                        <a:srgbClr val="B7B7B7">
                          <a:alpha val="0"/>
                        </a:srgbClr>
                      </a:solidFill>
                      <a:prstDash val="solid"/>
                      <a:round/>
                      <a:headEnd len="sm" w="sm" type="none"/>
                      <a:tailEnd len="sm" w="sm" type="none"/>
                    </a:lnR>
                    <a:lnT cap="flat" cmpd="sng" w="28575">
                      <a:solidFill>
                        <a:srgbClr val="B7B7B7">
                          <a:alpha val="0"/>
                        </a:srgbClr>
                      </a:solidFill>
                      <a:prstDash val="solid"/>
                      <a:round/>
                      <a:headEnd len="sm" w="sm" type="none"/>
                      <a:tailEnd len="sm" w="sm" type="none"/>
                    </a:lnT>
                    <a:lnB cap="flat" cmpd="sng" w="28575">
                      <a:solidFill>
                        <a:srgbClr val="B7B7B7">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b="1" lang="en" sz="1600">
                          <a:solidFill>
                            <a:srgbClr val="EE0000"/>
                          </a:solidFill>
                          <a:latin typeface="Red Hat Display"/>
                          <a:ea typeface="Red Hat Display"/>
                          <a:cs typeface="Red Hat Display"/>
                          <a:sym typeface="Red Hat Display"/>
                        </a:rPr>
                        <a:t>Benefits</a:t>
                      </a:r>
                      <a:endParaRPr b="1" sz="1300" u="none" cap="none" strike="noStrike">
                        <a:solidFill>
                          <a:srgbClr val="000000"/>
                        </a:solidFill>
                        <a:latin typeface="Red Hat Display"/>
                        <a:ea typeface="Red Hat Display"/>
                        <a:cs typeface="Red Hat Display"/>
                        <a:sym typeface="Red Hat Display"/>
                      </a:endParaRPr>
                    </a:p>
                  </a:txBody>
                  <a:tcPr marT="100275" marB="100275" marR="100275" marL="100275" anchor="ctr">
                    <a:lnL cap="flat" cmpd="sng" w="28575">
                      <a:solidFill>
                        <a:srgbClr val="B7B7B7">
                          <a:alpha val="0"/>
                        </a:srgbClr>
                      </a:solidFill>
                      <a:prstDash val="solid"/>
                      <a:round/>
                      <a:headEnd len="sm" w="sm" type="none"/>
                      <a:tailEnd len="sm" w="sm" type="none"/>
                    </a:lnL>
                    <a:lnR cap="flat" cmpd="sng" w="28575">
                      <a:solidFill>
                        <a:srgbClr val="B7B7B7">
                          <a:alpha val="0"/>
                        </a:srgbClr>
                      </a:solidFill>
                      <a:prstDash val="solid"/>
                      <a:round/>
                      <a:headEnd len="sm" w="sm" type="none"/>
                      <a:tailEnd len="sm" w="sm" type="none"/>
                    </a:lnR>
                    <a:lnT cap="flat" cmpd="sng" w="28575">
                      <a:solidFill>
                        <a:srgbClr val="B7B7B7">
                          <a:alpha val="0"/>
                        </a:srgbClr>
                      </a:solidFill>
                      <a:prstDash val="solid"/>
                      <a:round/>
                      <a:headEnd len="sm" w="sm" type="none"/>
                      <a:tailEnd len="sm" w="sm" type="none"/>
                    </a:lnT>
                    <a:lnB cap="flat" cmpd="sng" w="28575">
                      <a:solidFill>
                        <a:srgbClr val="B7B7B7">
                          <a:alpha val="0"/>
                        </a:srgbClr>
                      </a:solidFill>
                      <a:prstDash val="solid"/>
                      <a:round/>
                      <a:headEnd len="sm" w="sm" type="none"/>
                      <a:tailEnd len="sm" w="sm" type="none"/>
                    </a:lnB>
                  </a:tcPr>
                </a:tc>
              </a:tr>
            </a:tbl>
          </a:graphicData>
        </a:graphic>
      </p:graphicFrame>
      <p:sp>
        <p:nvSpPr>
          <p:cNvPr id="3098" name="Google Shape;3098;p217"/>
          <p:cNvSpPr/>
          <p:nvPr/>
        </p:nvSpPr>
        <p:spPr>
          <a:xfrm>
            <a:off x="646484" y="2682500"/>
            <a:ext cx="3691800" cy="723300"/>
          </a:xfrm>
          <a:prstGeom prst="homePlate">
            <a:avLst>
              <a:gd fmla="val 20993" name="adj"/>
            </a:avLst>
          </a:prstGeom>
          <a:solidFill>
            <a:srgbClr val="BFBFBF">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Red Hat Display"/>
                <a:ea typeface="Red Hat Display"/>
                <a:cs typeface="Red Hat Display"/>
                <a:sym typeface="Red Hat Display"/>
              </a:rPr>
              <a:t>Slow </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Time consuming, labor intensive procedures to propagate network changes</a:t>
            </a:r>
            <a:endParaRPr sz="1200">
              <a:latin typeface="Red Hat Display"/>
              <a:ea typeface="Red Hat Display"/>
              <a:cs typeface="Red Hat Display"/>
              <a:sym typeface="Red Hat Display"/>
            </a:endParaRPr>
          </a:p>
        </p:txBody>
      </p:sp>
      <p:sp>
        <p:nvSpPr>
          <p:cNvPr id="3099" name="Google Shape;3099;p217"/>
          <p:cNvSpPr/>
          <p:nvPr/>
        </p:nvSpPr>
        <p:spPr>
          <a:xfrm>
            <a:off x="8030619" y="2682500"/>
            <a:ext cx="3691800" cy="723300"/>
          </a:xfrm>
          <a:prstGeom prst="chevron">
            <a:avLst>
              <a:gd fmla="val 20993" name="adj"/>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Overpass"/>
              <a:buNone/>
            </a:pPr>
            <a:r>
              <a:rPr lang="en" sz="1200">
                <a:solidFill>
                  <a:srgbClr val="EE0000"/>
                </a:solidFill>
                <a:latin typeface="Red Hat Display"/>
                <a:ea typeface="Red Hat Display"/>
                <a:cs typeface="Red Hat Display"/>
                <a:sym typeface="Red Hat Display"/>
              </a:rPr>
              <a:t>Speed</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Reduce changes from days to hours and drive simultaneous config across 100s of endpoints</a:t>
            </a:r>
            <a:endParaRPr sz="1200">
              <a:solidFill>
                <a:srgbClr val="EE0000"/>
              </a:solidFill>
              <a:latin typeface="Red Hat Display"/>
              <a:ea typeface="Red Hat Display"/>
              <a:cs typeface="Red Hat Display"/>
              <a:sym typeface="Red Hat Display"/>
            </a:endParaRPr>
          </a:p>
        </p:txBody>
      </p:sp>
      <p:sp>
        <p:nvSpPr>
          <p:cNvPr id="3100" name="Google Shape;3100;p217"/>
          <p:cNvSpPr/>
          <p:nvPr/>
        </p:nvSpPr>
        <p:spPr>
          <a:xfrm>
            <a:off x="4338552" y="2682500"/>
            <a:ext cx="3691800" cy="723300"/>
          </a:xfrm>
          <a:prstGeom prst="chevron">
            <a:avLst>
              <a:gd fmla="val 20993" name="adj"/>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Overpass"/>
              <a:buNone/>
            </a:pPr>
            <a:r>
              <a:rPr lang="en" sz="1200">
                <a:solidFill>
                  <a:srgbClr val="EE0000"/>
                </a:solidFill>
                <a:latin typeface="Red Hat Display"/>
                <a:ea typeface="Red Hat Display"/>
                <a:cs typeface="Red Hat Display"/>
                <a:sym typeface="Red Hat Display"/>
              </a:rPr>
              <a:t>Automate</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Encode and execute procedures with human-readable Ansible playbooks</a:t>
            </a:r>
            <a:endParaRPr sz="1200">
              <a:latin typeface="Red Hat Display"/>
              <a:ea typeface="Red Hat Display"/>
              <a:cs typeface="Red Hat Display"/>
              <a:sym typeface="Red Hat Display"/>
            </a:endParaRPr>
          </a:p>
        </p:txBody>
      </p:sp>
      <p:sp>
        <p:nvSpPr>
          <p:cNvPr id="3101" name="Google Shape;3101;p217"/>
          <p:cNvSpPr/>
          <p:nvPr/>
        </p:nvSpPr>
        <p:spPr>
          <a:xfrm>
            <a:off x="646484" y="3557900"/>
            <a:ext cx="3691800" cy="723300"/>
          </a:xfrm>
          <a:prstGeom prst="homePlate">
            <a:avLst>
              <a:gd fmla="val 20993" name="adj"/>
            </a:avLst>
          </a:prstGeom>
          <a:solidFill>
            <a:srgbClr val="BFBFBF">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Red Hat Display"/>
                <a:ea typeface="Red Hat Display"/>
                <a:cs typeface="Red Hat Display"/>
                <a:sym typeface="Red Hat Display"/>
              </a:rPr>
              <a:t>Chaos </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Rising number of devices, environments, and vendor-specific tooling create sprawl and skills gaps</a:t>
            </a:r>
            <a:endParaRPr b="1" sz="1200">
              <a:solidFill>
                <a:srgbClr val="EE0000"/>
              </a:solidFill>
              <a:latin typeface="Red Hat Display"/>
              <a:ea typeface="Red Hat Display"/>
              <a:cs typeface="Red Hat Display"/>
              <a:sym typeface="Red Hat Display"/>
            </a:endParaRPr>
          </a:p>
        </p:txBody>
      </p:sp>
      <p:sp>
        <p:nvSpPr>
          <p:cNvPr id="3102" name="Google Shape;3102;p217"/>
          <p:cNvSpPr/>
          <p:nvPr/>
        </p:nvSpPr>
        <p:spPr>
          <a:xfrm>
            <a:off x="8030619" y="3557900"/>
            <a:ext cx="3691800" cy="723300"/>
          </a:xfrm>
          <a:prstGeom prst="chevron">
            <a:avLst>
              <a:gd fmla="val 20993" name="adj"/>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Red Hat Display"/>
                <a:ea typeface="Red Hat Display"/>
                <a:cs typeface="Red Hat Display"/>
                <a:sym typeface="Red Hat Display"/>
              </a:rPr>
              <a:t>Efficiency</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Easily combine and execute complex configuration procedures across environments</a:t>
            </a:r>
            <a:endParaRPr sz="1200">
              <a:solidFill>
                <a:srgbClr val="EE0000"/>
              </a:solidFill>
              <a:latin typeface="Red Hat Display"/>
              <a:ea typeface="Red Hat Display"/>
              <a:cs typeface="Red Hat Display"/>
              <a:sym typeface="Red Hat Display"/>
            </a:endParaRPr>
          </a:p>
        </p:txBody>
      </p:sp>
      <p:sp>
        <p:nvSpPr>
          <p:cNvPr id="3103" name="Google Shape;3103;p217"/>
          <p:cNvSpPr/>
          <p:nvPr/>
        </p:nvSpPr>
        <p:spPr>
          <a:xfrm>
            <a:off x="4338552" y="3557900"/>
            <a:ext cx="3691800" cy="723300"/>
          </a:xfrm>
          <a:prstGeom prst="chevron">
            <a:avLst>
              <a:gd fmla="val 20993" name="adj"/>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Red Hat Display"/>
                <a:ea typeface="Red Hat Display"/>
                <a:cs typeface="Red Hat Display"/>
                <a:sym typeface="Red Hat Display"/>
              </a:rPr>
              <a:t>Standardize</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Automate common tasks using Ansible modules to abstract vendor-specific details</a:t>
            </a:r>
            <a:endParaRPr sz="1200">
              <a:latin typeface="Red Hat Display"/>
              <a:ea typeface="Red Hat Display"/>
              <a:cs typeface="Red Hat Display"/>
              <a:sym typeface="Red Hat Display"/>
            </a:endParaRPr>
          </a:p>
        </p:txBody>
      </p:sp>
      <p:sp>
        <p:nvSpPr>
          <p:cNvPr id="3104" name="Google Shape;3104;p217"/>
          <p:cNvSpPr/>
          <p:nvPr/>
        </p:nvSpPr>
        <p:spPr>
          <a:xfrm>
            <a:off x="646484" y="4433300"/>
            <a:ext cx="3691800" cy="723300"/>
          </a:xfrm>
          <a:prstGeom prst="homePlate">
            <a:avLst>
              <a:gd fmla="val 20993" name="adj"/>
            </a:avLst>
          </a:prstGeom>
          <a:solidFill>
            <a:srgbClr val="BFBFBF">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Red Hat Display"/>
                <a:ea typeface="Red Hat Display"/>
                <a:cs typeface="Red Hat Display"/>
                <a:sym typeface="Red Hat Display"/>
              </a:rPr>
              <a:t>Errors</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Clr>
                <a:srgbClr val="000000"/>
              </a:buClr>
              <a:buSzPts val="1100"/>
              <a:buFont typeface="Overpass"/>
              <a:buNone/>
            </a:pPr>
            <a:r>
              <a:rPr lang="en" sz="1200">
                <a:solidFill>
                  <a:srgbClr val="000000"/>
                </a:solidFill>
                <a:latin typeface="Red Hat Display"/>
                <a:ea typeface="Red Hat Display"/>
                <a:cs typeface="Red Hat Display"/>
                <a:sym typeface="Red Hat Display"/>
              </a:rPr>
              <a:t>Over time, vulnerabilities, patches, and mistakes undermine known-good configurations.</a:t>
            </a:r>
            <a:endParaRPr b="1" sz="1200">
              <a:solidFill>
                <a:srgbClr val="EE0000"/>
              </a:solidFill>
              <a:latin typeface="Red Hat Display"/>
              <a:ea typeface="Red Hat Display"/>
              <a:cs typeface="Red Hat Display"/>
              <a:sym typeface="Red Hat Display"/>
            </a:endParaRPr>
          </a:p>
        </p:txBody>
      </p:sp>
      <p:sp>
        <p:nvSpPr>
          <p:cNvPr id="3105" name="Google Shape;3105;p217"/>
          <p:cNvSpPr/>
          <p:nvPr/>
        </p:nvSpPr>
        <p:spPr>
          <a:xfrm>
            <a:off x="8030619" y="4433300"/>
            <a:ext cx="3691800" cy="723300"/>
          </a:xfrm>
          <a:prstGeom prst="chevron">
            <a:avLst>
              <a:gd fmla="val 20993" name="adj"/>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Red Hat Display"/>
                <a:ea typeface="Red Hat Display"/>
                <a:cs typeface="Red Hat Display"/>
                <a:sym typeface="Red Hat Display"/>
              </a:rPr>
              <a:t>Reliability </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Eliminate human error in production changes</a:t>
            </a:r>
            <a:endParaRPr sz="1200">
              <a:solidFill>
                <a:srgbClr val="EE0000"/>
              </a:solidFill>
              <a:latin typeface="Red Hat Display"/>
              <a:ea typeface="Red Hat Display"/>
              <a:cs typeface="Red Hat Display"/>
              <a:sym typeface="Red Hat Display"/>
            </a:endParaRPr>
          </a:p>
        </p:txBody>
      </p:sp>
      <p:sp>
        <p:nvSpPr>
          <p:cNvPr id="3106" name="Google Shape;3106;p217"/>
          <p:cNvSpPr/>
          <p:nvPr/>
        </p:nvSpPr>
        <p:spPr>
          <a:xfrm>
            <a:off x="4338552" y="4433300"/>
            <a:ext cx="3691800" cy="723300"/>
          </a:xfrm>
          <a:prstGeom prst="chevron">
            <a:avLst>
              <a:gd fmla="val 20993" name="adj"/>
            </a:avLst>
          </a:prstGeom>
          <a:no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Red Hat Display"/>
                <a:ea typeface="Red Hat Display"/>
                <a:cs typeface="Red Hat Display"/>
                <a:sym typeface="Red Hat Display"/>
              </a:rPr>
              <a:t>Test </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Iteratively refine and validate provisioning and configuration pre-PROD</a:t>
            </a:r>
            <a:endParaRPr sz="1200">
              <a:solidFill>
                <a:srgbClr val="EE0000"/>
              </a:solidFill>
              <a:latin typeface="Red Hat Display"/>
              <a:ea typeface="Red Hat Display"/>
              <a:cs typeface="Red Hat Display"/>
              <a:sym typeface="Red Hat Display"/>
            </a:endParaRPr>
          </a:p>
        </p:txBody>
      </p:sp>
      <p:pic>
        <p:nvPicPr>
          <p:cNvPr id="3107" name="Google Shape;3107;p217"/>
          <p:cNvPicPr preferRelativeResize="0"/>
          <p:nvPr/>
        </p:nvPicPr>
        <p:blipFill rotWithShape="1">
          <a:blip r:embed="rId3">
            <a:alphaModFix/>
          </a:blip>
          <a:srcRect b="0" l="534" r="524" t="0"/>
          <a:stretch/>
        </p:blipFill>
        <p:spPr>
          <a:xfrm>
            <a:off x="7974158" y="1871375"/>
            <a:ext cx="715312" cy="722983"/>
          </a:xfrm>
          <a:prstGeom prst="rect">
            <a:avLst/>
          </a:prstGeom>
          <a:noFill/>
          <a:ln>
            <a:noFill/>
          </a:ln>
        </p:spPr>
      </p:pic>
      <p:pic>
        <p:nvPicPr>
          <p:cNvPr id="3108" name="Google Shape;3108;p217"/>
          <p:cNvPicPr preferRelativeResize="0"/>
          <p:nvPr/>
        </p:nvPicPr>
        <p:blipFill rotWithShape="1">
          <a:blip r:embed="rId4">
            <a:alphaModFix/>
          </a:blip>
          <a:srcRect b="0" l="6301" r="6301" t="0"/>
          <a:stretch/>
        </p:blipFill>
        <p:spPr>
          <a:xfrm>
            <a:off x="4331791" y="1871375"/>
            <a:ext cx="630140" cy="723000"/>
          </a:xfrm>
          <a:prstGeom prst="rect">
            <a:avLst/>
          </a:prstGeom>
          <a:noFill/>
          <a:ln>
            <a:noFill/>
          </a:ln>
        </p:spPr>
      </p:pic>
      <p:pic>
        <p:nvPicPr>
          <p:cNvPr id="3109" name="Google Shape;3109;p217"/>
          <p:cNvPicPr preferRelativeResize="0"/>
          <p:nvPr/>
        </p:nvPicPr>
        <p:blipFill rotWithShape="1">
          <a:blip r:embed="rId5">
            <a:alphaModFix/>
          </a:blip>
          <a:srcRect b="139" l="0" r="0" t="139"/>
          <a:stretch/>
        </p:blipFill>
        <p:spPr>
          <a:xfrm>
            <a:off x="646484" y="1875200"/>
            <a:ext cx="715333" cy="715331"/>
          </a:xfrm>
          <a:prstGeom prst="rect">
            <a:avLst/>
          </a:prstGeom>
          <a:noFill/>
          <a:ln>
            <a:noFill/>
          </a:ln>
        </p:spPr>
      </p:pic>
      <p:sp>
        <p:nvSpPr>
          <p:cNvPr id="3110" name="Google Shape;3110;p217"/>
          <p:cNvSpPr/>
          <p:nvPr/>
        </p:nvSpPr>
        <p:spPr>
          <a:xfrm>
            <a:off x="646484" y="5308700"/>
            <a:ext cx="3691800" cy="723300"/>
          </a:xfrm>
          <a:prstGeom prst="homePlate">
            <a:avLst>
              <a:gd fmla="val 20993" name="adj"/>
            </a:avLst>
          </a:prstGeom>
          <a:solidFill>
            <a:srgbClr val="BFBFBF">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Red Hat Display"/>
                <a:ea typeface="Red Hat Display"/>
                <a:cs typeface="Red Hat Display"/>
                <a:sym typeface="Red Hat Display"/>
              </a:rPr>
              <a:t>Mystery </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No living source of truth for which patches, packages, or configurations are deployed where</a:t>
            </a:r>
            <a:endParaRPr sz="1200">
              <a:latin typeface="Red Hat Display"/>
              <a:ea typeface="Red Hat Display"/>
              <a:cs typeface="Red Hat Display"/>
              <a:sym typeface="Red Hat Display"/>
            </a:endParaRPr>
          </a:p>
        </p:txBody>
      </p:sp>
      <p:sp>
        <p:nvSpPr>
          <p:cNvPr id="3111" name="Google Shape;3111;p217"/>
          <p:cNvSpPr/>
          <p:nvPr/>
        </p:nvSpPr>
        <p:spPr>
          <a:xfrm>
            <a:off x="8030619" y="5308700"/>
            <a:ext cx="3691800" cy="723300"/>
          </a:xfrm>
          <a:prstGeom prst="chevron">
            <a:avLst>
              <a:gd fmla="val 20993" name="adj"/>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Red Hat Display"/>
                <a:ea typeface="Red Hat Display"/>
                <a:cs typeface="Red Hat Display"/>
                <a:sym typeface="Red Hat Display"/>
              </a:rPr>
              <a:t>Manageability</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Centrally track and manage configuration rollout, drift, patching, and compliance</a:t>
            </a:r>
            <a:endParaRPr sz="1200">
              <a:solidFill>
                <a:srgbClr val="EE0000"/>
              </a:solidFill>
              <a:latin typeface="Red Hat Display"/>
              <a:ea typeface="Red Hat Display"/>
              <a:cs typeface="Red Hat Display"/>
              <a:sym typeface="Red Hat Display"/>
            </a:endParaRPr>
          </a:p>
        </p:txBody>
      </p:sp>
      <p:sp>
        <p:nvSpPr>
          <p:cNvPr id="3112" name="Google Shape;3112;p217"/>
          <p:cNvSpPr/>
          <p:nvPr/>
        </p:nvSpPr>
        <p:spPr>
          <a:xfrm>
            <a:off x="4338552" y="5308700"/>
            <a:ext cx="3691800" cy="723300"/>
          </a:xfrm>
          <a:prstGeom prst="chevron">
            <a:avLst>
              <a:gd fmla="val 20993" name="adj"/>
            </a:avLst>
          </a:prstGeom>
          <a:no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E0000"/>
                </a:solidFill>
                <a:latin typeface="Red Hat Display"/>
                <a:ea typeface="Red Hat Display"/>
                <a:cs typeface="Red Hat Display"/>
                <a:sym typeface="Red Hat Display"/>
              </a:rPr>
              <a:t>Catalog </a:t>
            </a:r>
            <a:endParaRPr sz="1200">
              <a:solidFill>
                <a:srgbClr val="EE0000"/>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Automate configuration reporting, inventory, and change tracking across all environments</a:t>
            </a:r>
            <a:endParaRPr sz="1200">
              <a:solidFill>
                <a:srgbClr val="000000"/>
              </a:solidFill>
              <a:latin typeface="Red Hat Display"/>
              <a:ea typeface="Red Hat Display"/>
              <a:cs typeface="Red Hat Display"/>
              <a:sym typeface="Red Hat Display"/>
            </a:endParaRPr>
          </a:p>
        </p:txBody>
      </p:sp>
      <p:sp>
        <p:nvSpPr>
          <p:cNvPr id="3113" name="Google Shape;3113;p217"/>
          <p:cNvSpPr txBox="1"/>
          <p:nvPr>
            <p:ph type="title"/>
          </p:nvPr>
        </p:nvSpPr>
        <p:spPr>
          <a:xfrm>
            <a:off x="885028" y="4145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200"/>
              <a:t>Red Hat </a:t>
            </a:r>
            <a:r>
              <a:rPr lang="en" sz="3200"/>
              <a:t>Services</a:t>
            </a:r>
            <a:endParaRPr sz="32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7" name="Shape 3117"/>
        <p:cNvGrpSpPr/>
        <p:nvPr/>
      </p:nvGrpSpPr>
      <p:grpSpPr>
        <a:xfrm>
          <a:off x="0" y="0"/>
          <a:ext cx="0" cy="0"/>
          <a:chOff x="0" y="0"/>
          <a:chExt cx="0" cy="0"/>
        </a:xfrm>
      </p:grpSpPr>
      <p:sp>
        <p:nvSpPr>
          <p:cNvPr id="3118" name="Google Shape;3118;p218"/>
          <p:cNvSpPr txBox="1"/>
          <p:nvPr/>
        </p:nvSpPr>
        <p:spPr>
          <a:xfrm>
            <a:off x="957326" y="440650"/>
            <a:ext cx="10531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30000"/>
              </a:lnSpc>
              <a:spcBef>
                <a:spcPts val="0"/>
              </a:spcBef>
              <a:spcAft>
                <a:spcPts val="0"/>
              </a:spcAft>
              <a:buNone/>
            </a:pPr>
            <a:r>
              <a:rPr lang="en" sz="2800">
                <a:solidFill>
                  <a:schemeClr val="dk1"/>
                </a:solidFill>
                <a:latin typeface="Red Hat Display"/>
                <a:ea typeface="Red Hat Display"/>
                <a:cs typeface="Red Hat Display"/>
                <a:sym typeface="Red Hat Display"/>
              </a:rPr>
              <a:t>Resources</a:t>
            </a:r>
            <a:endParaRPr sz="3200">
              <a:solidFill>
                <a:schemeClr val="dk1"/>
              </a:solidFill>
              <a:latin typeface="Red Hat Display"/>
              <a:ea typeface="Red Hat Display"/>
              <a:cs typeface="Red Hat Display"/>
              <a:sym typeface="Red Hat Display"/>
            </a:endParaRPr>
          </a:p>
        </p:txBody>
      </p:sp>
      <p:sp>
        <p:nvSpPr>
          <p:cNvPr id="3119" name="Google Shape;3119;p218"/>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20" name="Google Shape;3120;p218"/>
          <p:cNvSpPr txBox="1"/>
          <p:nvPr>
            <p:ph idx="3" type="body"/>
          </p:nvPr>
        </p:nvSpPr>
        <p:spPr>
          <a:xfrm>
            <a:off x="813645" y="1600200"/>
            <a:ext cx="6604500" cy="3657600"/>
          </a:xfrm>
          <a:prstGeom prst="rect">
            <a:avLst/>
          </a:prstGeom>
        </p:spPr>
        <p:txBody>
          <a:bodyPr anchorCtr="0" anchor="t" bIns="0" lIns="0" spcFirstLastPara="1" rIns="0" wrap="square" tIns="0">
            <a:noAutofit/>
          </a:bodyPr>
          <a:lstStyle/>
          <a:p>
            <a:pPr indent="-330200" lvl="0" marL="457200" rtl="0" algn="l">
              <a:lnSpc>
                <a:spcPct val="150000"/>
              </a:lnSpc>
              <a:spcBef>
                <a:spcPts val="400"/>
              </a:spcBef>
              <a:spcAft>
                <a:spcPts val="0"/>
              </a:spcAft>
              <a:buSzPts val="1800"/>
              <a:buChar char="▸"/>
            </a:pPr>
            <a:r>
              <a:rPr lang="en" u="sng">
                <a:solidFill>
                  <a:schemeClr val="hlink"/>
                </a:solidFill>
                <a:hlinkClick r:id="rId3"/>
              </a:rPr>
              <a:t>Network automation for everyone </a:t>
            </a:r>
            <a:r>
              <a:rPr lang="en"/>
              <a:t>(Overview) </a:t>
            </a:r>
            <a:endParaRPr/>
          </a:p>
          <a:p>
            <a:pPr indent="-330200" lvl="0" marL="457200" rtl="0" algn="l">
              <a:lnSpc>
                <a:spcPct val="150000"/>
              </a:lnSpc>
              <a:spcBef>
                <a:spcPts val="400"/>
              </a:spcBef>
              <a:spcAft>
                <a:spcPts val="0"/>
              </a:spcAft>
              <a:buSzPts val="1800"/>
              <a:buChar char="▸"/>
            </a:pPr>
            <a:r>
              <a:rPr lang="en" u="sng">
                <a:solidFill>
                  <a:schemeClr val="hlink"/>
                </a:solidFill>
                <a:hlinkClick r:id="rId4"/>
              </a:rPr>
              <a:t>Automate your network with Red Hat </a:t>
            </a:r>
            <a:r>
              <a:rPr lang="en"/>
              <a:t>(Technical) </a:t>
            </a:r>
            <a:endParaRPr/>
          </a:p>
          <a:p>
            <a:pPr indent="-330200" lvl="0" marL="457200" rtl="0" algn="l">
              <a:lnSpc>
                <a:spcPct val="150000"/>
              </a:lnSpc>
              <a:spcBef>
                <a:spcPts val="400"/>
              </a:spcBef>
              <a:spcAft>
                <a:spcPts val="0"/>
              </a:spcAft>
              <a:buSzPts val="1800"/>
              <a:buChar char="▸"/>
            </a:pPr>
            <a:r>
              <a:rPr lang="en" u="sng">
                <a:solidFill>
                  <a:schemeClr val="hlink"/>
                </a:solidFill>
                <a:hlinkClick r:id="rId5"/>
              </a:rPr>
              <a:t>Online training: Red Hat Ansible for Network Automation</a:t>
            </a:r>
            <a:endParaRPr/>
          </a:p>
          <a:p>
            <a:pPr indent="-330200" lvl="0" marL="457200" rtl="0" algn="l">
              <a:lnSpc>
                <a:spcPct val="150000"/>
              </a:lnSpc>
              <a:spcBef>
                <a:spcPts val="400"/>
              </a:spcBef>
              <a:spcAft>
                <a:spcPts val="0"/>
              </a:spcAft>
              <a:buSzPts val="1800"/>
              <a:buChar char="▸"/>
            </a:pPr>
            <a:r>
              <a:rPr lang="en" u="sng">
                <a:solidFill>
                  <a:schemeClr val="hlink"/>
                </a:solidFill>
                <a:hlinkClick r:id="rId6"/>
              </a:rPr>
              <a:t>Network Automation web page</a:t>
            </a:r>
            <a:endParaRPr/>
          </a:p>
          <a:p>
            <a:pPr indent="-330200" lvl="0" marL="457200" rtl="0" algn="l">
              <a:lnSpc>
                <a:spcPct val="150000"/>
              </a:lnSpc>
              <a:spcBef>
                <a:spcPts val="400"/>
              </a:spcBef>
              <a:spcAft>
                <a:spcPts val="400"/>
              </a:spcAft>
              <a:buSzPts val="1800"/>
              <a:buChar char="▸"/>
            </a:pPr>
            <a:r>
              <a:rPr lang="en" u="sng">
                <a:solidFill>
                  <a:schemeClr val="hlink"/>
                </a:solidFill>
                <a:hlinkClick r:id="rId7"/>
              </a:rPr>
              <a:t>Red Hat Ansible Automation Platform blog</a:t>
            </a:r>
            <a:endParaRPr/>
          </a:p>
        </p:txBody>
      </p:sp>
      <p:pic>
        <p:nvPicPr>
          <p:cNvPr id="3121" name="Google Shape;3121;p218"/>
          <p:cNvPicPr preferRelativeResize="0"/>
          <p:nvPr/>
        </p:nvPicPr>
        <p:blipFill>
          <a:blip r:embed="rId8">
            <a:alphaModFix/>
          </a:blip>
          <a:stretch>
            <a:fillRect/>
          </a:stretch>
        </p:blipFill>
        <p:spPr>
          <a:xfrm>
            <a:off x="7311074" y="1285225"/>
            <a:ext cx="4338614" cy="4309219"/>
          </a:xfrm>
          <a:prstGeom prst="rect">
            <a:avLst/>
          </a:prstGeom>
          <a:noFill/>
          <a:ln>
            <a:noFill/>
          </a:ln>
        </p:spPr>
      </p:pic>
      <p:sp>
        <p:nvSpPr>
          <p:cNvPr id="3122" name="Google Shape;3122;p218"/>
          <p:cNvSpPr txBox="1"/>
          <p:nvPr/>
        </p:nvSpPr>
        <p:spPr>
          <a:xfrm>
            <a:off x="8449455" y="5460050"/>
            <a:ext cx="20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hlink"/>
                </a:solidFill>
                <a:latin typeface="Red Hat Display"/>
                <a:ea typeface="Red Hat Display"/>
                <a:cs typeface="Red Hat Display"/>
                <a:sym typeface="Red Hat Display"/>
                <a:hlinkClick r:id="rId9"/>
              </a:rPr>
              <a:t>red.ht/ansible_trial</a:t>
            </a:r>
            <a:endParaRPr b="1" sz="1600">
              <a:solidFill>
                <a:schemeClr val="accent1"/>
              </a:solidFill>
              <a:latin typeface="Red Hat Display"/>
              <a:ea typeface="Red Hat Display"/>
              <a:cs typeface="Red Hat Display"/>
              <a:sym typeface="Red Hat Display"/>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6" name="Shape 3126"/>
        <p:cNvGrpSpPr/>
        <p:nvPr/>
      </p:nvGrpSpPr>
      <p:grpSpPr>
        <a:xfrm>
          <a:off x="0" y="0"/>
          <a:ext cx="0" cy="0"/>
          <a:chOff x="0" y="0"/>
          <a:chExt cx="0" cy="0"/>
        </a:xfrm>
      </p:grpSpPr>
      <p:sp>
        <p:nvSpPr>
          <p:cNvPr id="3127" name="Google Shape;3127;p219"/>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28" name="Google Shape;3128;p219"/>
          <p:cNvSpPr txBox="1"/>
          <p:nvPr>
            <p:ph type="title"/>
          </p:nvPr>
        </p:nvSpPr>
        <p:spPr>
          <a:xfrm>
            <a:off x="2083824" y="568625"/>
            <a:ext cx="4904700" cy="198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Red Hat Display"/>
                <a:ea typeface="Red Hat Display"/>
                <a:cs typeface="Red Hat Display"/>
                <a:sym typeface="Red Hat Display"/>
              </a:rPr>
              <a:t>Thank you</a:t>
            </a:r>
            <a:endParaRPr>
              <a:latin typeface="Red Hat Display"/>
              <a:ea typeface="Red Hat Display"/>
              <a:cs typeface="Red Hat Display"/>
              <a:sym typeface="Red Hat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03"/>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1070" name="Google Shape;1070;p103"/>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sp>
        <p:nvSpPr>
          <p:cNvPr id="1071" name="Google Shape;1071;p103"/>
          <p:cNvSpPr txBox="1"/>
          <p:nvPr>
            <p:ph idx="4294967295" type="subTitle"/>
          </p:nvPr>
        </p:nvSpPr>
        <p:spPr>
          <a:xfrm>
            <a:off x="949076" y="2635775"/>
            <a:ext cx="6910500" cy="15249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Network Automation</a:t>
            </a:r>
            <a:endParaRPr sz="2400">
              <a:solidFill>
                <a:schemeClr val="dk1"/>
              </a:solidFill>
              <a:latin typeface="Red Hat Text"/>
              <a:ea typeface="Red Hat Text"/>
              <a:cs typeface="Red Hat Text"/>
              <a:sym typeface="Red Hat Text"/>
            </a:endParaRPr>
          </a:p>
        </p:txBody>
      </p:sp>
      <p:sp>
        <p:nvSpPr>
          <p:cNvPr id="1072" name="Google Shape;1072;p103"/>
          <p:cNvSpPr txBox="1"/>
          <p:nvPr/>
        </p:nvSpPr>
        <p:spPr>
          <a:xfrm>
            <a:off x="885027" y="1100350"/>
            <a:ext cx="37923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Use-Case</a:t>
            </a:r>
            <a:endParaRPr sz="28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28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2800">
              <a:latin typeface="Red Hat Display"/>
              <a:ea typeface="Red Hat Display"/>
              <a:cs typeface="Red Hat Display"/>
              <a:sym typeface="Red Hat Display"/>
            </a:endParaRPr>
          </a:p>
        </p:txBody>
      </p:sp>
      <p:pic>
        <p:nvPicPr>
          <p:cNvPr id="1073" name="Google Shape;1073;p103"/>
          <p:cNvPicPr preferRelativeResize="0"/>
          <p:nvPr/>
        </p:nvPicPr>
        <p:blipFill>
          <a:blip r:embed="rId3">
            <a:alphaModFix/>
          </a:blip>
          <a:stretch>
            <a:fillRect/>
          </a:stretch>
        </p:blipFill>
        <p:spPr>
          <a:xfrm>
            <a:off x="9772973" y="320475"/>
            <a:ext cx="1457325" cy="14573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220"/>
          <p:cNvSpPr txBox="1"/>
          <p:nvPr>
            <p:ph type="title"/>
          </p:nvPr>
        </p:nvSpPr>
        <p:spPr>
          <a:xfrm>
            <a:off x="447778" y="1084550"/>
            <a:ext cx="88506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latin typeface="Red Hat Display"/>
                <a:ea typeface="Red Hat Display"/>
                <a:cs typeface="Red Hat Display"/>
                <a:sym typeface="Red Hat Display"/>
              </a:rPr>
              <a:t>Supplemental </a:t>
            </a:r>
            <a:endParaRPr>
              <a:latin typeface="Red Hat Display"/>
              <a:ea typeface="Red Hat Display"/>
              <a:cs typeface="Red Hat Display"/>
              <a:sym typeface="Red Hat Display"/>
            </a:endParaRPr>
          </a:p>
        </p:txBody>
      </p:sp>
      <p:sp>
        <p:nvSpPr>
          <p:cNvPr id="3134" name="Google Shape;3134;p220"/>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35" name="Google Shape;3135;p220"/>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sp>
        <p:nvSpPr>
          <p:cNvPr id="3136" name="Google Shape;3136;p220"/>
          <p:cNvSpPr txBox="1"/>
          <p:nvPr>
            <p:ph idx="2" type="subTitle"/>
          </p:nvPr>
        </p:nvSpPr>
        <p:spPr>
          <a:xfrm>
            <a:off x="949076" y="2635775"/>
            <a:ext cx="6910500" cy="15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rgbClr val="FFFFFF"/>
                </a:solidFill>
                <a:latin typeface="Red Hat Text"/>
                <a:ea typeface="Red Hat Text"/>
                <a:cs typeface="Red Hat Text"/>
                <a:sym typeface="Red Hat Text"/>
              </a:rPr>
              <a:t>Topics Covered:</a:t>
            </a:r>
            <a:endParaRPr sz="2400">
              <a:solidFill>
                <a:srgbClr val="FFFFFF"/>
              </a:solidFill>
              <a:latin typeface="Red Hat Text"/>
              <a:ea typeface="Red Hat Text"/>
              <a:cs typeface="Red Hat Text"/>
              <a:sym typeface="Red Hat Text"/>
            </a:endParaRPr>
          </a:p>
          <a:p>
            <a:pPr indent="-381000" lvl="0" marL="457200" rtl="0" algn="l">
              <a:spcBef>
                <a:spcPts val="0"/>
              </a:spcBef>
              <a:spcAft>
                <a:spcPts val="0"/>
              </a:spcAft>
              <a:buClr>
                <a:srgbClr val="FFFFFF"/>
              </a:buClr>
              <a:buSzPts val="2400"/>
              <a:buFont typeface="Red Hat Text"/>
              <a:buChar char="▸"/>
            </a:pPr>
            <a:r>
              <a:rPr lang="en" sz="2400">
                <a:solidFill>
                  <a:srgbClr val="FFFFFF"/>
                </a:solidFill>
                <a:latin typeface="Red Hat Text"/>
                <a:ea typeface="Red Hat Text"/>
                <a:cs typeface="Red Hat Text"/>
                <a:sym typeface="Red Hat Text"/>
              </a:rPr>
              <a:t>U</a:t>
            </a:r>
            <a:r>
              <a:rPr lang="en" sz="2400">
                <a:solidFill>
                  <a:srgbClr val="FFFFFF"/>
                </a:solidFill>
                <a:latin typeface="Red Hat Text"/>
                <a:ea typeface="Red Hat Text"/>
                <a:cs typeface="Red Hat Text"/>
                <a:sym typeface="Red Hat Text"/>
              </a:rPr>
              <a:t>nderstand group variables</a:t>
            </a:r>
            <a:endParaRPr sz="2400">
              <a:solidFill>
                <a:srgbClr val="FFFFFF"/>
              </a:solidFill>
              <a:latin typeface="Red Hat Text"/>
              <a:ea typeface="Red Hat Text"/>
              <a:cs typeface="Red Hat Text"/>
              <a:sym typeface="Red Hat Text"/>
            </a:endParaRPr>
          </a:p>
          <a:p>
            <a:pPr indent="-381000" lvl="0" marL="457200" rtl="0" algn="l">
              <a:spcBef>
                <a:spcPts val="0"/>
              </a:spcBef>
              <a:spcAft>
                <a:spcPts val="0"/>
              </a:spcAft>
              <a:buClr>
                <a:srgbClr val="FFFFFF"/>
              </a:buClr>
              <a:buSzPts val="2400"/>
              <a:buFont typeface="Red Hat Text"/>
              <a:buChar char="▸"/>
            </a:pPr>
            <a:r>
              <a:rPr lang="en" sz="2400">
                <a:solidFill>
                  <a:srgbClr val="FFFFFF"/>
                </a:solidFill>
                <a:latin typeface="Red Hat Text"/>
                <a:ea typeface="Red Hat Text"/>
                <a:cs typeface="Red Hat Text"/>
                <a:sym typeface="Red Hat Text"/>
              </a:rPr>
              <a:t>Understand Jinja2 </a:t>
            </a:r>
            <a:endParaRPr sz="2400">
              <a:solidFill>
                <a:srgbClr val="FFFFFF"/>
              </a:solidFill>
              <a:latin typeface="Red Hat Text"/>
              <a:ea typeface="Red Hat Text"/>
              <a:cs typeface="Red Hat Text"/>
              <a:sym typeface="Red Hat Text"/>
            </a:endParaRPr>
          </a:p>
          <a:p>
            <a:pPr indent="-381000" lvl="0" marL="457200" rtl="0" algn="l">
              <a:spcBef>
                <a:spcPts val="0"/>
              </a:spcBef>
              <a:spcAft>
                <a:spcPts val="0"/>
              </a:spcAft>
              <a:buClr>
                <a:srgbClr val="FFFFFF"/>
              </a:buClr>
              <a:buSzPts val="2400"/>
              <a:buFont typeface="Red Hat Text"/>
              <a:buChar char="▸"/>
            </a:pPr>
            <a:r>
              <a:rPr lang="en" sz="2400">
                <a:solidFill>
                  <a:srgbClr val="FFFFFF"/>
                </a:solidFill>
                <a:latin typeface="Red Hat Text"/>
                <a:ea typeface="Red Hat Text"/>
                <a:cs typeface="Red Hat Text"/>
                <a:sym typeface="Red Hat Text"/>
              </a:rPr>
              <a:t>cli_config module</a:t>
            </a:r>
            <a:endParaRPr sz="2400">
              <a:solidFill>
                <a:srgbClr val="FFFFFF"/>
              </a:solidFill>
              <a:latin typeface="Red Hat Text"/>
              <a:ea typeface="Red Hat Text"/>
              <a:cs typeface="Red Hat Text"/>
              <a:sym typeface="Red Hat Text"/>
            </a:endParaRPr>
          </a:p>
        </p:txBody>
      </p:sp>
      <p:pic>
        <p:nvPicPr>
          <p:cNvPr id="3137" name="Google Shape;3137;p220"/>
          <p:cNvPicPr preferRelativeResize="0"/>
          <p:nvPr/>
        </p:nvPicPr>
        <p:blipFill>
          <a:blip r:embed="rId3">
            <a:alphaModFix/>
          </a:blip>
          <a:stretch>
            <a:fillRect/>
          </a:stretch>
        </p:blipFill>
        <p:spPr>
          <a:xfrm>
            <a:off x="8929600" y="338050"/>
            <a:ext cx="3068499" cy="9338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sp>
        <p:nvSpPr>
          <p:cNvPr id="3142" name="Google Shape;3142;p221"/>
          <p:cNvSpPr txBox="1"/>
          <p:nvPr/>
        </p:nvSpPr>
        <p:spPr>
          <a:xfrm>
            <a:off x="826650" y="1124775"/>
            <a:ext cx="9651600" cy="3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ed Hat Text"/>
                <a:ea typeface="Red Hat Text"/>
                <a:cs typeface="Red Hat Text"/>
                <a:sym typeface="Red Hat Text"/>
              </a:rPr>
              <a:t>Group variables are variables that are common between two or more devices.  Group variables can be associated with an </a:t>
            </a:r>
            <a:r>
              <a:rPr lang="en" sz="2000">
                <a:latin typeface="Red Hat Text"/>
                <a:ea typeface="Red Hat Text"/>
                <a:cs typeface="Red Hat Text"/>
                <a:sym typeface="Red Hat Text"/>
              </a:rPr>
              <a:t>individual</a:t>
            </a:r>
            <a:r>
              <a:rPr lang="en" sz="2000">
                <a:latin typeface="Red Hat Text"/>
                <a:ea typeface="Red Hat Text"/>
                <a:cs typeface="Red Hat Text"/>
                <a:sym typeface="Red Hat Text"/>
              </a:rPr>
              <a:t> group (e.g. “cisco”) or a nested group (e.g. routers).</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rPr lang="en" sz="2000">
                <a:latin typeface="Red Hat Text"/>
                <a:ea typeface="Red Hat Text"/>
                <a:cs typeface="Red Hat Text"/>
                <a:sym typeface="Red Hat Text"/>
              </a:rPr>
              <a:t>Examples include</a:t>
            </a:r>
            <a:endParaRPr sz="2000">
              <a:latin typeface="Red Hat Text"/>
              <a:ea typeface="Red Hat Text"/>
              <a:cs typeface="Red Hat Text"/>
              <a:sym typeface="Red Hat Text"/>
            </a:endParaRPr>
          </a:p>
          <a:p>
            <a:pPr indent="-355600" lvl="0" marL="457200" rtl="0" algn="l">
              <a:lnSpc>
                <a:spcPct val="115000"/>
              </a:lnSpc>
              <a:spcBef>
                <a:spcPts val="0"/>
              </a:spcBef>
              <a:spcAft>
                <a:spcPts val="0"/>
              </a:spcAft>
              <a:buSzPts val="2000"/>
              <a:buFont typeface="Red Hat Text"/>
              <a:buChar char="●"/>
            </a:pPr>
            <a:r>
              <a:rPr lang="en" sz="2000">
                <a:latin typeface="Red Hat Text"/>
                <a:ea typeface="Red Hat Text"/>
                <a:cs typeface="Red Hat Text"/>
                <a:sym typeface="Red Hat Text"/>
              </a:rPr>
              <a:t>NTP servers</a:t>
            </a:r>
            <a:endParaRPr sz="2000">
              <a:latin typeface="Red Hat Text"/>
              <a:ea typeface="Red Hat Text"/>
              <a:cs typeface="Red Hat Text"/>
              <a:sym typeface="Red Hat Text"/>
            </a:endParaRPr>
          </a:p>
          <a:p>
            <a:pPr indent="-355600" lvl="0" marL="457200" rtl="0" algn="l">
              <a:lnSpc>
                <a:spcPct val="115000"/>
              </a:lnSpc>
              <a:spcBef>
                <a:spcPts val="0"/>
              </a:spcBef>
              <a:spcAft>
                <a:spcPts val="0"/>
              </a:spcAft>
              <a:buSzPts val="2000"/>
              <a:buFont typeface="Red Hat Text"/>
              <a:buChar char="●"/>
            </a:pPr>
            <a:r>
              <a:rPr lang="en" sz="2000">
                <a:latin typeface="Red Hat Text"/>
                <a:ea typeface="Red Hat Text"/>
                <a:cs typeface="Red Hat Text"/>
                <a:sym typeface="Red Hat Text"/>
              </a:rPr>
              <a:t>DNS servers</a:t>
            </a:r>
            <a:endParaRPr sz="2000">
              <a:latin typeface="Red Hat Text"/>
              <a:ea typeface="Red Hat Text"/>
              <a:cs typeface="Red Hat Text"/>
              <a:sym typeface="Red Hat Text"/>
            </a:endParaRPr>
          </a:p>
          <a:p>
            <a:pPr indent="-355600" lvl="0" marL="457200" rtl="0" algn="l">
              <a:lnSpc>
                <a:spcPct val="115000"/>
              </a:lnSpc>
              <a:spcBef>
                <a:spcPts val="0"/>
              </a:spcBef>
              <a:spcAft>
                <a:spcPts val="0"/>
              </a:spcAft>
              <a:buSzPts val="2000"/>
              <a:buFont typeface="Red Hat Text"/>
              <a:buChar char="●"/>
            </a:pPr>
            <a:r>
              <a:rPr lang="en" sz="2000">
                <a:latin typeface="Red Hat Text"/>
                <a:ea typeface="Red Hat Text"/>
                <a:cs typeface="Red Hat Text"/>
                <a:sym typeface="Red Hat Text"/>
              </a:rPr>
              <a:t>SNMP information</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rPr lang="en" sz="2000">
                <a:latin typeface="Red Hat Text"/>
                <a:ea typeface="Red Hat Text"/>
                <a:cs typeface="Red Hat Text"/>
                <a:sym typeface="Red Hat Text"/>
              </a:rPr>
              <a:t>Basically network information that is common for that group</a:t>
            </a:r>
            <a:endParaRPr sz="2000">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p:txBody>
      </p:sp>
      <p:sp>
        <p:nvSpPr>
          <p:cNvPr id="3143" name="Google Shape;3143;p221"/>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Group variables</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7" name="Shape 3147"/>
        <p:cNvGrpSpPr/>
        <p:nvPr/>
      </p:nvGrpSpPr>
      <p:grpSpPr>
        <a:xfrm>
          <a:off x="0" y="0"/>
          <a:ext cx="0" cy="0"/>
          <a:chOff x="0" y="0"/>
          <a:chExt cx="0" cy="0"/>
        </a:xfrm>
      </p:grpSpPr>
      <p:sp>
        <p:nvSpPr>
          <p:cNvPr id="3148" name="Google Shape;3148;p222"/>
          <p:cNvSpPr/>
          <p:nvPr/>
        </p:nvSpPr>
        <p:spPr>
          <a:xfrm>
            <a:off x="986075" y="2533950"/>
            <a:ext cx="4487400" cy="14514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latin typeface="Red Hat Text"/>
                <a:ea typeface="Red Hat Text"/>
                <a:cs typeface="Red Hat Text"/>
                <a:sym typeface="Red Hat Text"/>
              </a:rPr>
              <a:t>inventory</a:t>
            </a:r>
            <a:endParaRPr sz="3600">
              <a:latin typeface="Red Hat Text"/>
              <a:ea typeface="Red Hat Text"/>
              <a:cs typeface="Red Hat Text"/>
              <a:sym typeface="Red Hat Text"/>
            </a:endParaRPr>
          </a:p>
        </p:txBody>
      </p:sp>
      <p:sp>
        <p:nvSpPr>
          <p:cNvPr id="3149" name="Google Shape;3149;p222"/>
          <p:cNvSpPr/>
          <p:nvPr/>
        </p:nvSpPr>
        <p:spPr>
          <a:xfrm>
            <a:off x="5831425" y="2533950"/>
            <a:ext cx="4487400" cy="14514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latin typeface="Red Hat Text"/>
                <a:ea typeface="Red Hat Text"/>
                <a:cs typeface="Red Hat Text"/>
                <a:sym typeface="Red Hat Text"/>
              </a:rPr>
              <a:t>group_vars</a:t>
            </a:r>
            <a:endParaRPr sz="3600">
              <a:latin typeface="Red Hat Text"/>
              <a:ea typeface="Red Hat Text"/>
              <a:cs typeface="Red Hat Text"/>
              <a:sym typeface="Red Hat Text"/>
            </a:endParaRPr>
          </a:p>
        </p:txBody>
      </p:sp>
      <p:sp>
        <p:nvSpPr>
          <p:cNvPr id="3150" name="Google Shape;3150;p222"/>
          <p:cNvSpPr txBox="1"/>
          <p:nvPr/>
        </p:nvSpPr>
        <p:spPr>
          <a:xfrm>
            <a:off x="826650" y="1124775"/>
            <a:ext cx="9651600" cy="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ed Hat Text"/>
                <a:ea typeface="Red Hat Text"/>
                <a:cs typeface="Red Hat Text"/>
                <a:sym typeface="Red Hat Text"/>
              </a:rPr>
              <a:t>Group </a:t>
            </a:r>
            <a:r>
              <a:rPr lang="en" sz="2000">
                <a:latin typeface="Red Hat Text"/>
                <a:ea typeface="Red Hat Text"/>
                <a:cs typeface="Red Hat Text"/>
                <a:sym typeface="Red Hat Text"/>
              </a:rPr>
              <a:t>variables</a:t>
            </a:r>
            <a:r>
              <a:rPr lang="en" sz="2000">
                <a:latin typeface="Red Hat Text"/>
                <a:ea typeface="Red Hat Text"/>
                <a:cs typeface="Red Hat Text"/>
                <a:sym typeface="Red Hat Text"/>
              </a:rPr>
              <a:t> can be stored in a </a:t>
            </a:r>
            <a:r>
              <a:rPr lang="en" sz="2000">
                <a:latin typeface="Red Hat Text"/>
                <a:ea typeface="Red Hat Text"/>
                <a:cs typeface="Red Hat Text"/>
                <a:sym typeface="Red Hat Text"/>
              </a:rPr>
              <a:t>directory</a:t>
            </a:r>
            <a:r>
              <a:rPr lang="en" sz="2000">
                <a:latin typeface="Red Hat Text"/>
                <a:ea typeface="Red Hat Text"/>
                <a:cs typeface="Red Hat Text"/>
                <a:sym typeface="Red Hat Text"/>
              </a:rPr>
              <a:t> called </a:t>
            </a:r>
            <a:r>
              <a:rPr b="1" lang="en" sz="2000">
                <a:latin typeface="Red Hat Text"/>
                <a:ea typeface="Red Hat Text"/>
                <a:cs typeface="Red Hat Text"/>
                <a:sym typeface="Red Hat Text"/>
              </a:rPr>
              <a:t>group_vars </a:t>
            </a:r>
            <a:r>
              <a:rPr lang="en" sz="2000">
                <a:latin typeface="Red Hat Text"/>
                <a:ea typeface="Red Hat Text"/>
                <a:cs typeface="Red Hat Text"/>
                <a:sym typeface="Red Hat Text"/>
              </a:rPr>
              <a:t>in YAML syntax.  In exercise one we covered </a:t>
            </a:r>
            <a:r>
              <a:rPr b="1" lang="en" sz="2000">
                <a:latin typeface="Red Hat Text"/>
                <a:ea typeface="Red Hat Text"/>
                <a:cs typeface="Red Hat Text"/>
                <a:sym typeface="Red Hat Text"/>
              </a:rPr>
              <a:t>host_vars</a:t>
            </a:r>
            <a:r>
              <a:rPr lang="en" sz="2000">
                <a:latin typeface="Red Hat Text"/>
                <a:ea typeface="Red Hat Text"/>
                <a:cs typeface="Red Hat Text"/>
                <a:sym typeface="Red Hat Text"/>
              </a:rPr>
              <a:t> and </a:t>
            </a:r>
            <a:r>
              <a:rPr b="1" lang="en" sz="2000">
                <a:latin typeface="Red Hat Text"/>
                <a:ea typeface="Red Hat Text"/>
                <a:cs typeface="Red Hat Text"/>
                <a:sym typeface="Red Hat Text"/>
              </a:rPr>
              <a:t>group_vars</a:t>
            </a:r>
            <a:r>
              <a:rPr lang="en" sz="2000">
                <a:latin typeface="Red Hat Text"/>
                <a:ea typeface="Red Hat Text"/>
                <a:cs typeface="Red Hat Text"/>
                <a:sym typeface="Red Hat Text"/>
              </a:rPr>
              <a:t> with relationship to inventory.  What is the difference?</a:t>
            </a:r>
            <a:endParaRPr baseline="30000" sz="2000">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p:txBody>
      </p:sp>
      <p:sp>
        <p:nvSpPr>
          <p:cNvPr id="3151" name="Google Shape;3151;p222"/>
          <p:cNvSpPr txBox="1"/>
          <p:nvPr/>
        </p:nvSpPr>
        <p:spPr>
          <a:xfrm>
            <a:off x="986075" y="4209125"/>
            <a:ext cx="4487400" cy="15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ed Hat Text"/>
                <a:ea typeface="Red Hat Text"/>
                <a:cs typeface="Red Hat Text"/>
                <a:sym typeface="Red Hat Text"/>
              </a:rPr>
              <a:t>Can be used to set variables to connect and authenticate </a:t>
            </a:r>
            <a:r>
              <a:rPr b="1" lang="en" sz="1800" u="sng">
                <a:latin typeface="Red Hat Text"/>
                <a:ea typeface="Red Hat Text"/>
                <a:cs typeface="Red Hat Text"/>
                <a:sym typeface="Red Hat Text"/>
              </a:rPr>
              <a:t>to</a:t>
            </a:r>
            <a:r>
              <a:rPr b="1" lang="en" sz="1800">
                <a:latin typeface="Red Hat Text"/>
                <a:ea typeface="Red Hat Text"/>
                <a:cs typeface="Red Hat Text"/>
                <a:sym typeface="Red Hat Text"/>
              </a:rPr>
              <a:t> the device</a:t>
            </a:r>
            <a:r>
              <a:rPr lang="en" sz="1800">
                <a:latin typeface="Red Hat Text"/>
                <a:ea typeface="Red Hat Text"/>
                <a:cs typeface="Red Hat Text"/>
                <a:sym typeface="Red Hat Text"/>
              </a:rPr>
              <a:t>. </a:t>
            </a:r>
            <a:r>
              <a:rPr b="1" lang="en" sz="1800">
                <a:latin typeface="Red Hat Text"/>
                <a:ea typeface="Red Hat Text"/>
                <a:cs typeface="Red Hat Text"/>
                <a:sym typeface="Red Hat Text"/>
              </a:rPr>
              <a:t> </a:t>
            </a:r>
            <a:br>
              <a:rPr b="1" lang="en" sz="1800">
                <a:latin typeface="Red Hat Text"/>
                <a:ea typeface="Red Hat Text"/>
                <a:cs typeface="Red Hat Text"/>
                <a:sym typeface="Red Hat Text"/>
              </a:rPr>
            </a:br>
            <a:br>
              <a:rPr b="1" lang="en" sz="1800">
                <a:latin typeface="Red Hat Text"/>
                <a:ea typeface="Red Hat Text"/>
                <a:cs typeface="Red Hat Text"/>
                <a:sym typeface="Red Hat Text"/>
              </a:rPr>
            </a:br>
            <a:r>
              <a:rPr lang="en" sz="1800">
                <a:latin typeface="Red Hat Text"/>
                <a:ea typeface="Red Hat Text"/>
                <a:cs typeface="Red Hat Text"/>
                <a:sym typeface="Red Hat Text"/>
              </a:rPr>
              <a:t>Examples</a:t>
            </a:r>
            <a:r>
              <a:rPr b="1" lang="en" sz="1800">
                <a:latin typeface="Red Hat Text"/>
                <a:ea typeface="Red Hat Text"/>
                <a:cs typeface="Red Hat Text"/>
                <a:sym typeface="Red Hat Text"/>
              </a:rPr>
              <a:t> </a:t>
            </a:r>
            <a:r>
              <a:rPr lang="en" sz="1800">
                <a:latin typeface="Red Hat Text"/>
                <a:ea typeface="Red Hat Text"/>
                <a:cs typeface="Red Hat Text"/>
                <a:sym typeface="Red Hat Text"/>
              </a:rPr>
              <a:t>include:</a:t>
            </a:r>
            <a:endParaRPr sz="1800">
              <a:latin typeface="Red Hat Text"/>
              <a:ea typeface="Red Hat Text"/>
              <a:cs typeface="Red Hat Text"/>
              <a:sym typeface="Red Hat Text"/>
            </a:endParaRPr>
          </a:p>
          <a:p>
            <a:pPr indent="-342900" lvl="0" marL="457200" rtl="0" algn="l">
              <a:spcBef>
                <a:spcPts val="0"/>
              </a:spcBef>
              <a:spcAft>
                <a:spcPts val="0"/>
              </a:spcAft>
              <a:buSzPts val="1800"/>
              <a:buFont typeface="Red Hat Text"/>
              <a:buChar char="●"/>
            </a:pPr>
            <a:r>
              <a:rPr lang="en" sz="1800">
                <a:latin typeface="Red Hat Text"/>
                <a:ea typeface="Red Hat Text"/>
                <a:cs typeface="Red Hat Text"/>
                <a:sym typeface="Red Hat Text"/>
              </a:rPr>
              <a:t>Connection plugins (e.g. network_cli)</a:t>
            </a:r>
            <a:endParaRPr sz="1800">
              <a:latin typeface="Red Hat Text"/>
              <a:ea typeface="Red Hat Text"/>
              <a:cs typeface="Red Hat Text"/>
              <a:sym typeface="Red Hat Text"/>
            </a:endParaRPr>
          </a:p>
          <a:p>
            <a:pPr indent="-342900" lvl="0" marL="457200" rtl="0" algn="l">
              <a:spcBef>
                <a:spcPts val="0"/>
              </a:spcBef>
              <a:spcAft>
                <a:spcPts val="0"/>
              </a:spcAft>
              <a:buSzPts val="1800"/>
              <a:buFont typeface="Red Hat Text"/>
              <a:buChar char="●"/>
            </a:pPr>
            <a:r>
              <a:rPr lang="en" sz="1800">
                <a:latin typeface="Red Hat Text"/>
                <a:ea typeface="Red Hat Text"/>
                <a:cs typeface="Red Hat Text"/>
                <a:sym typeface="Red Hat Text"/>
              </a:rPr>
              <a:t>Usernames</a:t>
            </a:r>
            <a:endParaRPr sz="1800">
              <a:latin typeface="Red Hat Text"/>
              <a:ea typeface="Red Hat Text"/>
              <a:cs typeface="Red Hat Text"/>
              <a:sym typeface="Red Hat Text"/>
            </a:endParaRPr>
          </a:p>
          <a:p>
            <a:pPr indent="-342900" lvl="0" marL="457200" rtl="0" algn="l">
              <a:spcBef>
                <a:spcPts val="0"/>
              </a:spcBef>
              <a:spcAft>
                <a:spcPts val="0"/>
              </a:spcAft>
              <a:buSzPts val="1800"/>
              <a:buFont typeface="Overpass Light"/>
              <a:buChar char="●"/>
            </a:pPr>
            <a:r>
              <a:rPr lang="en" sz="1800">
                <a:latin typeface="Red Hat Text"/>
                <a:ea typeface="Red Hat Text"/>
                <a:cs typeface="Red Hat Text"/>
                <a:sym typeface="Red Hat Text"/>
              </a:rPr>
              <a:t>Platform types (</a:t>
            </a:r>
            <a:r>
              <a:rPr b="1" lang="en" sz="1800">
                <a:latin typeface="Red Hat Text"/>
                <a:ea typeface="Red Hat Text"/>
                <a:cs typeface="Red Hat Text"/>
                <a:sym typeface="Red Hat Text"/>
              </a:rPr>
              <a:t>ansible_network_os</a:t>
            </a:r>
            <a:r>
              <a:rPr lang="en" sz="1800">
                <a:latin typeface="Red Hat Text"/>
                <a:ea typeface="Red Hat Text"/>
                <a:cs typeface="Red Hat Text"/>
                <a:sym typeface="Red Hat Text"/>
              </a:rPr>
              <a:t>)</a:t>
            </a:r>
            <a:endParaRPr sz="1800">
              <a:latin typeface="Red Hat Text"/>
              <a:ea typeface="Red Hat Text"/>
              <a:cs typeface="Red Hat Text"/>
              <a:sym typeface="Red Hat Text"/>
            </a:endParaRPr>
          </a:p>
        </p:txBody>
      </p:sp>
      <p:sp>
        <p:nvSpPr>
          <p:cNvPr id="3152" name="Google Shape;3152;p222"/>
          <p:cNvSpPr txBox="1"/>
          <p:nvPr/>
        </p:nvSpPr>
        <p:spPr>
          <a:xfrm>
            <a:off x="5831425" y="4209125"/>
            <a:ext cx="4487400" cy="15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ed Hat Text"/>
                <a:ea typeface="Red Hat Text"/>
                <a:cs typeface="Red Hat Text"/>
                <a:sym typeface="Red Hat Text"/>
              </a:rPr>
              <a:t>Can be used to set variables</a:t>
            </a:r>
            <a:r>
              <a:rPr lang="en" sz="1800">
                <a:latin typeface="Red Hat Text"/>
                <a:ea typeface="Red Hat Text"/>
                <a:cs typeface="Red Hat Text"/>
                <a:sym typeface="Red Hat Text"/>
              </a:rPr>
              <a:t> to configure </a:t>
            </a:r>
            <a:r>
              <a:rPr b="1" lang="en" sz="1800" u="sng">
                <a:latin typeface="Red Hat Text"/>
                <a:ea typeface="Red Hat Text"/>
                <a:cs typeface="Red Hat Text"/>
                <a:sym typeface="Red Hat Text"/>
              </a:rPr>
              <a:t>on</a:t>
            </a:r>
            <a:r>
              <a:rPr b="1" lang="en" sz="1800">
                <a:latin typeface="Red Hat Text"/>
                <a:ea typeface="Red Hat Text"/>
                <a:cs typeface="Red Hat Text"/>
                <a:sym typeface="Red Hat Text"/>
              </a:rPr>
              <a:t> the device</a:t>
            </a:r>
            <a:r>
              <a:rPr lang="en" sz="1800">
                <a:latin typeface="Red Hat Text"/>
                <a:ea typeface="Red Hat Text"/>
                <a:cs typeface="Red Hat Text"/>
                <a:sym typeface="Red Hat Text"/>
              </a:rPr>
              <a:t>. </a:t>
            </a:r>
            <a:r>
              <a:rPr b="1" lang="en" sz="1800">
                <a:latin typeface="Red Hat Text"/>
                <a:ea typeface="Red Hat Text"/>
                <a:cs typeface="Red Hat Text"/>
                <a:sym typeface="Red Hat Text"/>
              </a:rPr>
              <a:t> </a:t>
            </a:r>
            <a:br>
              <a:rPr b="1" lang="en" sz="1800">
                <a:latin typeface="Red Hat Text"/>
                <a:ea typeface="Red Hat Text"/>
                <a:cs typeface="Red Hat Text"/>
                <a:sym typeface="Red Hat Text"/>
              </a:rPr>
            </a:br>
            <a:br>
              <a:rPr b="1" lang="en" sz="1800">
                <a:latin typeface="Red Hat Text"/>
                <a:ea typeface="Red Hat Text"/>
                <a:cs typeface="Red Hat Text"/>
                <a:sym typeface="Red Hat Text"/>
              </a:rPr>
            </a:br>
            <a:r>
              <a:rPr lang="en" sz="1800">
                <a:latin typeface="Red Hat Text"/>
                <a:ea typeface="Red Hat Text"/>
                <a:cs typeface="Red Hat Text"/>
                <a:sym typeface="Red Hat Text"/>
              </a:rPr>
              <a:t>Examples</a:t>
            </a:r>
            <a:r>
              <a:rPr b="1" lang="en" sz="1800">
                <a:latin typeface="Red Hat Text"/>
                <a:ea typeface="Red Hat Text"/>
                <a:cs typeface="Red Hat Text"/>
                <a:sym typeface="Red Hat Text"/>
              </a:rPr>
              <a:t> </a:t>
            </a:r>
            <a:r>
              <a:rPr lang="en" sz="1800">
                <a:latin typeface="Red Hat Text"/>
                <a:ea typeface="Red Hat Text"/>
                <a:cs typeface="Red Hat Text"/>
                <a:sym typeface="Red Hat Text"/>
              </a:rPr>
              <a:t>include:</a:t>
            </a:r>
            <a:endParaRPr sz="1800">
              <a:latin typeface="Red Hat Text"/>
              <a:ea typeface="Red Hat Text"/>
              <a:cs typeface="Red Hat Text"/>
              <a:sym typeface="Red Hat Text"/>
            </a:endParaRPr>
          </a:p>
          <a:p>
            <a:pPr indent="-342900" lvl="0" marL="457200" rtl="0" algn="l">
              <a:spcBef>
                <a:spcPts val="0"/>
              </a:spcBef>
              <a:spcAft>
                <a:spcPts val="0"/>
              </a:spcAft>
              <a:buSzPts val="1800"/>
              <a:buFont typeface="Red Hat Text"/>
              <a:buChar char="●"/>
            </a:pPr>
            <a:r>
              <a:rPr lang="en" sz="1800">
                <a:latin typeface="Red Hat Text"/>
                <a:ea typeface="Red Hat Text"/>
                <a:cs typeface="Red Hat Text"/>
                <a:sym typeface="Red Hat Text"/>
              </a:rPr>
              <a:t>VLANs</a:t>
            </a:r>
            <a:endParaRPr sz="1800">
              <a:latin typeface="Red Hat Text"/>
              <a:ea typeface="Red Hat Text"/>
              <a:cs typeface="Red Hat Text"/>
              <a:sym typeface="Red Hat Text"/>
            </a:endParaRPr>
          </a:p>
          <a:p>
            <a:pPr indent="-342900" lvl="0" marL="457200" rtl="0" algn="l">
              <a:spcBef>
                <a:spcPts val="0"/>
              </a:spcBef>
              <a:spcAft>
                <a:spcPts val="0"/>
              </a:spcAft>
              <a:buSzPts val="1800"/>
              <a:buFont typeface="Red Hat Text"/>
              <a:buChar char="●"/>
            </a:pPr>
            <a:r>
              <a:rPr lang="en" sz="1800">
                <a:latin typeface="Red Hat Text"/>
                <a:ea typeface="Red Hat Text"/>
                <a:cs typeface="Red Hat Text"/>
                <a:sym typeface="Red Hat Text"/>
              </a:rPr>
              <a:t>Routing configuration</a:t>
            </a:r>
            <a:endParaRPr sz="1800">
              <a:latin typeface="Red Hat Text"/>
              <a:ea typeface="Red Hat Text"/>
              <a:cs typeface="Red Hat Text"/>
              <a:sym typeface="Red Hat Text"/>
            </a:endParaRPr>
          </a:p>
          <a:p>
            <a:pPr indent="-342900" lvl="0" marL="457200" rtl="0" algn="l">
              <a:spcBef>
                <a:spcPts val="0"/>
              </a:spcBef>
              <a:spcAft>
                <a:spcPts val="0"/>
              </a:spcAft>
              <a:buSzPts val="1800"/>
              <a:buFont typeface="Red Hat Text"/>
              <a:buChar char="●"/>
            </a:pPr>
            <a:r>
              <a:rPr lang="en" sz="1800">
                <a:latin typeface="Red Hat Text"/>
                <a:ea typeface="Red Hat Text"/>
                <a:cs typeface="Red Hat Text"/>
                <a:sym typeface="Red Hat Text"/>
              </a:rPr>
              <a:t>System services (NTP, DNS, etc)</a:t>
            </a:r>
            <a:endParaRPr sz="1800">
              <a:latin typeface="Red Hat Text"/>
              <a:ea typeface="Red Hat Text"/>
              <a:cs typeface="Red Hat Text"/>
              <a:sym typeface="Red Hat Text"/>
            </a:endParaRPr>
          </a:p>
        </p:txBody>
      </p:sp>
      <p:sp>
        <p:nvSpPr>
          <p:cNvPr id="3153" name="Google Shape;3153;p222"/>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Inventory versus group_vars directory</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223"/>
          <p:cNvSpPr txBox="1"/>
          <p:nvPr/>
        </p:nvSpPr>
        <p:spPr>
          <a:xfrm>
            <a:off x="780325" y="1235600"/>
            <a:ext cx="9603600" cy="32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Text"/>
                <a:ea typeface="Red Hat Text"/>
                <a:cs typeface="Red Hat Text"/>
                <a:sym typeface="Red Hat Text"/>
              </a:rPr>
              <a:t>At the same </a:t>
            </a:r>
            <a:r>
              <a:rPr lang="en" sz="1800">
                <a:latin typeface="Red Hat Text"/>
                <a:ea typeface="Red Hat Text"/>
                <a:cs typeface="Red Hat Text"/>
                <a:sym typeface="Red Hat Text"/>
              </a:rPr>
              <a:t>directory</a:t>
            </a:r>
            <a:r>
              <a:rPr lang="en" sz="1800">
                <a:latin typeface="Red Hat Text"/>
                <a:ea typeface="Red Hat Text"/>
                <a:cs typeface="Red Hat Text"/>
                <a:sym typeface="Red Hat Text"/>
              </a:rPr>
              <a:t> level as the Ansible Playbook create a folder named </a:t>
            </a:r>
            <a:r>
              <a:rPr b="1" lang="en" sz="1800">
                <a:latin typeface="Red Hat Text"/>
                <a:ea typeface="Red Hat Text"/>
                <a:cs typeface="Red Hat Text"/>
                <a:sym typeface="Red Hat Text"/>
              </a:rPr>
              <a:t>group_vars. </a:t>
            </a:r>
            <a:r>
              <a:rPr lang="en" sz="1800">
                <a:latin typeface="Red Hat Text"/>
                <a:ea typeface="Red Hat Text"/>
                <a:cs typeface="Red Hat Text"/>
                <a:sym typeface="Red Hat Text"/>
              </a:rPr>
              <a:t>Group variable files can simply be named the group name (in this case </a:t>
            </a:r>
            <a:r>
              <a:rPr b="1" lang="en" sz="1800">
                <a:latin typeface="Red Hat Text"/>
                <a:ea typeface="Red Hat Text"/>
                <a:cs typeface="Red Hat Text"/>
                <a:sym typeface="Red Hat Text"/>
              </a:rPr>
              <a:t>all.yml</a:t>
            </a:r>
            <a:r>
              <a:rPr lang="en" sz="1800">
                <a:latin typeface="Red Hat Text"/>
                <a:ea typeface="Red Hat Text"/>
                <a:cs typeface="Red Hat Text"/>
                <a:sym typeface="Red Hat Text"/>
              </a:rPr>
              <a:t>)</a:t>
            </a:r>
            <a:endParaRPr sz="1800">
              <a:latin typeface="Red Hat Text"/>
              <a:ea typeface="Red Hat Text"/>
              <a:cs typeface="Red Hat Text"/>
              <a:sym typeface="Red Hat Text"/>
            </a:endParaRPr>
          </a:p>
          <a:p>
            <a:pPr indent="0" lvl="0" marL="0" rtl="0" algn="l">
              <a:lnSpc>
                <a:spcPct val="130000"/>
              </a:lnSpc>
              <a:spcBef>
                <a:spcPts val="1500"/>
              </a:spcBef>
              <a:spcAft>
                <a:spcPts val="0"/>
              </a:spcAft>
              <a:buNone/>
            </a:pPr>
            <a:r>
              <a:t/>
            </a:r>
            <a:endParaRPr sz="1800">
              <a:latin typeface="Red Hat Text"/>
              <a:ea typeface="Red Hat Text"/>
              <a:cs typeface="Red Hat Text"/>
              <a:sym typeface="Red Hat Text"/>
            </a:endParaRPr>
          </a:p>
          <a:p>
            <a:pPr indent="0" lvl="0" marL="0" rtl="0" algn="l">
              <a:spcBef>
                <a:spcPts val="600"/>
              </a:spcBef>
              <a:spcAft>
                <a:spcPts val="0"/>
              </a:spcAft>
              <a:buNone/>
            </a:pPr>
            <a:r>
              <a:t/>
            </a:r>
            <a:endParaRPr sz="1800">
              <a:latin typeface="Red Hat Text"/>
              <a:ea typeface="Red Hat Text"/>
              <a:cs typeface="Red Hat Text"/>
              <a:sym typeface="Red Hat Text"/>
            </a:endParaRPr>
          </a:p>
        </p:txBody>
      </p:sp>
      <p:sp>
        <p:nvSpPr>
          <p:cNvPr id="3159" name="Google Shape;3159;p223"/>
          <p:cNvSpPr txBox="1"/>
          <p:nvPr/>
        </p:nvSpPr>
        <p:spPr>
          <a:xfrm>
            <a:off x="780325" y="2391225"/>
            <a:ext cx="9603600" cy="34812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Courier New"/>
                <a:ea typeface="Courier New"/>
                <a:cs typeface="Courier New"/>
                <a:sym typeface="Courier New"/>
              </a:rPr>
              <a:t>$ cat group_vars/all.yml</a:t>
            </a:r>
            <a:endParaRPr sz="18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800">
                <a:solidFill>
                  <a:schemeClr val="lt1"/>
                </a:solidFill>
                <a:latin typeface="Courier New"/>
                <a:ea typeface="Courier New"/>
                <a:cs typeface="Courier New"/>
                <a:sym typeface="Courier New"/>
              </a:rPr>
              <a:t>nodes</a:t>
            </a: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  </a:t>
            </a:r>
            <a:r>
              <a:rPr b="1" lang="en" sz="1800">
                <a:solidFill>
                  <a:schemeClr val="lt1"/>
                </a:solidFill>
                <a:latin typeface="Courier New"/>
                <a:ea typeface="Courier New"/>
                <a:cs typeface="Courier New"/>
                <a:sym typeface="Courier New"/>
              </a:rPr>
              <a:t>rtr1</a:t>
            </a: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    </a:t>
            </a:r>
            <a:r>
              <a:rPr b="1" lang="en" sz="1800">
                <a:solidFill>
                  <a:schemeClr val="lt1"/>
                </a:solidFill>
                <a:latin typeface="Courier New"/>
                <a:ea typeface="Courier New"/>
                <a:cs typeface="Courier New"/>
                <a:sym typeface="Courier New"/>
              </a:rPr>
              <a:t>Loopback100</a:t>
            </a:r>
            <a:r>
              <a:rPr lang="en" sz="1800">
                <a:solidFill>
                  <a:schemeClr val="lt1"/>
                </a:solidFill>
                <a:latin typeface="Courier New"/>
                <a:ea typeface="Courier New"/>
                <a:cs typeface="Courier New"/>
                <a:sym typeface="Courier New"/>
              </a:rPr>
              <a:t>: "192.168.100.1"</a:t>
            </a:r>
            <a:endParaRPr sz="18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  </a:t>
            </a:r>
            <a:r>
              <a:rPr b="1" lang="en" sz="1800">
                <a:solidFill>
                  <a:schemeClr val="lt1"/>
                </a:solidFill>
                <a:latin typeface="Courier New"/>
                <a:ea typeface="Courier New"/>
                <a:cs typeface="Courier New"/>
                <a:sym typeface="Courier New"/>
              </a:rPr>
              <a:t>rtr2</a:t>
            </a: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    </a:t>
            </a:r>
            <a:r>
              <a:rPr b="1" lang="en" sz="1800">
                <a:solidFill>
                  <a:schemeClr val="lt1"/>
                </a:solidFill>
                <a:latin typeface="Courier New"/>
                <a:ea typeface="Courier New"/>
                <a:cs typeface="Courier New"/>
                <a:sym typeface="Courier New"/>
              </a:rPr>
              <a:t>Loopback100</a:t>
            </a:r>
            <a:r>
              <a:rPr lang="en" sz="1800">
                <a:solidFill>
                  <a:schemeClr val="lt1"/>
                </a:solidFill>
                <a:latin typeface="Courier New"/>
                <a:ea typeface="Courier New"/>
                <a:cs typeface="Courier New"/>
                <a:sym typeface="Courier New"/>
              </a:rPr>
              <a:t>: "192.168.100.2"</a:t>
            </a:r>
            <a:endParaRPr sz="18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  </a:t>
            </a:r>
            <a:r>
              <a:rPr b="1" lang="en" sz="1800">
                <a:solidFill>
                  <a:schemeClr val="lt1"/>
                </a:solidFill>
                <a:latin typeface="Courier New"/>
                <a:ea typeface="Courier New"/>
                <a:cs typeface="Courier New"/>
                <a:sym typeface="Courier New"/>
              </a:rPr>
              <a:t>rtr3</a:t>
            </a: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    </a:t>
            </a:r>
            <a:r>
              <a:rPr b="1" lang="en" sz="1800">
                <a:solidFill>
                  <a:schemeClr val="lt1"/>
                </a:solidFill>
                <a:latin typeface="Courier New"/>
                <a:ea typeface="Courier New"/>
                <a:cs typeface="Courier New"/>
                <a:sym typeface="Courier New"/>
              </a:rPr>
              <a:t>Loopback100</a:t>
            </a:r>
            <a:r>
              <a:rPr lang="en" sz="1800">
                <a:solidFill>
                  <a:schemeClr val="lt1"/>
                </a:solidFill>
                <a:latin typeface="Courier New"/>
                <a:ea typeface="Courier New"/>
                <a:cs typeface="Courier New"/>
                <a:sym typeface="Courier New"/>
              </a:rPr>
              <a:t>: "192.168.100.3"</a:t>
            </a:r>
            <a:endParaRPr sz="18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  </a:t>
            </a:r>
            <a:r>
              <a:rPr b="1" lang="en" sz="1800">
                <a:solidFill>
                  <a:schemeClr val="lt1"/>
                </a:solidFill>
                <a:latin typeface="Courier New"/>
                <a:ea typeface="Courier New"/>
                <a:cs typeface="Courier New"/>
                <a:sym typeface="Courier New"/>
              </a:rPr>
              <a:t>rtr4</a:t>
            </a: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    </a:t>
            </a:r>
            <a:r>
              <a:rPr b="1" lang="en" sz="1800">
                <a:solidFill>
                  <a:schemeClr val="lt1"/>
                </a:solidFill>
                <a:latin typeface="Courier New"/>
                <a:ea typeface="Courier New"/>
                <a:cs typeface="Courier New"/>
                <a:sym typeface="Courier New"/>
              </a:rPr>
              <a:t>Loopback100</a:t>
            </a:r>
            <a:r>
              <a:rPr lang="en" sz="1800">
                <a:solidFill>
                  <a:schemeClr val="lt1"/>
                </a:solidFill>
                <a:latin typeface="Courier New"/>
                <a:ea typeface="Courier New"/>
                <a:cs typeface="Courier New"/>
                <a:sym typeface="Courier New"/>
              </a:rPr>
              <a:t>: "192.168.100.4"</a:t>
            </a:r>
            <a:endParaRPr sz="18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sz="1800">
              <a:solidFill>
                <a:schemeClr val="lt1"/>
              </a:solidFill>
              <a:latin typeface="Courier New"/>
              <a:ea typeface="Courier New"/>
              <a:cs typeface="Courier New"/>
              <a:sym typeface="Courier New"/>
            </a:endParaRPr>
          </a:p>
        </p:txBody>
      </p:sp>
      <p:sp>
        <p:nvSpPr>
          <p:cNvPr id="3160" name="Google Shape;3160;p223"/>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Examining a group_vars file</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4" name="Shape 3164"/>
        <p:cNvGrpSpPr/>
        <p:nvPr/>
      </p:nvGrpSpPr>
      <p:grpSpPr>
        <a:xfrm>
          <a:off x="0" y="0"/>
          <a:ext cx="0" cy="0"/>
          <a:chOff x="0" y="0"/>
          <a:chExt cx="0" cy="0"/>
        </a:xfrm>
      </p:grpSpPr>
      <p:sp>
        <p:nvSpPr>
          <p:cNvPr id="3165" name="Google Shape;3165;p224"/>
          <p:cNvSpPr txBox="1"/>
          <p:nvPr/>
        </p:nvSpPr>
        <p:spPr>
          <a:xfrm>
            <a:off x="826650" y="1124776"/>
            <a:ext cx="9651600" cy="3471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ed Hat Text"/>
              <a:buChar char="●"/>
            </a:pPr>
            <a:r>
              <a:rPr lang="en" sz="2400">
                <a:latin typeface="Red Hat Text"/>
                <a:ea typeface="Red Hat Text"/>
                <a:cs typeface="Red Hat Text"/>
                <a:sym typeface="Red Hat Text"/>
              </a:rPr>
              <a:t>Ansible has native integration with the Jinja2 templating engine</a:t>
            </a:r>
            <a:endParaRPr sz="2400">
              <a:latin typeface="Red Hat Text"/>
              <a:ea typeface="Red Hat Text"/>
              <a:cs typeface="Red Hat Text"/>
              <a:sym typeface="Red Hat Text"/>
            </a:endParaRPr>
          </a:p>
          <a:p>
            <a:pPr indent="-381000" lvl="0" marL="457200" rtl="0" algn="l">
              <a:spcBef>
                <a:spcPts val="0"/>
              </a:spcBef>
              <a:spcAft>
                <a:spcPts val="0"/>
              </a:spcAft>
              <a:buSzPts val="2400"/>
              <a:buFont typeface="Red Hat Text"/>
              <a:buChar char="●"/>
            </a:pPr>
            <a:r>
              <a:rPr lang="en" sz="2400">
                <a:latin typeface="Red Hat Text"/>
                <a:ea typeface="Red Hat Text"/>
                <a:cs typeface="Red Hat Text"/>
                <a:sym typeface="Red Hat Text"/>
              </a:rPr>
              <a:t>Render data models into device configurations</a:t>
            </a:r>
            <a:endParaRPr sz="2400">
              <a:latin typeface="Red Hat Text"/>
              <a:ea typeface="Red Hat Text"/>
              <a:cs typeface="Red Hat Text"/>
              <a:sym typeface="Red Hat Text"/>
            </a:endParaRPr>
          </a:p>
          <a:p>
            <a:pPr indent="-381000" lvl="0" marL="457200" rtl="0" algn="l">
              <a:spcBef>
                <a:spcPts val="0"/>
              </a:spcBef>
              <a:spcAft>
                <a:spcPts val="0"/>
              </a:spcAft>
              <a:buSzPts val="2400"/>
              <a:buFont typeface="Red Hat Text"/>
              <a:buChar char="●"/>
            </a:pPr>
            <a:r>
              <a:rPr lang="en" sz="2400">
                <a:latin typeface="Red Hat Text"/>
                <a:ea typeface="Red Hat Text"/>
                <a:cs typeface="Red Hat Text"/>
                <a:sym typeface="Red Hat Text"/>
              </a:rPr>
              <a:t>Render device output into dynamic documentation </a:t>
            </a:r>
            <a:endParaRPr sz="2400">
              <a:latin typeface="Red Hat Text"/>
              <a:ea typeface="Red Hat Text"/>
              <a:cs typeface="Red Hat Text"/>
              <a:sym typeface="Red Hat Text"/>
            </a:endParaRPr>
          </a:p>
          <a:p>
            <a:pPr indent="0" lvl="0" marL="0" rtl="0" algn="l">
              <a:spcBef>
                <a:spcPts val="0"/>
              </a:spcBef>
              <a:spcAft>
                <a:spcPts val="0"/>
              </a:spcAft>
              <a:buNone/>
            </a:pPr>
            <a:r>
              <a:t/>
            </a:r>
            <a:endParaRPr sz="2400">
              <a:latin typeface="Red Hat Text"/>
              <a:ea typeface="Red Hat Text"/>
              <a:cs typeface="Red Hat Text"/>
              <a:sym typeface="Red Hat Text"/>
            </a:endParaRPr>
          </a:p>
          <a:p>
            <a:pPr indent="0" lvl="0" marL="0" rtl="0" algn="l">
              <a:spcBef>
                <a:spcPts val="0"/>
              </a:spcBef>
              <a:spcAft>
                <a:spcPts val="0"/>
              </a:spcAft>
              <a:buNone/>
            </a:pPr>
            <a:r>
              <a:rPr lang="en" sz="2400">
                <a:latin typeface="Red Hat Text"/>
                <a:ea typeface="Red Hat Text"/>
                <a:cs typeface="Red Hat Text"/>
                <a:sym typeface="Red Hat Text"/>
              </a:rPr>
              <a:t>Jinja2 enables the user to manipulate variables, apply conditional logic and extend programmability for network automation.</a:t>
            </a:r>
            <a:endParaRPr sz="24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24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2400">
              <a:latin typeface="Red Hat Text"/>
              <a:ea typeface="Red Hat Text"/>
              <a:cs typeface="Red Hat Text"/>
              <a:sym typeface="Red Hat Text"/>
            </a:endParaRPr>
          </a:p>
          <a:p>
            <a:pPr indent="0" lvl="0" marL="0" rtl="0" algn="l">
              <a:spcBef>
                <a:spcPts val="0"/>
              </a:spcBef>
              <a:spcAft>
                <a:spcPts val="0"/>
              </a:spcAft>
              <a:buNone/>
            </a:pPr>
            <a:r>
              <a:t/>
            </a:r>
            <a:endParaRPr sz="2400">
              <a:latin typeface="Red Hat Text"/>
              <a:ea typeface="Red Hat Text"/>
              <a:cs typeface="Red Hat Text"/>
              <a:sym typeface="Red Hat Text"/>
            </a:endParaRPr>
          </a:p>
          <a:p>
            <a:pPr indent="0" lvl="0" marL="0" rtl="0" algn="l">
              <a:spcBef>
                <a:spcPts val="0"/>
              </a:spcBef>
              <a:spcAft>
                <a:spcPts val="0"/>
              </a:spcAft>
              <a:buNone/>
            </a:pPr>
            <a:r>
              <a:t/>
            </a:r>
            <a:endParaRPr sz="2400">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sz="2400">
              <a:solidFill>
                <a:srgbClr val="000000"/>
              </a:solidFill>
              <a:latin typeface="Red Hat Text"/>
              <a:ea typeface="Red Hat Text"/>
              <a:cs typeface="Red Hat Text"/>
              <a:sym typeface="Red Hat Text"/>
            </a:endParaRPr>
          </a:p>
        </p:txBody>
      </p:sp>
      <p:pic>
        <p:nvPicPr>
          <p:cNvPr id="3166" name="Google Shape;3166;p224"/>
          <p:cNvPicPr preferRelativeResize="0"/>
          <p:nvPr/>
        </p:nvPicPr>
        <p:blipFill>
          <a:blip r:embed="rId3">
            <a:alphaModFix/>
          </a:blip>
          <a:stretch>
            <a:fillRect/>
          </a:stretch>
        </p:blipFill>
        <p:spPr>
          <a:xfrm>
            <a:off x="4171313" y="4022751"/>
            <a:ext cx="2962275" cy="952500"/>
          </a:xfrm>
          <a:prstGeom prst="rect">
            <a:avLst/>
          </a:prstGeom>
          <a:noFill/>
          <a:ln>
            <a:noFill/>
          </a:ln>
        </p:spPr>
      </p:pic>
      <p:sp>
        <p:nvSpPr>
          <p:cNvPr id="3167" name="Google Shape;3167;p224"/>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Jinja2</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1" name="Shape 3171"/>
        <p:cNvGrpSpPr/>
        <p:nvPr/>
      </p:nvGrpSpPr>
      <p:grpSpPr>
        <a:xfrm>
          <a:off x="0" y="0"/>
          <a:ext cx="0" cy="0"/>
          <a:chOff x="0" y="0"/>
          <a:chExt cx="0" cy="0"/>
        </a:xfrm>
      </p:grpSpPr>
      <p:pic>
        <p:nvPicPr>
          <p:cNvPr id="3172" name="Google Shape;3172;p225"/>
          <p:cNvPicPr preferRelativeResize="0"/>
          <p:nvPr/>
        </p:nvPicPr>
        <p:blipFill>
          <a:blip r:embed="rId3">
            <a:alphaModFix/>
          </a:blip>
          <a:stretch>
            <a:fillRect/>
          </a:stretch>
        </p:blipFill>
        <p:spPr>
          <a:xfrm>
            <a:off x="8822731" y="4956751"/>
            <a:ext cx="2087177" cy="631250"/>
          </a:xfrm>
          <a:prstGeom prst="rect">
            <a:avLst/>
          </a:prstGeom>
          <a:noFill/>
          <a:ln>
            <a:noFill/>
          </a:ln>
        </p:spPr>
      </p:pic>
      <p:pic>
        <p:nvPicPr>
          <p:cNvPr id="3173" name="Google Shape;3173;p225"/>
          <p:cNvPicPr preferRelativeResize="0"/>
          <p:nvPr/>
        </p:nvPicPr>
        <p:blipFill>
          <a:blip r:embed="rId3">
            <a:alphaModFix/>
          </a:blip>
          <a:stretch>
            <a:fillRect/>
          </a:stretch>
        </p:blipFill>
        <p:spPr>
          <a:xfrm>
            <a:off x="8822731" y="3994828"/>
            <a:ext cx="2087177" cy="631250"/>
          </a:xfrm>
          <a:prstGeom prst="rect">
            <a:avLst/>
          </a:prstGeom>
          <a:noFill/>
          <a:ln>
            <a:noFill/>
          </a:ln>
        </p:spPr>
      </p:pic>
      <p:pic>
        <p:nvPicPr>
          <p:cNvPr id="3174" name="Google Shape;3174;p225"/>
          <p:cNvPicPr preferRelativeResize="0"/>
          <p:nvPr/>
        </p:nvPicPr>
        <p:blipFill>
          <a:blip r:embed="rId3">
            <a:alphaModFix/>
          </a:blip>
          <a:stretch>
            <a:fillRect/>
          </a:stretch>
        </p:blipFill>
        <p:spPr>
          <a:xfrm>
            <a:off x="8822731" y="3032905"/>
            <a:ext cx="2087177" cy="631250"/>
          </a:xfrm>
          <a:prstGeom prst="rect">
            <a:avLst/>
          </a:prstGeom>
          <a:noFill/>
          <a:ln>
            <a:noFill/>
          </a:ln>
        </p:spPr>
      </p:pic>
      <p:sp>
        <p:nvSpPr>
          <p:cNvPr id="3175" name="Google Shape;3175;p225"/>
          <p:cNvSpPr/>
          <p:nvPr/>
        </p:nvSpPr>
        <p:spPr>
          <a:xfrm>
            <a:off x="4940916" y="1813150"/>
            <a:ext cx="2541000" cy="1455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ed Hat Text"/>
                <a:ea typeface="Red Hat Text"/>
                <a:cs typeface="Red Hat Text"/>
                <a:sym typeface="Red Hat Text"/>
              </a:rPr>
              <a:t>Variables</a:t>
            </a:r>
            <a:endParaRPr sz="3000">
              <a:latin typeface="Red Hat Text"/>
              <a:ea typeface="Red Hat Text"/>
              <a:cs typeface="Red Hat Text"/>
              <a:sym typeface="Red Hat Text"/>
            </a:endParaRPr>
          </a:p>
        </p:txBody>
      </p:sp>
      <p:sp>
        <p:nvSpPr>
          <p:cNvPr id="3176" name="Google Shape;3176;p225"/>
          <p:cNvSpPr/>
          <p:nvPr/>
        </p:nvSpPr>
        <p:spPr>
          <a:xfrm>
            <a:off x="4940916" y="3582522"/>
            <a:ext cx="2541000" cy="14559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ed Hat Text"/>
                <a:ea typeface="Red Hat Text"/>
                <a:cs typeface="Red Hat Text"/>
                <a:sym typeface="Red Hat Text"/>
              </a:rPr>
              <a:t>Template</a:t>
            </a:r>
            <a:endParaRPr sz="3000">
              <a:latin typeface="Red Hat Text"/>
              <a:ea typeface="Red Hat Text"/>
              <a:cs typeface="Red Hat Text"/>
              <a:sym typeface="Red Hat Text"/>
            </a:endParaRPr>
          </a:p>
        </p:txBody>
      </p:sp>
      <p:cxnSp>
        <p:nvCxnSpPr>
          <p:cNvPr id="3177" name="Google Shape;3177;p225"/>
          <p:cNvCxnSpPr>
            <a:stCxn id="3175" idx="2"/>
            <a:endCxn id="3176" idx="0"/>
          </p:cNvCxnSpPr>
          <p:nvPr/>
        </p:nvCxnSpPr>
        <p:spPr>
          <a:xfrm>
            <a:off x="6211416" y="3269050"/>
            <a:ext cx="0" cy="313500"/>
          </a:xfrm>
          <a:prstGeom prst="straightConnector1">
            <a:avLst/>
          </a:prstGeom>
          <a:noFill/>
          <a:ln cap="flat" cmpd="sng" w="9525">
            <a:solidFill>
              <a:srgbClr val="A30000"/>
            </a:solidFill>
            <a:prstDash val="solid"/>
            <a:round/>
            <a:headEnd len="med" w="med" type="none"/>
            <a:tailEnd len="med" w="med" type="triangle"/>
          </a:ln>
        </p:spPr>
      </p:cxnSp>
      <p:cxnSp>
        <p:nvCxnSpPr>
          <p:cNvPr id="3178" name="Google Shape;3178;p225"/>
          <p:cNvCxnSpPr>
            <a:stCxn id="3176" idx="3"/>
            <a:endCxn id="3174" idx="1"/>
          </p:cNvCxnSpPr>
          <p:nvPr/>
        </p:nvCxnSpPr>
        <p:spPr>
          <a:xfrm flipH="1" rot="10800000">
            <a:off x="7481916" y="3348672"/>
            <a:ext cx="1340700" cy="961800"/>
          </a:xfrm>
          <a:prstGeom prst="straightConnector1">
            <a:avLst/>
          </a:prstGeom>
          <a:noFill/>
          <a:ln cap="flat" cmpd="sng" w="9525">
            <a:solidFill>
              <a:srgbClr val="A30000"/>
            </a:solidFill>
            <a:prstDash val="solid"/>
            <a:round/>
            <a:headEnd len="med" w="med" type="none"/>
            <a:tailEnd len="med" w="med" type="triangle"/>
          </a:ln>
        </p:spPr>
      </p:cxnSp>
      <p:cxnSp>
        <p:nvCxnSpPr>
          <p:cNvPr id="3179" name="Google Shape;3179;p225"/>
          <p:cNvCxnSpPr>
            <a:stCxn id="3176" idx="3"/>
            <a:endCxn id="3173" idx="1"/>
          </p:cNvCxnSpPr>
          <p:nvPr/>
        </p:nvCxnSpPr>
        <p:spPr>
          <a:xfrm>
            <a:off x="7481916" y="4310472"/>
            <a:ext cx="1340700" cy="0"/>
          </a:xfrm>
          <a:prstGeom prst="straightConnector1">
            <a:avLst/>
          </a:prstGeom>
          <a:noFill/>
          <a:ln cap="flat" cmpd="sng" w="9525">
            <a:solidFill>
              <a:srgbClr val="A30000"/>
            </a:solidFill>
            <a:prstDash val="solid"/>
            <a:round/>
            <a:headEnd len="med" w="med" type="none"/>
            <a:tailEnd len="med" w="med" type="triangle"/>
          </a:ln>
        </p:spPr>
      </p:cxnSp>
      <p:cxnSp>
        <p:nvCxnSpPr>
          <p:cNvPr id="3180" name="Google Shape;3180;p225"/>
          <p:cNvCxnSpPr>
            <a:stCxn id="3176" idx="3"/>
            <a:endCxn id="3172" idx="1"/>
          </p:cNvCxnSpPr>
          <p:nvPr/>
        </p:nvCxnSpPr>
        <p:spPr>
          <a:xfrm>
            <a:off x="7481916" y="4310472"/>
            <a:ext cx="1340700" cy="961800"/>
          </a:xfrm>
          <a:prstGeom prst="straightConnector1">
            <a:avLst/>
          </a:prstGeom>
          <a:noFill/>
          <a:ln cap="flat" cmpd="sng" w="9525">
            <a:solidFill>
              <a:srgbClr val="A30000"/>
            </a:solidFill>
            <a:prstDash val="solid"/>
            <a:round/>
            <a:headEnd len="med" w="med" type="none"/>
            <a:tailEnd len="med" w="med" type="triangle"/>
          </a:ln>
        </p:spPr>
      </p:cxnSp>
      <p:sp>
        <p:nvSpPr>
          <p:cNvPr id="3181" name="Google Shape;3181;p225"/>
          <p:cNvSpPr txBox="1"/>
          <p:nvPr/>
        </p:nvSpPr>
        <p:spPr>
          <a:xfrm>
            <a:off x="1161150" y="1482600"/>
            <a:ext cx="3529200" cy="209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Red Hat Text"/>
                <a:ea typeface="Red Hat Text"/>
                <a:cs typeface="Red Hat Text"/>
                <a:sym typeface="Red Hat Text"/>
              </a:rPr>
              <a:t>cli_config </a:t>
            </a:r>
            <a:r>
              <a:rPr lang="en" sz="2400">
                <a:latin typeface="Red Hat Text"/>
                <a:ea typeface="Red Hat Text"/>
                <a:cs typeface="Red Hat Text"/>
                <a:sym typeface="Red Hat Text"/>
              </a:rPr>
              <a:t>(agnostic)</a:t>
            </a:r>
            <a:endParaRPr sz="2400">
              <a:latin typeface="Red Hat Text"/>
              <a:ea typeface="Red Hat Text"/>
              <a:cs typeface="Red Hat Text"/>
              <a:sym typeface="Red Hat Text"/>
            </a:endParaRPr>
          </a:p>
          <a:p>
            <a:pPr indent="0" lvl="0" marL="0" rtl="0" algn="l">
              <a:lnSpc>
                <a:spcPct val="150000"/>
              </a:lnSpc>
              <a:spcBef>
                <a:spcPts val="0"/>
              </a:spcBef>
              <a:spcAft>
                <a:spcPts val="0"/>
              </a:spcAft>
              <a:buNone/>
            </a:pPr>
            <a:r>
              <a:rPr lang="en" sz="2400">
                <a:latin typeface="Red Hat Text"/>
                <a:ea typeface="Red Hat Text"/>
                <a:cs typeface="Red Hat Text"/>
                <a:sym typeface="Red Hat Text"/>
              </a:rPr>
              <a:t>ios_config:</a:t>
            </a:r>
            <a:endParaRPr sz="2400">
              <a:latin typeface="Red Hat Text"/>
              <a:ea typeface="Red Hat Text"/>
              <a:cs typeface="Red Hat Text"/>
              <a:sym typeface="Red Hat Text"/>
            </a:endParaRPr>
          </a:p>
          <a:p>
            <a:pPr indent="0" lvl="0" marL="0" rtl="0" algn="l">
              <a:lnSpc>
                <a:spcPct val="150000"/>
              </a:lnSpc>
              <a:spcBef>
                <a:spcPts val="0"/>
              </a:spcBef>
              <a:spcAft>
                <a:spcPts val="0"/>
              </a:spcAft>
              <a:buNone/>
            </a:pPr>
            <a:r>
              <a:rPr lang="en" sz="2400">
                <a:latin typeface="Red Hat Text"/>
                <a:ea typeface="Red Hat Text"/>
                <a:cs typeface="Red Hat Text"/>
                <a:sym typeface="Red Hat Text"/>
              </a:rPr>
              <a:t>nxos_config:</a:t>
            </a:r>
            <a:endParaRPr sz="2400">
              <a:latin typeface="Red Hat Text"/>
              <a:ea typeface="Red Hat Text"/>
              <a:cs typeface="Red Hat Text"/>
              <a:sym typeface="Red Hat Text"/>
            </a:endParaRPr>
          </a:p>
          <a:p>
            <a:pPr indent="0" lvl="0" marL="0" rtl="0" algn="l">
              <a:lnSpc>
                <a:spcPct val="150000"/>
              </a:lnSpc>
              <a:spcBef>
                <a:spcPts val="0"/>
              </a:spcBef>
              <a:spcAft>
                <a:spcPts val="0"/>
              </a:spcAft>
              <a:buNone/>
            </a:pPr>
            <a:r>
              <a:rPr lang="en" sz="2400">
                <a:latin typeface="Red Hat Text"/>
                <a:ea typeface="Red Hat Text"/>
                <a:cs typeface="Red Hat Text"/>
                <a:sym typeface="Red Hat Text"/>
              </a:rPr>
              <a:t>iosxr_config:</a:t>
            </a:r>
            <a:endParaRPr sz="2400">
              <a:latin typeface="Red Hat Text"/>
              <a:ea typeface="Red Hat Text"/>
              <a:cs typeface="Red Hat Text"/>
              <a:sym typeface="Red Hat Text"/>
            </a:endParaRPr>
          </a:p>
          <a:p>
            <a:pPr indent="0" lvl="0" marL="0" rtl="0" algn="l">
              <a:lnSpc>
                <a:spcPct val="150000"/>
              </a:lnSpc>
              <a:spcBef>
                <a:spcPts val="0"/>
              </a:spcBef>
              <a:spcAft>
                <a:spcPts val="0"/>
              </a:spcAft>
              <a:buNone/>
            </a:pPr>
            <a:r>
              <a:rPr lang="en" sz="2400">
                <a:latin typeface="Red Hat Text"/>
                <a:ea typeface="Red Hat Text"/>
                <a:cs typeface="Red Hat Text"/>
                <a:sym typeface="Red Hat Text"/>
              </a:rPr>
              <a:t>eos_config</a:t>
            </a:r>
            <a:br>
              <a:rPr lang="en" sz="2400">
                <a:latin typeface="Red Hat Text"/>
                <a:ea typeface="Red Hat Text"/>
                <a:cs typeface="Red Hat Text"/>
                <a:sym typeface="Red Hat Text"/>
              </a:rPr>
            </a:br>
            <a:r>
              <a:rPr lang="en" sz="2400">
                <a:latin typeface="Red Hat Text"/>
                <a:ea typeface="Red Hat Text"/>
                <a:cs typeface="Red Hat Text"/>
                <a:sym typeface="Red Hat Text"/>
              </a:rPr>
              <a:t>.</a:t>
            </a:r>
            <a:endParaRPr sz="2400">
              <a:latin typeface="Red Hat Text"/>
              <a:ea typeface="Red Hat Text"/>
              <a:cs typeface="Red Hat Text"/>
              <a:sym typeface="Red Hat Text"/>
            </a:endParaRPr>
          </a:p>
          <a:p>
            <a:pPr indent="0" lvl="0" marL="0" rtl="0" algn="l">
              <a:lnSpc>
                <a:spcPct val="150000"/>
              </a:lnSpc>
              <a:spcBef>
                <a:spcPts val="0"/>
              </a:spcBef>
              <a:spcAft>
                <a:spcPts val="0"/>
              </a:spcAft>
              <a:buNone/>
            </a:pPr>
            <a:r>
              <a:rPr lang="en" sz="2400">
                <a:latin typeface="Red Hat Text"/>
                <a:ea typeface="Red Hat Text"/>
                <a:cs typeface="Red Hat Text"/>
                <a:sym typeface="Red Hat Text"/>
              </a:rPr>
              <a:t>.</a:t>
            </a:r>
            <a:endParaRPr sz="2400">
              <a:latin typeface="Red Hat Text"/>
              <a:ea typeface="Red Hat Text"/>
              <a:cs typeface="Red Hat Text"/>
              <a:sym typeface="Red Hat Text"/>
            </a:endParaRPr>
          </a:p>
          <a:p>
            <a:pPr indent="0" lvl="0" marL="0" rtl="0" algn="l">
              <a:lnSpc>
                <a:spcPct val="150000"/>
              </a:lnSpc>
              <a:spcBef>
                <a:spcPts val="0"/>
              </a:spcBef>
              <a:spcAft>
                <a:spcPts val="0"/>
              </a:spcAft>
              <a:buNone/>
            </a:pPr>
            <a:r>
              <a:rPr lang="en" sz="2400">
                <a:latin typeface="Red Hat Text"/>
                <a:ea typeface="Red Hat Text"/>
                <a:cs typeface="Red Hat Text"/>
                <a:sym typeface="Red Hat Text"/>
              </a:rPr>
              <a:t>*os_config:</a:t>
            </a:r>
            <a:endParaRPr sz="2400">
              <a:latin typeface="Red Hat Text"/>
              <a:ea typeface="Red Hat Text"/>
              <a:cs typeface="Red Hat Text"/>
              <a:sym typeface="Red Hat Text"/>
            </a:endParaRPr>
          </a:p>
        </p:txBody>
      </p:sp>
      <p:sp>
        <p:nvSpPr>
          <p:cNvPr id="3182" name="Google Shape;3182;p225"/>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Network Automation config modules</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p226"/>
          <p:cNvSpPr txBox="1"/>
          <p:nvPr/>
        </p:nvSpPr>
        <p:spPr>
          <a:xfrm>
            <a:off x="5315175" y="2049725"/>
            <a:ext cx="6562500" cy="1752900"/>
          </a:xfrm>
          <a:prstGeom prst="rect">
            <a:avLst/>
          </a:prstGeom>
          <a:solidFill>
            <a:schemeClr val="dk1"/>
          </a:solidFill>
          <a:ln>
            <a:noFill/>
          </a:ln>
        </p:spPr>
        <p:txBody>
          <a:bodyPr anchorCtr="0" anchor="t" bIns="45700" lIns="91425" spcFirstLastPara="1" rIns="91425" wrap="square" tIns="45700">
            <a:noAutofit/>
          </a:bodyPr>
          <a:lstStyle/>
          <a:p>
            <a:pPr indent="0" lvl="0" marL="0" rtl="0" algn="l">
              <a:spcBef>
                <a:spcPts val="27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indent="0" lvl="0" marL="0" rtl="0" algn="l">
              <a:spcBef>
                <a:spcPts val="27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ntp server {{ntp_server}}</a:t>
            </a:r>
            <a:endParaRPr sz="1800">
              <a:solidFill>
                <a:schemeClr val="lt1"/>
              </a:solidFill>
              <a:latin typeface="Courier New"/>
              <a:ea typeface="Courier New"/>
              <a:cs typeface="Courier New"/>
              <a:sym typeface="Courier New"/>
            </a:endParaRPr>
          </a:p>
          <a:p>
            <a:pPr indent="0" lvl="0" marL="0" marR="0" rtl="0" algn="l">
              <a:lnSpc>
                <a:spcPct val="100000"/>
              </a:lnSpc>
              <a:spcBef>
                <a:spcPts val="27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indent="0" lvl="0" marL="0" marR="0" rtl="0" algn="l">
              <a:lnSpc>
                <a:spcPct val="100000"/>
              </a:lnSpc>
              <a:spcBef>
                <a:spcPts val="27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ip name-server {{name_server}}</a:t>
            </a:r>
            <a:endParaRPr sz="1800">
              <a:solidFill>
                <a:schemeClr val="lt1"/>
              </a:solidFill>
              <a:latin typeface="Courier New"/>
              <a:ea typeface="Courier New"/>
              <a:cs typeface="Courier New"/>
              <a:sym typeface="Courier New"/>
            </a:endParaRPr>
          </a:p>
          <a:p>
            <a:pPr indent="0" lvl="0" marL="0" marR="0" rtl="0" algn="l">
              <a:lnSpc>
                <a:spcPct val="100000"/>
              </a:lnSpc>
              <a:spcBef>
                <a:spcPts val="270"/>
              </a:spcBef>
              <a:spcAft>
                <a:spcPts val="0"/>
              </a:spcAft>
              <a:buClr>
                <a:schemeClr val="dk1"/>
              </a:buClr>
              <a:buSzPts val="1100"/>
              <a:buFont typeface="Arial"/>
              <a:buNone/>
            </a:pP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p:txBody>
      </p:sp>
      <p:sp>
        <p:nvSpPr>
          <p:cNvPr id="3188" name="Google Shape;3188;p226"/>
          <p:cNvSpPr txBox="1"/>
          <p:nvPr/>
        </p:nvSpPr>
        <p:spPr>
          <a:xfrm>
            <a:off x="485800" y="2049700"/>
            <a:ext cx="4594500" cy="1707000"/>
          </a:xfrm>
          <a:prstGeom prst="rect">
            <a:avLst/>
          </a:prstGeom>
          <a:solidFill>
            <a:schemeClr val="dk1"/>
          </a:solidFill>
          <a:ln>
            <a:noFill/>
          </a:ln>
        </p:spPr>
        <p:txBody>
          <a:bodyPr anchorCtr="0" anchor="t" bIns="45700" lIns="91425" spcFirstLastPara="1" rIns="91425" wrap="square" tIns="45700">
            <a:noAutofit/>
          </a:bodyPr>
          <a:lstStyle/>
          <a:p>
            <a:pPr indent="0" lvl="0" marL="0" rtl="0" algn="l">
              <a:spcBef>
                <a:spcPts val="270"/>
              </a:spcBef>
              <a:spcAft>
                <a:spcPts val="0"/>
              </a:spcAft>
              <a:buClr>
                <a:srgbClr val="000000"/>
              </a:buClr>
              <a:buSzPts val="1100"/>
              <a:buFont typeface="Arial"/>
              <a:buNone/>
            </a:pPr>
            <a:r>
              <a:rPr b="1" lang="en" sz="1800">
                <a:solidFill>
                  <a:srgbClr val="00BFA4"/>
                </a:solidFill>
                <a:latin typeface="Courier"/>
                <a:ea typeface="Courier"/>
                <a:cs typeface="Courier"/>
                <a:sym typeface="Courier"/>
              </a:rPr>
              <a:t>ntp_server</a:t>
            </a:r>
            <a:r>
              <a:rPr b="1" lang="en" sz="1800">
                <a:solidFill>
                  <a:schemeClr val="lt1"/>
                </a:solidFill>
                <a:latin typeface="Courier"/>
                <a:ea typeface="Courier"/>
                <a:cs typeface="Courier"/>
                <a:sym typeface="Courier"/>
              </a:rPr>
              <a:t>: </a:t>
            </a:r>
            <a:r>
              <a:rPr lang="en" sz="1800">
                <a:solidFill>
                  <a:schemeClr val="lt1"/>
                </a:solidFill>
                <a:latin typeface="Courier"/>
                <a:ea typeface="Courier"/>
                <a:cs typeface="Courier"/>
                <a:sym typeface="Courier"/>
              </a:rPr>
              <a:t>192.168.0.250</a:t>
            </a:r>
            <a:endParaRPr sz="1800">
              <a:solidFill>
                <a:schemeClr val="lt1"/>
              </a:solidFill>
              <a:latin typeface="Courier"/>
              <a:ea typeface="Courier"/>
              <a:cs typeface="Courier"/>
              <a:sym typeface="Courier"/>
            </a:endParaRPr>
          </a:p>
          <a:p>
            <a:pPr indent="0" lvl="0" marL="0" rtl="0" algn="l">
              <a:spcBef>
                <a:spcPts val="270"/>
              </a:spcBef>
              <a:spcAft>
                <a:spcPts val="0"/>
              </a:spcAft>
              <a:buClr>
                <a:schemeClr val="dk1"/>
              </a:buClr>
              <a:buSzPts val="1100"/>
              <a:buFont typeface="Arial"/>
              <a:buNone/>
            </a:pPr>
            <a:r>
              <a:rPr b="1" lang="en" sz="1800">
                <a:solidFill>
                  <a:srgbClr val="00BFA4"/>
                </a:solidFill>
                <a:latin typeface="Courier"/>
                <a:ea typeface="Courier"/>
                <a:cs typeface="Courier"/>
                <a:sym typeface="Courier"/>
              </a:rPr>
              <a:t>name_server</a:t>
            </a:r>
            <a:r>
              <a:rPr b="1" lang="en" sz="1800">
                <a:solidFill>
                  <a:schemeClr val="lt1"/>
                </a:solidFill>
                <a:latin typeface="Courier"/>
                <a:ea typeface="Courier"/>
                <a:cs typeface="Courier"/>
                <a:sym typeface="Courier"/>
              </a:rPr>
              <a:t>: </a:t>
            </a:r>
            <a:r>
              <a:rPr lang="en" sz="1800">
                <a:solidFill>
                  <a:schemeClr val="lt1"/>
                </a:solidFill>
                <a:latin typeface="Courier"/>
                <a:ea typeface="Courier"/>
                <a:cs typeface="Courier"/>
                <a:sym typeface="Courier"/>
              </a:rPr>
              <a:t>192.168.0.251</a:t>
            </a:r>
            <a:endParaRPr sz="1800">
              <a:solidFill>
                <a:schemeClr val="lt1"/>
              </a:solidFill>
              <a:latin typeface="Courier"/>
              <a:ea typeface="Courier"/>
              <a:cs typeface="Courier"/>
              <a:sym typeface="Courier"/>
            </a:endParaRPr>
          </a:p>
          <a:p>
            <a:pPr indent="0" lvl="0" marL="0" rtl="0" algn="l">
              <a:spcBef>
                <a:spcPts val="270"/>
              </a:spcBef>
              <a:spcAft>
                <a:spcPts val="0"/>
              </a:spcAft>
              <a:buClr>
                <a:srgbClr val="000000"/>
              </a:buClr>
              <a:buSzPts val="1100"/>
              <a:buFont typeface="Arial"/>
              <a:buNone/>
            </a:pPr>
            <a:r>
              <a:t/>
            </a:r>
            <a:endParaRPr sz="1800">
              <a:latin typeface="Courier"/>
              <a:ea typeface="Courier"/>
              <a:cs typeface="Courier"/>
              <a:sym typeface="Courier"/>
            </a:endParaRPr>
          </a:p>
        </p:txBody>
      </p:sp>
      <p:sp>
        <p:nvSpPr>
          <p:cNvPr id="3189" name="Google Shape;3189;p226"/>
          <p:cNvSpPr txBox="1"/>
          <p:nvPr/>
        </p:nvSpPr>
        <p:spPr>
          <a:xfrm>
            <a:off x="475525" y="5069875"/>
            <a:ext cx="3508800" cy="1429200"/>
          </a:xfrm>
          <a:prstGeom prst="rect">
            <a:avLst/>
          </a:prstGeom>
          <a:solidFill>
            <a:srgbClr val="000000"/>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ip name-server 192.168.0.251</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ntp server 192.168.0.250</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p:txBody>
      </p:sp>
      <p:sp>
        <p:nvSpPr>
          <p:cNvPr id="3190" name="Google Shape;3190;p226"/>
          <p:cNvSpPr txBox="1"/>
          <p:nvPr/>
        </p:nvSpPr>
        <p:spPr>
          <a:xfrm>
            <a:off x="1304945" y="4577011"/>
            <a:ext cx="1875000" cy="5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verpass"/>
                <a:ea typeface="Overpass"/>
                <a:cs typeface="Overpass"/>
                <a:sym typeface="Overpass"/>
              </a:rPr>
              <a:t>rtr1</a:t>
            </a:r>
            <a:endParaRPr sz="2400">
              <a:latin typeface="Overpass"/>
              <a:ea typeface="Overpass"/>
              <a:cs typeface="Overpass"/>
              <a:sym typeface="Overpass"/>
            </a:endParaRPr>
          </a:p>
        </p:txBody>
      </p:sp>
      <p:sp>
        <p:nvSpPr>
          <p:cNvPr id="3191" name="Google Shape;3191;p226"/>
          <p:cNvSpPr txBox="1"/>
          <p:nvPr/>
        </p:nvSpPr>
        <p:spPr>
          <a:xfrm>
            <a:off x="4560163" y="4577011"/>
            <a:ext cx="1875000" cy="5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verpass"/>
                <a:ea typeface="Overpass"/>
                <a:cs typeface="Overpass"/>
                <a:sym typeface="Overpass"/>
              </a:rPr>
              <a:t>rtrX</a:t>
            </a:r>
            <a:endParaRPr sz="2400">
              <a:latin typeface="Overpass"/>
              <a:ea typeface="Overpass"/>
              <a:cs typeface="Overpass"/>
              <a:sym typeface="Overpass"/>
            </a:endParaRPr>
          </a:p>
        </p:txBody>
      </p:sp>
      <p:sp>
        <p:nvSpPr>
          <p:cNvPr id="3192" name="Google Shape;3192;p226"/>
          <p:cNvSpPr txBox="1"/>
          <p:nvPr/>
        </p:nvSpPr>
        <p:spPr>
          <a:xfrm>
            <a:off x="475527" y="4238225"/>
            <a:ext cx="57966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Generated Network Configuration </a:t>
            </a:r>
            <a:endParaRPr sz="2400">
              <a:solidFill>
                <a:schemeClr val="dk1"/>
              </a:solidFill>
              <a:latin typeface="Red Hat Text"/>
              <a:ea typeface="Red Hat Text"/>
              <a:cs typeface="Red Hat Text"/>
              <a:sym typeface="Red Hat Text"/>
            </a:endParaRPr>
          </a:p>
        </p:txBody>
      </p:sp>
      <p:sp>
        <p:nvSpPr>
          <p:cNvPr id="3193" name="Google Shape;3193;p226"/>
          <p:cNvSpPr txBox="1"/>
          <p:nvPr/>
        </p:nvSpPr>
        <p:spPr>
          <a:xfrm>
            <a:off x="5315182" y="1524675"/>
            <a:ext cx="39354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Jinja2 Template</a:t>
            </a:r>
            <a:endParaRPr sz="2400">
              <a:solidFill>
                <a:schemeClr val="dk1"/>
              </a:solidFill>
              <a:latin typeface="Red Hat Text"/>
              <a:ea typeface="Red Hat Text"/>
              <a:cs typeface="Red Hat Text"/>
              <a:sym typeface="Red Hat Text"/>
            </a:endParaRPr>
          </a:p>
        </p:txBody>
      </p:sp>
      <p:sp>
        <p:nvSpPr>
          <p:cNvPr id="3194" name="Google Shape;3194;p226"/>
          <p:cNvSpPr txBox="1"/>
          <p:nvPr/>
        </p:nvSpPr>
        <p:spPr>
          <a:xfrm>
            <a:off x="475525" y="1524675"/>
            <a:ext cx="39354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Variables</a:t>
            </a:r>
            <a:endParaRPr sz="2400">
              <a:solidFill>
                <a:schemeClr val="dk1"/>
              </a:solidFill>
              <a:latin typeface="Red Hat Text"/>
              <a:ea typeface="Red Hat Text"/>
              <a:cs typeface="Red Hat Text"/>
              <a:sym typeface="Red Hat Text"/>
            </a:endParaRPr>
          </a:p>
        </p:txBody>
      </p:sp>
      <p:sp>
        <p:nvSpPr>
          <p:cNvPr id="3195" name="Google Shape;3195;p226"/>
          <p:cNvSpPr txBox="1"/>
          <p:nvPr/>
        </p:nvSpPr>
        <p:spPr>
          <a:xfrm>
            <a:off x="4165438" y="5069875"/>
            <a:ext cx="3508800" cy="1429200"/>
          </a:xfrm>
          <a:prstGeom prst="rect">
            <a:avLst/>
          </a:prstGeom>
          <a:solidFill>
            <a:srgbClr val="000000"/>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ip name-server 192.168.0.251</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ntp server 192.168.0.250</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p:txBody>
      </p:sp>
      <p:sp>
        <p:nvSpPr>
          <p:cNvPr id="3196" name="Google Shape;3196;p226"/>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Jinja2 Templating Example (1/2)</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0" name="Shape 3200"/>
        <p:cNvGrpSpPr/>
        <p:nvPr/>
      </p:nvGrpSpPr>
      <p:grpSpPr>
        <a:xfrm>
          <a:off x="0" y="0"/>
          <a:ext cx="0" cy="0"/>
          <a:chOff x="0" y="0"/>
          <a:chExt cx="0" cy="0"/>
        </a:xfrm>
      </p:grpSpPr>
      <p:sp>
        <p:nvSpPr>
          <p:cNvPr id="3201" name="Google Shape;3201;p227"/>
          <p:cNvSpPr txBox="1"/>
          <p:nvPr/>
        </p:nvSpPr>
        <p:spPr>
          <a:xfrm>
            <a:off x="145975" y="1783000"/>
            <a:ext cx="4594500" cy="2455200"/>
          </a:xfrm>
          <a:prstGeom prst="rect">
            <a:avLst/>
          </a:prstGeom>
          <a:solidFill>
            <a:schemeClr val="dk1"/>
          </a:solidFill>
          <a:ln>
            <a:noFill/>
          </a:ln>
        </p:spPr>
        <p:txBody>
          <a:bodyPr anchorCtr="0" anchor="t" bIns="45700" lIns="91425" spcFirstLastPara="1" rIns="91425" wrap="square" tIns="45700">
            <a:noAutofit/>
          </a:bodyPr>
          <a:lstStyle/>
          <a:p>
            <a:pPr indent="0" lvl="0" marL="0" rtl="0" algn="l">
              <a:spcBef>
                <a:spcPts val="270"/>
              </a:spcBef>
              <a:spcAft>
                <a:spcPts val="0"/>
              </a:spcAft>
              <a:buClr>
                <a:schemeClr val="dk1"/>
              </a:buClr>
              <a:buSzPts val="1100"/>
              <a:buFont typeface="Arial"/>
              <a:buNone/>
            </a:pPr>
            <a:r>
              <a:rPr b="1" lang="en">
                <a:solidFill>
                  <a:schemeClr val="lt1"/>
                </a:solidFill>
                <a:latin typeface="Courier New"/>
                <a:ea typeface="Courier New"/>
                <a:cs typeface="Courier New"/>
                <a:sym typeface="Courier New"/>
              </a:rPr>
              <a:t>nodes:</a:t>
            </a:r>
            <a:endParaRPr b="1">
              <a:solidFill>
                <a:schemeClr val="lt1"/>
              </a:solidFill>
              <a:latin typeface="Courier New"/>
              <a:ea typeface="Courier New"/>
              <a:cs typeface="Courier New"/>
              <a:sym typeface="Courier New"/>
            </a:endParaRPr>
          </a:p>
          <a:p>
            <a:pPr indent="0" lvl="0" marL="0" rtl="0" algn="l">
              <a:spcBef>
                <a:spcPts val="270"/>
              </a:spcBef>
              <a:spcAft>
                <a:spcPts val="0"/>
              </a:spcAft>
              <a:buClr>
                <a:schemeClr val="dk1"/>
              </a:buClr>
              <a:buSzPts val="1100"/>
              <a:buFont typeface="Arial"/>
              <a:buNone/>
            </a:pPr>
            <a:r>
              <a:rPr b="1" lang="en">
                <a:solidFill>
                  <a:schemeClr val="lt1"/>
                </a:solidFill>
                <a:latin typeface="Courier New"/>
                <a:ea typeface="Courier New"/>
                <a:cs typeface="Courier New"/>
                <a:sym typeface="Courier New"/>
              </a:rPr>
              <a:t>  rtr1:</a:t>
            </a:r>
            <a:endParaRPr b="1">
              <a:solidFill>
                <a:schemeClr val="lt1"/>
              </a:solidFill>
              <a:latin typeface="Courier New"/>
              <a:ea typeface="Courier New"/>
              <a:cs typeface="Courier New"/>
              <a:sym typeface="Courier New"/>
            </a:endParaRPr>
          </a:p>
          <a:p>
            <a:pPr indent="0" lvl="0" marL="0" rtl="0" algn="l">
              <a:spcBef>
                <a:spcPts val="270"/>
              </a:spcBef>
              <a:spcAft>
                <a:spcPts val="0"/>
              </a:spcAft>
              <a:buClr>
                <a:schemeClr val="dk1"/>
              </a:buClr>
              <a:buSzPts val="1100"/>
              <a:buFont typeface="Arial"/>
              <a:buNone/>
            </a:pPr>
            <a:r>
              <a:rPr b="1" lang="en">
                <a:solidFill>
                  <a:schemeClr val="lt1"/>
                </a:solidFill>
                <a:latin typeface="Courier New"/>
                <a:ea typeface="Courier New"/>
                <a:cs typeface="Courier New"/>
                <a:sym typeface="Courier New"/>
              </a:rPr>
              <a:t>    Loopback100: </a:t>
            </a:r>
            <a:r>
              <a:rPr lang="en">
                <a:solidFill>
                  <a:schemeClr val="lt1"/>
                </a:solidFill>
                <a:latin typeface="Courier New"/>
                <a:ea typeface="Courier New"/>
                <a:cs typeface="Courier New"/>
                <a:sym typeface="Courier New"/>
              </a:rPr>
              <a:t>"192.168.100.1"</a:t>
            </a:r>
            <a:endParaRPr>
              <a:solidFill>
                <a:schemeClr val="lt1"/>
              </a:solidFill>
              <a:latin typeface="Courier New"/>
              <a:ea typeface="Courier New"/>
              <a:cs typeface="Courier New"/>
              <a:sym typeface="Courier New"/>
            </a:endParaRPr>
          </a:p>
          <a:p>
            <a:pPr indent="0" lvl="0" marL="0" rtl="0" algn="l">
              <a:spcBef>
                <a:spcPts val="270"/>
              </a:spcBef>
              <a:spcAft>
                <a:spcPts val="0"/>
              </a:spcAft>
              <a:buClr>
                <a:schemeClr val="dk1"/>
              </a:buClr>
              <a:buSzPts val="1100"/>
              <a:buFont typeface="Arial"/>
              <a:buNone/>
            </a:pPr>
            <a:r>
              <a:rPr b="1" lang="en">
                <a:solidFill>
                  <a:schemeClr val="lt1"/>
                </a:solidFill>
                <a:latin typeface="Courier New"/>
                <a:ea typeface="Courier New"/>
                <a:cs typeface="Courier New"/>
                <a:sym typeface="Courier New"/>
              </a:rPr>
              <a:t>  rtr2:</a:t>
            </a:r>
            <a:endParaRPr b="1">
              <a:solidFill>
                <a:schemeClr val="lt1"/>
              </a:solidFill>
              <a:latin typeface="Courier New"/>
              <a:ea typeface="Courier New"/>
              <a:cs typeface="Courier New"/>
              <a:sym typeface="Courier New"/>
            </a:endParaRPr>
          </a:p>
          <a:p>
            <a:pPr indent="0" lvl="0" marL="0" rtl="0" algn="l">
              <a:spcBef>
                <a:spcPts val="270"/>
              </a:spcBef>
              <a:spcAft>
                <a:spcPts val="0"/>
              </a:spcAft>
              <a:buClr>
                <a:schemeClr val="dk1"/>
              </a:buClr>
              <a:buSzPts val="1100"/>
              <a:buFont typeface="Arial"/>
              <a:buNone/>
            </a:pPr>
            <a:r>
              <a:rPr b="1" lang="en">
                <a:solidFill>
                  <a:schemeClr val="lt1"/>
                </a:solidFill>
                <a:latin typeface="Courier New"/>
                <a:ea typeface="Courier New"/>
                <a:cs typeface="Courier New"/>
                <a:sym typeface="Courier New"/>
              </a:rPr>
              <a:t>    Loopback100: </a:t>
            </a:r>
            <a:r>
              <a:rPr lang="en">
                <a:solidFill>
                  <a:schemeClr val="lt1"/>
                </a:solidFill>
                <a:latin typeface="Courier New"/>
                <a:ea typeface="Courier New"/>
                <a:cs typeface="Courier New"/>
                <a:sym typeface="Courier New"/>
              </a:rPr>
              <a:t>"192.168.100.2"</a:t>
            </a:r>
            <a:endParaRPr>
              <a:solidFill>
                <a:schemeClr val="lt1"/>
              </a:solidFill>
              <a:latin typeface="Courier New"/>
              <a:ea typeface="Courier New"/>
              <a:cs typeface="Courier New"/>
              <a:sym typeface="Courier New"/>
            </a:endParaRPr>
          </a:p>
          <a:p>
            <a:pPr indent="0" lvl="0" marL="0" rtl="0" algn="l">
              <a:spcBef>
                <a:spcPts val="270"/>
              </a:spcBef>
              <a:spcAft>
                <a:spcPts val="0"/>
              </a:spcAft>
              <a:buClr>
                <a:schemeClr val="dk1"/>
              </a:buClr>
              <a:buSzPts val="1100"/>
              <a:buFont typeface="Arial"/>
              <a:buNone/>
            </a:pPr>
            <a:r>
              <a:rPr b="1" lang="en">
                <a:solidFill>
                  <a:schemeClr val="lt1"/>
                </a:solidFill>
                <a:latin typeface="Courier New"/>
                <a:ea typeface="Courier New"/>
                <a:cs typeface="Courier New"/>
                <a:sym typeface="Courier New"/>
              </a:rPr>
              <a:t>  rtr3:</a:t>
            </a:r>
            <a:endParaRPr b="1">
              <a:solidFill>
                <a:schemeClr val="lt1"/>
              </a:solidFill>
              <a:latin typeface="Courier New"/>
              <a:ea typeface="Courier New"/>
              <a:cs typeface="Courier New"/>
              <a:sym typeface="Courier New"/>
            </a:endParaRPr>
          </a:p>
          <a:p>
            <a:pPr indent="0" lvl="0" marL="0" rtl="0" algn="l">
              <a:spcBef>
                <a:spcPts val="270"/>
              </a:spcBef>
              <a:spcAft>
                <a:spcPts val="0"/>
              </a:spcAft>
              <a:buClr>
                <a:schemeClr val="dk1"/>
              </a:buClr>
              <a:buSzPts val="1100"/>
              <a:buFont typeface="Arial"/>
              <a:buNone/>
            </a:pPr>
            <a:r>
              <a:rPr b="1" lang="en">
                <a:solidFill>
                  <a:schemeClr val="lt1"/>
                </a:solidFill>
                <a:latin typeface="Courier New"/>
                <a:ea typeface="Courier New"/>
                <a:cs typeface="Courier New"/>
                <a:sym typeface="Courier New"/>
              </a:rPr>
              <a:t>    Loopback100: </a:t>
            </a:r>
            <a:r>
              <a:rPr lang="en">
                <a:solidFill>
                  <a:schemeClr val="lt1"/>
                </a:solidFill>
                <a:latin typeface="Courier New"/>
                <a:ea typeface="Courier New"/>
                <a:cs typeface="Courier New"/>
                <a:sym typeface="Courier New"/>
              </a:rPr>
              <a:t>"192.168.100.3"</a:t>
            </a:r>
            <a:endParaRPr>
              <a:solidFill>
                <a:schemeClr val="lt1"/>
              </a:solidFill>
              <a:latin typeface="Courier New"/>
              <a:ea typeface="Courier New"/>
              <a:cs typeface="Courier New"/>
              <a:sym typeface="Courier New"/>
            </a:endParaRPr>
          </a:p>
          <a:p>
            <a:pPr indent="0" lvl="0" marL="0" rtl="0" algn="l">
              <a:spcBef>
                <a:spcPts val="270"/>
              </a:spcBef>
              <a:spcAft>
                <a:spcPts val="0"/>
              </a:spcAft>
              <a:buClr>
                <a:schemeClr val="dk1"/>
              </a:buClr>
              <a:buSzPts val="1100"/>
              <a:buFont typeface="Arial"/>
              <a:buNone/>
            </a:pPr>
            <a:r>
              <a:rPr b="1" lang="en">
                <a:solidFill>
                  <a:schemeClr val="lt1"/>
                </a:solidFill>
                <a:latin typeface="Courier New"/>
                <a:ea typeface="Courier New"/>
                <a:cs typeface="Courier New"/>
                <a:sym typeface="Courier New"/>
              </a:rPr>
              <a:t>  rtr4:</a:t>
            </a:r>
            <a:endParaRPr b="1">
              <a:solidFill>
                <a:schemeClr val="lt1"/>
              </a:solidFill>
              <a:latin typeface="Courier New"/>
              <a:ea typeface="Courier New"/>
              <a:cs typeface="Courier New"/>
              <a:sym typeface="Courier New"/>
            </a:endParaRPr>
          </a:p>
          <a:p>
            <a:pPr indent="0" lvl="0" marL="0" rtl="0" algn="l">
              <a:spcBef>
                <a:spcPts val="270"/>
              </a:spcBef>
              <a:spcAft>
                <a:spcPts val="0"/>
              </a:spcAft>
              <a:buClr>
                <a:schemeClr val="dk1"/>
              </a:buClr>
              <a:buSzPts val="1100"/>
              <a:buFont typeface="Arial"/>
              <a:buNone/>
            </a:pPr>
            <a:r>
              <a:rPr b="1" lang="en">
                <a:solidFill>
                  <a:schemeClr val="lt1"/>
                </a:solidFill>
                <a:latin typeface="Courier New"/>
                <a:ea typeface="Courier New"/>
                <a:cs typeface="Courier New"/>
                <a:sym typeface="Courier New"/>
              </a:rPr>
              <a:t>    Loopback100: </a:t>
            </a:r>
            <a:r>
              <a:rPr lang="en">
                <a:solidFill>
                  <a:schemeClr val="lt1"/>
                </a:solidFill>
                <a:latin typeface="Courier New"/>
                <a:ea typeface="Courier New"/>
                <a:cs typeface="Courier New"/>
                <a:sym typeface="Courier New"/>
              </a:rPr>
              <a:t>"192.168.100.4"</a:t>
            </a:r>
            <a:endParaRPr>
              <a:solidFill>
                <a:schemeClr val="lt1"/>
              </a:solidFill>
              <a:latin typeface="Courier New"/>
              <a:ea typeface="Courier New"/>
              <a:cs typeface="Courier New"/>
              <a:sym typeface="Courier New"/>
            </a:endParaRPr>
          </a:p>
          <a:p>
            <a:pPr indent="0" lvl="0" marL="0" rtl="0" algn="l">
              <a:spcBef>
                <a:spcPts val="270"/>
              </a:spcBef>
              <a:spcAft>
                <a:spcPts val="0"/>
              </a:spcAft>
              <a:buClr>
                <a:srgbClr val="000000"/>
              </a:buClr>
              <a:buSzPts val="1100"/>
              <a:buFont typeface="Arial"/>
              <a:buNone/>
            </a:pPr>
            <a:r>
              <a:t/>
            </a:r>
            <a:endParaRPr b="1" sz="1000">
              <a:solidFill>
                <a:schemeClr val="lt1"/>
              </a:solidFill>
              <a:latin typeface="Courier New"/>
              <a:ea typeface="Courier New"/>
              <a:cs typeface="Courier New"/>
              <a:sym typeface="Courier New"/>
            </a:endParaRPr>
          </a:p>
        </p:txBody>
      </p:sp>
      <p:sp>
        <p:nvSpPr>
          <p:cNvPr id="3202" name="Google Shape;3202;p227"/>
          <p:cNvSpPr txBox="1"/>
          <p:nvPr/>
        </p:nvSpPr>
        <p:spPr>
          <a:xfrm>
            <a:off x="475525" y="5222275"/>
            <a:ext cx="3141000" cy="1171200"/>
          </a:xfrm>
          <a:prstGeom prst="rect">
            <a:avLst/>
          </a:prstGeom>
          <a:solidFill>
            <a:srgbClr val="000000"/>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interface Loopback100</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  ip address 192.168.100.1</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p:txBody>
      </p:sp>
      <p:sp>
        <p:nvSpPr>
          <p:cNvPr id="3203" name="Google Shape;3203;p227"/>
          <p:cNvSpPr txBox="1"/>
          <p:nvPr/>
        </p:nvSpPr>
        <p:spPr>
          <a:xfrm>
            <a:off x="1108520" y="4729411"/>
            <a:ext cx="1875000" cy="5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ed Hat Text"/>
                <a:ea typeface="Red Hat Text"/>
                <a:cs typeface="Red Hat Text"/>
                <a:sym typeface="Red Hat Text"/>
              </a:rPr>
              <a:t>rtr1</a:t>
            </a:r>
            <a:endParaRPr sz="2400">
              <a:latin typeface="Red Hat Text"/>
              <a:ea typeface="Red Hat Text"/>
              <a:cs typeface="Red Hat Text"/>
              <a:sym typeface="Red Hat Text"/>
            </a:endParaRPr>
          </a:p>
        </p:txBody>
      </p:sp>
      <p:sp>
        <p:nvSpPr>
          <p:cNvPr id="3204" name="Google Shape;3204;p227"/>
          <p:cNvSpPr txBox="1"/>
          <p:nvPr/>
        </p:nvSpPr>
        <p:spPr>
          <a:xfrm>
            <a:off x="4363738" y="4729411"/>
            <a:ext cx="1875000" cy="5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ed Hat Text"/>
                <a:ea typeface="Red Hat Text"/>
                <a:cs typeface="Red Hat Text"/>
                <a:sym typeface="Red Hat Text"/>
              </a:rPr>
              <a:t>rtr2</a:t>
            </a:r>
            <a:endParaRPr sz="2400">
              <a:latin typeface="Red Hat Text"/>
              <a:ea typeface="Red Hat Text"/>
              <a:cs typeface="Red Hat Text"/>
              <a:sym typeface="Red Hat Text"/>
            </a:endParaRPr>
          </a:p>
        </p:txBody>
      </p:sp>
      <p:sp>
        <p:nvSpPr>
          <p:cNvPr id="3205" name="Google Shape;3205;p227"/>
          <p:cNvSpPr txBox="1"/>
          <p:nvPr/>
        </p:nvSpPr>
        <p:spPr>
          <a:xfrm>
            <a:off x="7658934" y="4729411"/>
            <a:ext cx="1875000" cy="5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ed Hat Text"/>
                <a:ea typeface="Red Hat Text"/>
                <a:cs typeface="Red Hat Text"/>
                <a:sym typeface="Red Hat Text"/>
              </a:rPr>
              <a:t>rtrX</a:t>
            </a:r>
            <a:endParaRPr sz="2400">
              <a:latin typeface="Red Hat Text"/>
              <a:ea typeface="Red Hat Text"/>
              <a:cs typeface="Red Hat Text"/>
              <a:sym typeface="Red Hat Text"/>
            </a:endParaRPr>
          </a:p>
        </p:txBody>
      </p:sp>
      <p:sp>
        <p:nvSpPr>
          <p:cNvPr id="3206" name="Google Shape;3206;p227"/>
          <p:cNvSpPr txBox="1"/>
          <p:nvPr/>
        </p:nvSpPr>
        <p:spPr>
          <a:xfrm>
            <a:off x="475527" y="4390625"/>
            <a:ext cx="57966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ed Hat Display"/>
                <a:ea typeface="Red Hat Display"/>
                <a:cs typeface="Red Hat Display"/>
                <a:sym typeface="Red Hat Display"/>
              </a:rPr>
              <a:t>Generated Network Configuration </a:t>
            </a:r>
            <a:endParaRPr sz="2400">
              <a:solidFill>
                <a:schemeClr val="dk1"/>
              </a:solidFill>
              <a:latin typeface="Red Hat Display"/>
              <a:ea typeface="Red Hat Display"/>
              <a:cs typeface="Red Hat Display"/>
              <a:sym typeface="Red Hat Display"/>
            </a:endParaRPr>
          </a:p>
        </p:txBody>
      </p:sp>
      <p:sp>
        <p:nvSpPr>
          <p:cNvPr id="3207" name="Google Shape;3207;p227"/>
          <p:cNvSpPr txBox="1"/>
          <p:nvPr/>
        </p:nvSpPr>
        <p:spPr>
          <a:xfrm>
            <a:off x="5315182" y="1296075"/>
            <a:ext cx="39354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Jinja2 Template</a:t>
            </a:r>
            <a:endParaRPr sz="2400">
              <a:solidFill>
                <a:schemeClr val="dk1"/>
              </a:solidFill>
              <a:latin typeface="Red Hat Text"/>
              <a:ea typeface="Red Hat Text"/>
              <a:cs typeface="Red Hat Text"/>
              <a:sym typeface="Red Hat Text"/>
            </a:endParaRPr>
          </a:p>
        </p:txBody>
      </p:sp>
      <p:sp>
        <p:nvSpPr>
          <p:cNvPr id="3208" name="Google Shape;3208;p227"/>
          <p:cNvSpPr txBox="1"/>
          <p:nvPr/>
        </p:nvSpPr>
        <p:spPr>
          <a:xfrm>
            <a:off x="475525" y="1296075"/>
            <a:ext cx="39354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Variables</a:t>
            </a:r>
            <a:endParaRPr sz="2400">
              <a:solidFill>
                <a:schemeClr val="dk1"/>
              </a:solidFill>
              <a:latin typeface="Red Hat Text"/>
              <a:ea typeface="Red Hat Text"/>
              <a:cs typeface="Red Hat Text"/>
              <a:sym typeface="Red Hat Text"/>
            </a:endParaRPr>
          </a:p>
        </p:txBody>
      </p:sp>
      <p:sp>
        <p:nvSpPr>
          <p:cNvPr id="3209" name="Google Shape;3209;p227"/>
          <p:cNvSpPr txBox="1"/>
          <p:nvPr/>
        </p:nvSpPr>
        <p:spPr>
          <a:xfrm>
            <a:off x="3730738" y="5222275"/>
            <a:ext cx="3141000" cy="1171200"/>
          </a:xfrm>
          <a:prstGeom prst="rect">
            <a:avLst/>
          </a:prstGeom>
          <a:solidFill>
            <a:srgbClr val="000000"/>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interface Loopback100</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  ip address 192.168.100.2</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p:txBody>
      </p:sp>
      <p:sp>
        <p:nvSpPr>
          <p:cNvPr id="3210" name="Google Shape;3210;p227"/>
          <p:cNvSpPr txBox="1"/>
          <p:nvPr/>
        </p:nvSpPr>
        <p:spPr>
          <a:xfrm>
            <a:off x="7025913" y="5222275"/>
            <a:ext cx="3141000" cy="1171200"/>
          </a:xfrm>
          <a:prstGeom prst="rect">
            <a:avLst/>
          </a:prstGeom>
          <a:solidFill>
            <a:srgbClr val="000000"/>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interface Loopback100</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  ip address X</a:t>
            </a:r>
            <a:endParaRPr>
              <a:solidFill>
                <a:srgbClr val="FFFFFF"/>
              </a:solidFill>
              <a:latin typeface="Courier New"/>
              <a:ea typeface="Courier New"/>
              <a:cs typeface="Courier New"/>
              <a:sym typeface="Courier New"/>
            </a:endParaRPr>
          </a:p>
          <a:p>
            <a:pPr indent="0" lvl="0" marL="0" marR="0" rtl="0" algn="l">
              <a:lnSpc>
                <a:spcPct val="100000"/>
              </a:lnSpc>
              <a:spcBef>
                <a:spcPts val="270"/>
              </a:spcBef>
              <a:spcAft>
                <a:spcPts val="0"/>
              </a:spcAft>
              <a:buClr>
                <a:srgbClr val="000000"/>
              </a:buClr>
              <a:buSzPts val="1100"/>
              <a:buFont typeface="Arial"/>
              <a:buNone/>
            </a:pP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p:txBody>
      </p:sp>
      <p:sp>
        <p:nvSpPr>
          <p:cNvPr id="3211" name="Google Shape;3211;p227"/>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Jinja2 Templating Example (2/2)</a:t>
            </a:r>
            <a:endParaRPr sz="3600">
              <a:solidFill>
                <a:srgbClr val="EE0000"/>
              </a:solidFill>
              <a:latin typeface="Red Hat Display"/>
              <a:ea typeface="Red Hat Display"/>
              <a:cs typeface="Red Hat Display"/>
              <a:sym typeface="Red Hat Display"/>
            </a:endParaRPr>
          </a:p>
        </p:txBody>
      </p:sp>
      <p:sp>
        <p:nvSpPr>
          <p:cNvPr id="3212" name="Google Shape;3212;p227"/>
          <p:cNvSpPr txBox="1"/>
          <p:nvPr/>
        </p:nvSpPr>
        <p:spPr>
          <a:xfrm>
            <a:off x="4787425" y="1795300"/>
            <a:ext cx="7181100" cy="1212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270"/>
              </a:spcBef>
              <a:spcAft>
                <a:spcPts val="0"/>
              </a:spcAft>
              <a:buClr>
                <a:schemeClr val="dk1"/>
              </a:buClr>
              <a:buSzPts val="1100"/>
              <a:buFont typeface="Arial"/>
              <a:buNone/>
            </a:pPr>
            <a:r>
              <a:rPr lang="en" sz="1500">
                <a:solidFill>
                  <a:schemeClr val="lt1"/>
                </a:solidFill>
                <a:latin typeface="Overpass Mono"/>
                <a:ea typeface="Overpass Mono"/>
                <a:cs typeface="Overpass Mono"/>
                <a:sym typeface="Overpass Mono"/>
              </a:rPr>
              <a:t>{% for interface,ip in nodes[inventory_hostname].items() %}</a:t>
            </a:r>
            <a:endParaRPr sz="1500">
              <a:solidFill>
                <a:schemeClr val="lt1"/>
              </a:solidFill>
              <a:latin typeface="Overpass Mono"/>
              <a:ea typeface="Overpass Mono"/>
              <a:cs typeface="Overpass Mono"/>
              <a:sym typeface="Overpass Mono"/>
            </a:endParaRPr>
          </a:p>
          <a:p>
            <a:pPr indent="0" lvl="0" marL="0" rtl="0" algn="l">
              <a:spcBef>
                <a:spcPts val="270"/>
              </a:spcBef>
              <a:spcAft>
                <a:spcPts val="0"/>
              </a:spcAft>
              <a:buClr>
                <a:schemeClr val="dk1"/>
              </a:buClr>
              <a:buSzPts val="1100"/>
              <a:buFont typeface="Arial"/>
              <a:buNone/>
            </a:pPr>
            <a:r>
              <a:rPr lang="en" sz="1500">
                <a:solidFill>
                  <a:schemeClr val="lt1"/>
                </a:solidFill>
                <a:latin typeface="Overpass Mono"/>
                <a:ea typeface="Overpass Mono"/>
                <a:cs typeface="Overpass Mono"/>
                <a:sym typeface="Overpass Mono"/>
              </a:rPr>
              <a:t>interface {{interface}}</a:t>
            </a:r>
            <a:endParaRPr sz="1500">
              <a:solidFill>
                <a:schemeClr val="lt1"/>
              </a:solidFill>
              <a:latin typeface="Overpass Mono"/>
              <a:ea typeface="Overpass Mono"/>
              <a:cs typeface="Overpass Mono"/>
              <a:sym typeface="Overpass Mono"/>
            </a:endParaRPr>
          </a:p>
          <a:p>
            <a:pPr indent="0" lvl="0" marL="0" rtl="0" algn="l">
              <a:spcBef>
                <a:spcPts val="270"/>
              </a:spcBef>
              <a:spcAft>
                <a:spcPts val="0"/>
              </a:spcAft>
              <a:buClr>
                <a:schemeClr val="dk1"/>
              </a:buClr>
              <a:buSzPts val="1100"/>
              <a:buFont typeface="Arial"/>
              <a:buNone/>
            </a:pPr>
            <a:r>
              <a:rPr lang="en" sz="1500">
                <a:solidFill>
                  <a:schemeClr val="lt1"/>
                </a:solidFill>
                <a:latin typeface="Overpass Mono"/>
                <a:ea typeface="Overpass Mono"/>
                <a:cs typeface="Overpass Mono"/>
                <a:sym typeface="Overpass Mono"/>
              </a:rPr>
              <a:t>  ip address {{ip}} 255.255.255.255</a:t>
            </a:r>
            <a:endParaRPr sz="1500">
              <a:solidFill>
                <a:schemeClr val="lt1"/>
              </a:solidFill>
              <a:latin typeface="Overpass Mono"/>
              <a:ea typeface="Overpass Mono"/>
              <a:cs typeface="Overpass Mono"/>
              <a:sym typeface="Overpass Mono"/>
            </a:endParaRPr>
          </a:p>
          <a:p>
            <a:pPr indent="0" lvl="0" marL="0" rtl="0" algn="l">
              <a:spcBef>
                <a:spcPts val="270"/>
              </a:spcBef>
              <a:spcAft>
                <a:spcPts val="0"/>
              </a:spcAft>
              <a:buClr>
                <a:schemeClr val="dk1"/>
              </a:buClr>
              <a:buSzPts val="1100"/>
              <a:buFont typeface="Arial"/>
              <a:buNone/>
            </a:pPr>
            <a:r>
              <a:rPr lang="en" sz="1500">
                <a:solidFill>
                  <a:schemeClr val="lt1"/>
                </a:solidFill>
                <a:latin typeface="Overpass Mono"/>
                <a:ea typeface="Overpass Mono"/>
                <a:cs typeface="Overpass Mono"/>
                <a:sym typeface="Overpass Mono"/>
              </a:rPr>
              <a:t>{% endfor %}</a:t>
            </a:r>
            <a:endParaRPr sz="1500">
              <a:solidFill>
                <a:schemeClr val="lt1"/>
              </a:solidFill>
              <a:latin typeface="Overpass Mono"/>
              <a:ea typeface="Overpass Mono"/>
              <a:cs typeface="Overpass Mono"/>
              <a:sym typeface="Overpass Mon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6" name="Shape 3216"/>
        <p:cNvGrpSpPr/>
        <p:nvPr/>
      </p:nvGrpSpPr>
      <p:grpSpPr>
        <a:xfrm>
          <a:off x="0" y="0"/>
          <a:ext cx="0" cy="0"/>
          <a:chOff x="0" y="0"/>
          <a:chExt cx="0" cy="0"/>
        </a:xfrm>
      </p:grpSpPr>
      <p:sp>
        <p:nvSpPr>
          <p:cNvPr id="3217" name="Google Shape;3217;p228"/>
          <p:cNvSpPr txBox="1"/>
          <p:nvPr/>
        </p:nvSpPr>
        <p:spPr>
          <a:xfrm>
            <a:off x="826650" y="1045350"/>
            <a:ext cx="9490500" cy="15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400">
                <a:latin typeface="Red Hat Text"/>
                <a:ea typeface="Red Hat Text"/>
                <a:cs typeface="Red Hat Text"/>
                <a:sym typeface="Red Hat Text"/>
              </a:rPr>
              <a:t>Agnostic module for network devices that uses the network_cli connection plugin.</a:t>
            </a:r>
            <a:endParaRPr sz="2400">
              <a:latin typeface="Red Hat Text"/>
              <a:ea typeface="Red Hat Text"/>
              <a:cs typeface="Red Hat Text"/>
              <a:sym typeface="Red Hat Text"/>
            </a:endParaRPr>
          </a:p>
        </p:txBody>
      </p:sp>
      <p:sp>
        <p:nvSpPr>
          <p:cNvPr id="3218" name="Google Shape;3218;p228"/>
          <p:cNvSpPr txBox="1"/>
          <p:nvPr/>
        </p:nvSpPr>
        <p:spPr>
          <a:xfrm>
            <a:off x="642900" y="2304750"/>
            <a:ext cx="10905900" cy="3397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chemeClr val="accent6"/>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chemeClr val="accent4"/>
                </a:solidFill>
                <a:latin typeface="Courier New"/>
                <a:ea typeface="Courier New"/>
                <a:cs typeface="Courier New"/>
                <a:sym typeface="Courier New"/>
              </a:rPr>
              <a:t>configure network devices</a:t>
            </a:r>
            <a:endParaRPr b="1" sz="2400">
              <a:solidFill>
                <a:schemeClr val="accent4"/>
              </a:solidFill>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chemeClr val="accent6"/>
                </a:solidFill>
                <a:latin typeface="Courier New"/>
                <a:ea typeface="Courier New"/>
                <a:cs typeface="Courier New"/>
                <a:sym typeface="Courier New"/>
              </a:rPr>
              <a:t>hosts</a:t>
            </a:r>
            <a:r>
              <a:rPr lang="en" sz="2400">
                <a:latin typeface="Courier New"/>
                <a:ea typeface="Courier New"/>
                <a:cs typeface="Courier New"/>
                <a:sym typeface="Courier New"/>
              </a:rPr>
              <a:t>: rtr1,rtr2</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chemeClr val="accent6"/>
                </a:solidFill>
                <a:latin typeface="Courier New"/>
                <a:ea typeface="Courier New"/>
                <a:cs typeface="Courier New"/>
                <a:sym typeface="Courier New"/>
              </a:rPr>
              <a:t>gather_facts</a:t>
            </a:r>
            <a:r>
              <a:rPr lang="en" sz="2400">
                <a:latin typeface="Courier New"/>
                <a:ea typeface="Courier New"/>
                <a:cs typeface="Courier New"/>
                <a:sym typeface="Courier New"/>
              </a:rPr>
              <a:t>: false</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chemeClr val="accent6"/>
                </a:solidFill>
                <a:latin typeface="Courier New"/>
                <a:ea typeface="Courier New"/>
                <a:cs typeface="Courier New"/>
                <a:sym typeface="Courier New"/>
              </a:rPr>
              <a:t>tasks</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 </a:t>
            </a:r>
            <a:r>
              <a:rPr b="1" lang="en" sz="2400">
                <a:solidFill>
                  <a:schemeClr val="accent6"/>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chemeClr val="accent4"/>
                </a:solidFill>
                <a:latin typeface="Courier New"/>
                <a:ea typeface="Courier New"/>
                <a:cs typeface="Courier New"/>
                <a:sym typeface="Courier New"/>
              </a:rPr>
              <a:t>configure device with config</a:t>
            </a:r>
            <a:endParaRPr b="1" sz="2400">
              <a:solidFill>
                <a:schemeClr val="accent4"/>
              </a:solidFill>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chemeClr val="accent6"/>
                </a:solidFill>
                <a:latin typeface="Courier New"/>
                <a:ea typeface="Courier New"/>
                <a:cs typeface="Courier New"/>
                <a:sym typeface="Courier New"/>
              </a:rPr>
              <a:t>cli_config</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chemeClr val="accent6"/>
                </a:solidFill>
                <a:latin typeface="Courier New"/>
                <a:ea typeface="Courier New"/>
                <a:cs typeface="Courier New"/>
                <a:sym typeface="Courier New"/>
              </a:rPr>
              <a:t>config</a:t>
            </a:r>
            <a:r>
              <a:rPr lang="en" sz="2400">
                <a:latin typeface="Courier New"/>
                <a:ea typeface="Courier New"/>
                <a:cs typeface="Courier New"/>
                <a:sym typeface="Courier New"/>
              </a:rPr>
              <a:t>: "{{ lookup('template', 'template.j2') }}"</a:t>
            </a:r>
            <a:endParaRPr sz="2400">
              <a:latin typeface="Courier New"/>
              <a:ea typeface="Courier New"/>
              <a:cs typeface="Courier New"/>
              <a:sym typeface="Courier New"/>
            </a:endParaRPr>
          </a:p>
          <a:p>
            <a:pPr indent="0" lvl="0" marL="0" rtl="0" algn="l">
              <a:spcBef>
                <a:spcPts val="0"/>
              </a:spcBef>
              <a:spcAft>
                <a:spcPts val="0"/>
              </a:spcAft>
              <a:buNone/>
            </a:pPr>
            <a:r>
              <a:t/>
            </a:r>
            <a:endParaRPr sz="2400">
              <a:latin typeface="Courier New"/>
              <a:ea typeface="Courier New"/>
              <a:cs typeface="Courier New"/>
              <a:sym typeface="Courier New"/>
            </a:endParaRPr>
          </a:p>
          <a:p>
            <a:pPr indent="0" lvl="0" marL="0" rtl="0" algn="l">
              <a:spcBef>
                <a:spcPts val="0"/>
              </a:spcBef>
              <a:spcAft>
                <a:spcPts val="0"/>
              </a:spcAft>
              <a:buNone/>
            </a:pPr>
            <a:r>
              <a:t/>
            </a:r>
            <a:endParaRPr sz="2400">
              <a:latin typeface="Courier New"/>
              <a:ea typeface="Courier New"/>
              <a:cs typeface="Courier New"/>
              <a:sym typeface="Courier New"/>
            </a:endParaRPr>
          </a:p>
          <a:p>
            <a:pPr indent="0" lvl="0" marL="0" rtl="0" algn="l">
              <a:spcBef>
                <a:spcPts val="0"/>
              </a:spcBef>
              <a:spcAft>
                <a:spcPts val="0"/>
              </a:spcAft>
              <a:buNone/>
            </a:pPr>
            <a:r>
              <a:t/>
            </a:r>
            <a:endParaRPr sz="2400">
              <a:latin typeface="Courier New"/>
              <a:ea typeface="Courier New"/>
              <a:cs typeface="Courier New"/>
              <a:sym typeface="Courier New"/>
            </a:endParaRPr>
          </a:p>
        </p:txBody>
      </p:sp>
      <p:sp>
        <p:nvSpPr>
          <p:cNvPr id="3219" name="Google Shape;3219;p228"/>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The cli_config module</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7" name="Shape 1077"/>
        <p:cNvGrpSpPr/>
        <p:nvPr/>
      </p:nvGrpSpPr>
      <p:grpSpPr>
        <a:xfrm>
          <a:off x="0" y="0"/>
          <a:ext cx="0" cy="0"/>
          <a:chOff x="0" y="0"/>
          <a:chExt cx="0" cy="0"/>
        </a:xfrm>
      </p:grpSpPr>
      <p:sp>
        <p:nvSpPr>
          <p:cNvPr id="1078" name="Google Shape;1078;p104"/>
          <p:cNvSpPr txBox="1"/>
          <p:nvPr/>
        </p:nvSpPr>
        <p:spPr>
          <a:xfrm>
            <a:off x="614118" y="1097867"/>
            <a:ext cx="8386500" cy="978300"/>
          </a:xfrm>
          <a:prstGeom prst="rect">
            <a:avLst/>
          </a:prstGeom>
          <a:noFill/>
          <a:ln>
            <a:noFill/>
          </a:ln>
        </p:spPr>
        <p:txBody>
          <a:bodyPr anchorCtr="0" anchor="t" bIns="121925" lIns="121925" spcFirstLastPara="1" rIns="121925" wrap="square" tIns="121925">
            <a:noAutofit/>
          </a:bodyPr>
          <a:lstStyle/>
          <a:p>
            <a:pPr indent="0" lvl="0" marL="0" rtl="0" algn="l">
              <a:spcBef>
                <a:spcPts val="0"/>
              </a:spcBef>
              <a:spcAft>
                <a:spcPts val="0"/>
              </a:spcAft>
              <a:buNone/>
            </a:pPr>
            <a:r>
              <a:rPr b="1" lang="en" sz="12800">
                <a:solidFill>
                  <a:srgbClr val="FFFFFF"/>
                </a:solidFill>
                <a:latin typeface="Overpass"/>
                <a:ea typeface="Overpass"/>
                <a:cs typeface="Overpass"/>
                <a:sym typeface="Overpass"/>
              </a:rPr>
              <a:t>68%</a:t>
            </a:r>
            <a:endParaRPr b="1" sz="12800">
              <a:solidFill>
                <a:srgbClr val="FFFFFF"/>
              </a:solidFill>
              <a:latin typeface="Overpass"/>
              <a:ea typeface="Overpass"/>
              <a:cs typeface="Overpass"/>
              <a:sym typeface="Overpass"/>
            </a:endParaRPr>
          </a:p>
        </p:txBody>
      </p:sp>
      <p:sp>
        <p:nvSpPr>
          <p:cNvPr id="1079" name="Google Shape;1079;p104"/>
          <p:cNvSpPr txBox="1"/>
          <p:nvPr/>
        </p:nvSpPr>
        <p:spPr>
          <a:xfrm>
            <a:off x="819313" y="3317033"/>
            <a:ext cx="8604900" cy="2118300"/>
          </a:xfrm>
          <a:prstGeom prst="rect">
            <a:avLst/>
          </a:prstGeom>
          <a:noFill/>
          <a:ln>
            <a:noFill/>
          </a:ln>
        </p:spPr>
        <p:txBody>
          <a:bodyPr anchorCtr="0" anchor="t" bIns="121925" lIns="121925" spcFirstLastPara="1" rIns="121925" wrap="square" tIns="121925">
            <a:noAutofit/>
          </a:bodyPr>
          <a:lstStyle/>
          <a:p>
            <a:pPr indent="0" lvl="0" marL="0" rtl="0" algn="l">
              <a:spcBef>
                <a:spcPts val="0"/>
              </a:spcBef>
              <a:spcAft>
                <a:spcPts val="0"/>
              </a:spcAft>
              <a:buNone/>
            </a:pPr>
            <a:r>
              <a:rPr lang="en" sz="2700">
                <a:solidFill>
                  <a:schemeClr val="lt1"/>
                </a:solidFill>
                <a:latin typeface="Red Hat Display"/>
                <a:ea typeface="Red Hat Display"/>
                <a:cs typeface="Red Hat Display"/>
                <a:sym typeface="Red Hat Display"/>
              </a:rPr>
              <a:t>of 77 respondents indicated they still use command line interface (CLI) on individual devices as the primary method of making network changes. </a:t>
            </a:r>
            <a:endParaRPr sz="2700">
              <a:solidFill>
                <a:schemeClr val="lt1"/>
              </a:solidFill>
              <a:latin typeface="Red Hat Display"/>
              <a:ea typeface="Red Hat Display"/>
              <a:cs typeface="Red Hat Display"/>
              <a:sym typeface="Red Hat Display"/>
            </a:endParaRPr>
          </a:p>
        </p:txBody>
      </p:sp>
      <p:sp>
        <p:nvSpPr>
          <p:cNvPr id="1080" name="Google Shape;1080;p104"/>
          <p:cNvSpPr txBox="1"/>
          <p:nvPr/>
        </p:nvSpPr>
        <p:spPr>
          <a:xfrm>
            <a:off x="614118" y="6295567"/>
            <a:ext cx="9724500" cy="978300"/>
          </a:xfrm>
          <a:prstGeom prst="rect">
            <a:avLst/>
          </a:prstGeom>
          <a:noFill/>
          <a:ln>
            <a:noFill/>
          </a:ln>
        </p:spPr>
        <p:txBody>
          <a:bodyPr anchorCtr="0" anchor="t" bIns="121925" lIns="121925" spcFirstLastPara="1" rIns="121925" wrap="square" tIns="121925">
            <a:noAutofit/>
          </a:bodyPr>
          <a:lstStyle/>
          <a:p>
            <a:pPr indent="0" lvl="0" marL="0" rtl="0" algn="l">
              <a:spcBef>
                <a:spcPts val="0"/>
              </a:spcBef>
              <a:spcAft>
                <a:spcPts val="0"/>
              </a:spcAft>
              <a:buNone/>
            </a:pPr>
            <a:r>
              <a:rPr lang="en" sz="1600">
                <a:solidFill>
                  <a:srgbClr val="FFFFFF"/>
                </a:solidFill>
                <a:latin typeface="Red Hat Display"/>
                <a:ea typeface="Red Hat Display"/>
                <a:cs typeface="Red Hat Display"/>
                <a:sym typeface="Red Hat Display"/>
              </a:rPr>
              <a:t>Source: Gartner, Market Guide for Network  Automation and Orchestration Tools, September 2020</a:t>
            </a:r>
            <a:endParaRPr sz="1600">
              <a:solidFill>
                <a:srgbClr val="FFFFFF"/>
              </a:solidFill>
              <a:latin typeface="Red Hat Display"/>
              <a:ea typeface="Red Hat Display"/>
              <a:cs typeface="Red Hat Display"/>
              <a:sym typeface="Red Hat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pic>
        <p:nvPicPr>
          <p:cNvPr id="1085" name="Google Shape;1085;p105"/>
          <p:cNvPicPr preferRelativeResize="0"/>
          <p:nvPr/>
        </p:nvPicPr>
        <p:blipFill rotWithShape="1">
          <a:blip r:embed="rId3">
            <a:alphaModFix/>
          </a:blip>
          <a:srcRect b="0" l="0" r="0" t="0"/>
          <a:stretch/>
        </p:blipFill>
        <p:spPr>
          <a:xfrm>
            <a:off x="2446110" y="2248128"/>
            <a:ext cx="1151956" cy="1151954"/>
          </a:xfrm>
          <a:prstGeom prst="rect">
            <a:avLst/>
          </a:prstGeom>
          <a:noFill/>
          <a:ln>
            <a:noFill/>
          </a:ln>
        </p:spPr>
      </p:pic>
      <p:pic>
        <p:nvPicPr>
          <p:cNvPr id="1086" name="Google Shape;1086;p105"/>
          <p:cNvPicPr preferRelativeResize="0"/>
          <p:nvPr/>
        </p:nvPicPr>
        <p:blipFill rotWithShape="1">
          <a:blip r:embed="rId4">
            <a:alphaModFix/>
          </a:blip>
          <a:srcRect b="0" l="0" r="0" t="0"/>
          <a:stretch/>
        </p:blipFill>
        <p:spPr>
          <a:xfrm>
            <a:off x="8382633" y="2248117"/>
            <a:ext cx="1151956" cy="1151954"/>
          </a:xfrm>
          <a:prstGeom prst="rect">
            <a:avLst/>
          </a:prstGeom>
          <a:noFill/>
          <a:ln>
            <a:noFill/>
          </a:ln>
        </p:spPr>
      </p:pic>
      <p:sp>
        <p:nvSpPr>
          <p:cNvPr id="1087" name="Google Shape;1087;p105"/>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88" name="Google Shape;1088;p105"/>
          <p:cNvSpPr txBox="1"/>
          <p:nvPr>
            <p:ph type="title"/>
          </p:nvPr>
        </p:nvSpPr>
        <p:spPr>
          <a:xfrm>
            <a:off x="885028" y="8717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200"/>
              <a:t>Why hasn’t networking changed?</a:t>
            </a:r>
            <a:endParaRPr sz="3200"/>
          </a:p>
        </p:txBody>
      </p:sp>
      <p:sp>
        <p:nvSpPr>
          <p:cNvPr id="1089" name="Google Shape;1089;p105"/>
          <p:cNvSpPr txBox="1"/>
          <p:nvPr>
            <p:ph idx="3" type="subTitle"/>
          </p:nvPr>
        </p:nvSpPr>
        <p:spPr>
          <a:xfrm>
            <a:off x="885103" y="1424950"/>
            <a:ext cx="10421700" cy="705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Networking vendors are the trusted advisors</a:t>
            </a:r>
            <a:endParaRPr/>
          </a:p>
          <a:p>
            <a:pPr indent="0" lvl="0" marL="0" rtl="0" algn="ctr">
              <a:spcBef>
                <a:spcPts val="500"/>
              </a:spcBef>
              <a:spcAft>
                <a:spcPts val="500"/>
              </a:spcAft>
              <a:buNone/>
            </a:pPr>
            <a:r>
              <a:t/>
            </a:r>
            <a:endParaRPr/>
          </a:p>
        </p:txBody>
      </p:sp>
      <p:grpSp>
        <p:nvGrpSpPr>
          <p:cNvPr id="1090" name="Google Shape;1090;p105"/>
          <p:cNvGrpSpPr/>
          <p:nvPr/>
        </p:nvGrpSpPr>
        <p:grpSpPr>
          <a:xfrm>
            <a:off x="1102172" y="3397877"/>
            <a:ext cx="4444689" cy="2425306"/>
            <a:chOff x="826650" y="2700875"/>
            <a:chExt cx="3333600" cy="1819025"/>
          </a:xfrm>
        </p:grpSpPr>
        <p:sp>
          <p:nvSpPr>
            <p:cNvPr id="1091" name="Google Shape;1091;p105"/>
            <p:cNvSpPr txBox="1"/>
            <p:nvPr/>
          </p:nvSpPr>
          <p:spPr>
            <a:xfrm>
              <a:off x="826650" y="2700875"/>
              <a:ext cx="2814900" cy="489300"/>
            </a:xfrm>
            <a:prstGeom prst="rect">
              <a:avLst/>
            </a:prstGeom>
            <a:no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4CB1B2"/>
                </a:buClr>
                <a:buFont typeface="Open Sans"/>
                <a:buNone/>
              </a:pPr>
              <a:r>
                <a:rPr b="1" lang="en" sz="1900">
                  <a:latin typeface="Red Hat Text"/>
                  <a:ea typeface="Red Hat Text"/>
                  <a:cs typeface="Red Hat Text"/>
                  <a:sym typeface="Red Hat Text"/>
                </a:rPr>
                <a:t>PEOPLE</a:t>
              </a:r>
              <a:endParaRPr b="1" sz="1900">
                <a:latin typeface="Red Hat Text"/>
                <a:ea typeface="Red Hat Text"/>
                <a:cs typeface="Red Hat Text"/>
                <a:sym typeface="Red Hat Text"/>
              </a:endParaRPr>
            </a:p>
          </p:txBody>
        </p:sp>
        <p:sp>
          <p:nvSpPr>
            <p:cNvPr id="1092" name="Google Shape;1092;p105"/>
            <p:cNvSpPr/>
            <p:nvPr/>
          </p:nvSpPr>
          <p:spPr>
            <a:xfrm>
              <a:off x="826650" y="3190300"/>
              <a:ext cx="3333600" cy="1329600"/>
            </a:xfrm>
            <a:prstGeom prst="rect">
              <a:avLst/>
            </a:prstGeom>
            <a:noFill/>
            <a:ln>
              <a:noFill/>
            </a:ln>
          </p:spPr>
          <p:txBody>
            <a:bodyPr anchorCtr="0" anchor="t" bIns="60925" lIns="121900" spcFirstLastPara="1" rIns="121900" wrap="square" tIns="60925">
              <a:noAutofit/>
            </a:bodyPr>
            <a:lstStyle/>
            <a:p>
              <a:pPr indent="-406400" lvl="0" marL="609600" marR="0" rtl="0" algn="l">
                <a:lnSpc>
                  <a:spcPct val="150000"/>
                </a:lnSpc>
                <a:spcBef>
                  <a:spcPts val="0"/>
                </a:spcBef>
                <a:spcAft>
                  <a:spcPts val="0"/>
                </a:spcAft>
                <a:buSzPts val="1600"/>
                <a:buFont typeface="Red Hat Text"/>
                <a:buChar char="●"/>
              </a:pPr>
              <a:r>
                <a:rPr lang="en" sz="1600">
                  <a:latin typeface="Red Hat Text"/>
                  <a:ea typeface="Red Hat Text"/>
                  <a:cs typeface="Red Hat Text"/>
                  <a:sym typeface="Red Hat Text"/>
                </a:rPr>
                <a:t>Domain specific skill sets</a:t>
              </a:r>
              <a:endParaRPr sz="1600">
                <a:latin typeface="Red Hat Text"/>
                <a:ea typeface="Red Hat Text"/>
                <a:cs typeface="Red Hat Text"/>
                <a:sym typeface="Red Hat Text"/>
              </a:endParaRPr>
            </a:p>
            <a:p>
              <a:pPr indent="-406400" lvl="0" marL="609600" marR="0" rtl="0" algn="l">
                <a:lnSpc>
                  <a:spcPct val="150000"/>
                </a:lnSpc>
                <a:spcBef>
                  <a:spcPts val="0"/>
                </a:spcBef>
                <a:spcAft>
                  <a:spcPts val="0"/>
                </a:spcAft>
                <a:buSzPts val="1600"/>
                <a:buFont typeface="Red Hat Text"/>
                <a:buChar char="●"/>
              </a:pPr>
              <a:r>
                <a:rPr lang="en" sz="1600">
                  <a:latin typeface="Red Hat Text"/>
                  <a:ea typeface="Red Hat Text"/>
                  <a:cs typeface="Red Hat Text"/>
                  <a:sym typeface="Red Hat Text"/>
                </a:rPr>
                <a:t>Vendor oriented experience</a:t>
              </a:r>
              <a:endParaRPr sz="1600">
                <a:latin typeface="Red Hat Text"/>
                <a:ea typeface="Red Hat Text"/>
                <a:cs typeface="Red Hat Text"/>
                <a:sym typeface="Red Hat Text"/>
              </a:endParaRPr>
            </a:p>
            <a:p>
              <a:pPr indent="-406400" lvl="0" marL="609600" marR="0" rtl="0" algn="l">
                <a:lnSpc>
                  <a:spcPct val="150000"/>
                </a:lnSpc>
                <a:spcBef>
                  <a:spcPts val="0"/>
                </a:spcBef>
                <a:spcAft>
                  <a:spcPts val="0"/>
                </a:spcAft>
                <a:buSzPts val="1600"/>
                <a:buFont typeface="Red Hat Text"/>
                <a:buChar char="●"/>
              </a:pPr>
              <a:r>
                <a:rPr lang="en" sz="1600">
                  <a:latin typeface="Red Hat Text"/>
                  <a:ea typeface="Red Hat Text"/>
                  <a:cs typeface="Red Hat Text"/>
                  <a:sym typeface="Red Hat Text"/>
                </a:rPr>
                <a:t>Siloed organizations</a:t>
              </a:r>
              <a:endParaRPr sz="1600">
                <a:latin typeface="Red Hat Text"/>
                <a:ea typeface="Red Hat Text"/>
                <a:cs typeface="Red Hat Text"/>
                <a:sym typeface="Red Hat Text"/>
              </a:endParaRPr>
            </a:p>
            <a:p>
              <a:pPr indent="-406400" lvl="0" marL="609600" marR="0" rtl="0" algn="l">
                <a:lnSpc>
                  <a:spcPct val="150000"/>
                </a:lnSpc>
                <a:spcBef>
                  <a:spcPts val="0"/>
                </a:spcBef>
                <a:spcAft>
                  <a:spcPts val="0"/>
                </a:spcAft>
                <a:buSzPts val="1600"/>
                <a:buFont typeface="Red Hat Text"/>
                <a:buChar char="●"/>
              </a:pPr>
              <a:r>
                <a:rPr lang="en" sz="1600">
                  <a:latin typeface="Red Hat Text"/>
                  <a:ea typeface="Red Hat Text"/>
                  <a:cs typeface="Red Hat Text"/>
                  <a:sym typeface="Red Hat Text"/>
                </a:rPr>
                <a:t>Legacy operational practices</a:t>
              </a:r>
              <a:endParaRPr sz="1600">
                <a:latin typeface="Red Hat Text"/>
                <a:ea typeface="Red Hat Text"/>
                <a:cs typeface="Red Hat Text"/>
                <a:sym typeface="Red Hat Text"/>
              </a:endParaRPr>
            </a:p>
          </p:txBody>
        </p:sp>
      </p:grpSp>
      <p:grpSp>
        <p:nvGrpSpPr>
          <p:cNvPr id="1093" name="Google Shape;1093;p105"/>
          <p:cNvGrpSpPr/>
          <p:nvPr/>
        </p:nvGrpSpPr>
        <p:grpSpPr>
          <a:xfrm>
            <a:off x="7025425" y="3397877"/>
            <a:ext cx="4517887" cy="2293143"/>
            <a:chOff x="4964400" y="2700875"/>
            <a:chExt cx="3388500" cy="1719900"/>
          </a:xfrm>
        </p:grpSpPr>
        <p:sp>
          <p:nvSpPr>
            <p:cNvPr id="1094" name="Google Shape;1094;p105"/>
            <p:cNvSpPr txBox="1"/>
            <p:nvPr/>
          </p:nvSpPr>
          <p:spPr>
            <a:xfrm>
              <a:off x="4968475" y="2700875"/>
              <a:ext cx="2929800" cy="489300"/>
            </a:xfrm>
            <a:prstGeom prst="rect">
              <a:avLst/>
            </a:prstGeom>
            <a:no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4CB1B2"/>
                </a:buClr>
                <a:buFont typeface="Open Sans"/>
                <a:buNone/>
              </a:pPr>
              <a:r>
                <a:rPr b="1" lang="en" sz="1900">
                  <a:latin typeface="Red Hat Text"/>
                  <a:ea typeface="Red Hat Text"/>
                  <a:cs typeface="Red Hat Text"/>
                  <a:sym typeface="Red Hat Text"/>
                </a:rPr>
                <a:t>PRODUCTS</a:t>
              </a:r>
              <a:endParaRPr b="1" sz="1900">
                <a:latin typeface="Red Hat Text"/>
                <a:ea typeface="Red Hat Text"/>
                <a:cs typeface="Red Hat Text"/>
                <a:sym typeface="Red Hat Text"/>
              </a:endParaRPr>
            </a:p>
          </p:txBody>
        </p:sp>
        <p:sp>
          <p:nvSpPr>
            <p:cNvPr id="1095" name="Google Shape;1095;p105"/>
            <p:cNvSpPr/>
            <p:nvPr/>
          </p:nvSpPr>
          <p:spPr>
            <a:xfrm>
              <a:off x="4964400" y="3190175"/>
              <a:ext cx="3388500" cy="1230600"/>
            </a:xfrm>
            <a:prstGeom prst="rect">
              <a:avLst/>
            </a:prstGeom>
            <a:noFill/>
            <a:ln>
              <a:noFill/>
            </a:ln>
          </p:spPr>
          <p:txBody>
            <a:bodyPr anchorCtr="0" anchor="t" bIns="60925" lIns="121900" spcFirstLastPara="1" rIns="121900" wrap="square" tIns="60925">
              <a:noAutofit/>
            </a:bodyPr>
            <a:lstStyle/>
            <a:p>
              <a:pPr indent="-406400" lvl="0" marL="609600" marR="0" rtl="0" algn="l">
                <a:lnSpc>
                  <a:spcPct val="150000"/>
                </a:lnSpc>
                <a:spcBef>
                  <a:spcPts val="0"/>
                </a:spcBef>
                <a:spcAft>
                  <a:spcPts val="0"/>
                </a:spcAft>
                <a:buSzPts val="1600"/>
                <a:buFont typeface="Red Hat Text"/>
                <a:buChar char="●"/>
              </a:pPr>
              <a:r>
                <a:rPr lang="en" sz="1600">
                  <a:latin typeface="Red Hat Text"/>
                  <a:ea typeface="Red Hat Text"/>
                  <a:cs typeface="Red Hat Text"/>
                  <a:sym typeface="Red Hat Text"/>
                </a:rPr>
                <a:t>Infrastructure-focused features</a:t>
              </a:r>
              <a:endParaRPr sz="1600">
                <a:latin typeface="Red Hat Text"/>
                <a:ea typeface="Red Hat Text"/>
                <a:cs typeface="Red Hat Text"/>
                <a:sym typeface="Red Hat Text"/>
              </a:endParaRPr>
            </a:p>
            <a:p>
              <a:pPr indent="-406400" lvl="0" marL="609600" marR="0" rtl="0" algn="l">
                <a:lnSpc>
                  <a:spcPct val="150000"/>
                </a:lnSpc>
                <a:spcBef>
                  <a:spcPts val="0"/>
                </a:spcBef>
                <a:spcAft>
                  <a:spcPts val="0"/>
                </a:spcAft>
                <a:buSzPts val="1600"/>
                <a:buFont typeface="Red Hat Text"/>
                <a:buChar char="●"/>
              </a:pPr>
              <a:r>
                <a:rPr lang="en" sz="1600">
                  <a:latin typeface="Red Hat Text"/>
                  <a:ea typeface="Red Hat Text"/>
                  <a:cs typeface="Red Hat Text"/>
                  <a:sym typeface="Red Hat Text"/>
                </a:rPr>
                <a:t>CLI-based interfaces</a:t>
              </a:r>
              <a:endParaRPr sz="1600">
                <a:latin typeface="Red Hat Text"/>
                <a:ea typeface="Red Hat Text"/>
                <a:cs typeface="Red Hat Text"/>
                <a:sym typeface="Red Hat Text"/>
              </a:endParaRPr>
            </a:p>
            <a:p>
              <a:pPr indent="-406400" lvl="0" marL="609600" marR="0" rtl="0" algn="l">
                <a:lnSpc>
                  <a:spcPct val="150000"/>
                </a:lnSpc>
                <a:spcBef>
                  <a:spcPts val="0"/>
                </a:spcBef>
                <a:spcAft>
                  <a:spcPts val="0"/>
                </a:spcAft>
                <a:buSzPts val="1600"/>
                <a:buFont typeface="Red Hat Text"/>
                <a:buChar char="●"/>
              </a:pPr>
              <a:r>
                <a:rPr lang="en" sz="1600">
                  <a:latin typeface="Red Hat Text"/>
                  <a:ea typeface="Red Hat Text"/>
                  <a:cs typeface="Red Hat Text"/>
                  <a:sym typeface="Red Hat Text"/>
                </a:rPr>
                <a:t>Siloed technologies</a:t>
              </a:r>
              <a:endParaRPr sz="1600">
                <a:latin typeface="Red Hat Text"/>
                <a:ea typeface="Red Hat Text"/>
                <a:cs typeface="Red Hat Text"/>
                <a:sym typeface="Red Hat Text"/>
              </a:endParaRPr>
            </a:p>
            <a:p>
              <a:pPr indent="-406400" lvl="0" marL="609600" marR="0" rtl="0" algn="l">
                <a:lnSpc>
                  <a:spcPct val="150000"/>
                </a:lnSpc>
                <a:spcBef>
                  <a:spcPts val="0"/>
                </a:spcBef>
                <a:spcAft>
                  <a:spcPts val="0"/>
                </a:spcAft>
                <a:buSzPts val="1600"/>
                <a:buFont typeface="Red Hat Text"/>
                <a:buChar char="●"/>
              </a:pPr>
              <a:r>
                <a:rPr lang="en" sz="1600">
                  <a:latin typeface="Red Hat Text"/>
                  <a:ea typeface="Red Hat Text"/>
                  <a:cs typeface="Red Hat Text"/>
                  <a:sym typeface="Red Hat Text"/>
                </a:rPr>
                <a:t>Monolithic, proprietary platforms</a:t>
              </a:r>
              <a:endParaRPr i="0" sz="1600" u="none" cap="none" strike="noStrike">
                <a:latin typeface="Red Hat Text"/>
                <a:ea typeface="Red Hat Text"/>
                <a:cs typeface="Red Hat Text"/>
                <a:sym typeface="Red Hat Text"/>
              </a:endParaRPr>
            </a:p>
          </p:txBody>
        </p:sp>
      </p:grpSp>
      <p:cxnSp>
        <p:nvCxnSpPr>
          <p:cNvPr id="1096" name="Google Shape;1096;p105"/>
          <p:cNvCxnSpPr/>
          <p:nvPr/>
        </p:nvCxnSpPr>
        <p:spPr>
          <a:xfrm rot="10800000">
            <a:off x="4492478" y="2989033"/>
            <a:ext cx="3171900" cy="0"/>
          </a:xfrm>
          <a:prstGeom prst="straightConnector1">
            <a:avLst/>
          </a:prstGeom>
          <a:noFill/>
          <a:ln cap="flat" cmpd="sng" w="28575">
            <a:solidFill>
              <a:srgbClr val="820000"/>
            </a:solidFill>
            <a:prstDash val="solid"/>
            <a:round/>
            <a:headEnd len="med" w="med" type="none"/>
            <a:tailEnd len="med" w="med" type="triangle"/>
          </a:ln>
        </p:spPr>
      </p:cxnSp>
      <p:cxnSp>
        <p:nvCxnSpPr>
          <p:cNvPr id="1097" name="Google Shape;1097;p105"/>
          <p:cNvCxnSpPr/>
          <p:nvPr/>
        </p:nvCxnSpPr>
        <p:spPr>
          <a:xfrm>
            <a:off x="4546121" y="2629167"/>
            <a:ext cx="3153000" cy="0"/>
          </a:xfrm>
          <a:prstGeom prst="straightConnector1">
            <a:avLst/>
          </a:prstGeom>
          <a:noFill/>
          <a:ln cap="flat" cmpd="sng" w="28575">
            <a:solidFill>
              <a:srgbClr val="82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06"/>
          <p:cNvSpPr txBox="1"/>
          <p:nvPr>
            <p:ph type="title"/>
          </p:nvPr>
        </p:nvSpPr>
        <p:spPr>
          <a:xfrm>
            <a:off x="885028" y="8717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200"/>
              <a:t>Next generation networking</a:t>
            </a:r>
            <a:endParaRPr sz="3200">
              <a:latin typeface="Red Hat Display"/>
              <a:ea typeface="Red Hat Display"/>
              <a:cs typeface="Red Hat Display"/>
              <a:sym typeface="Red Hat Display"/>
            </a:endParaRPr>
          </a:p>
        </p:txBody>
      </p:sp>
      <p:sp>
        <p:nvSpPr>
          <p:cNvPr id="1103" name="Google Shape;1103;p106"/>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04" name="Google Shape;1104;p106"/>
          <p:cNvSpPr txBox="1"/>
          <p:nvPr/>
        </p:nvSpPr>
        <p:spPr>
          <a:xfrm>
            <a:off x="1004191" y="4457133"/>
            <a:ext cx="1979700" cy="9852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lang="en" sz="1600">
                <a:latin typeface="Red Hat Text"/>
                <a:ea typeface="Red Hat Text"/>
                <a:cs typeface="Red Hat Text"/>
                <a:sym typeface="Red Hat Text"/>
              </a:rPr>
              <a:t>New device types entering networks at scale, with distributed computing.</a:t>
            </a:r>
            <a:endParaRPr sz="1500">
              <a:solidFill>
                <a:srgbClr val="141414"/>
              </a:solidFill>
              <a:latin typeface="Red Hat Text"/>
              <a:ea typeface="Red Hat Text"/>
              <a:cs typeface="Red Hat Text"/>
              <a:sym typeface="Red Hat Text"/>
            </a:endParaRPr>
          </a:p>
        </p:txBody>
      </p:sp>
      <p:sp>
        <p:nvSpPr>
          <p:cNvPr id="1105" name="Google Shape;1105;p106"/>
          <p:cNvSpPr/>
          <p:nvPr/>
        </p:nvSpPr>
        <p:spPr>
          <a:xfrm>
            <a:off x="1394982" y="2018392"/>
            <a:ext cx="1197900" cy="1196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06" name="Google Shape;1106;p106"/>
          <p:cNvSpPr/>
          <p:nvPr/>
        </p:nvSpPr>
        <p:spPr>
          <a:xfrm>
            <a:off x="3944525" y="2042324"/>
            <a:ext cx="1197900" cy="1196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07" name="Google Shape;1107;p106"/>
          <p:cNvSpPr txBox="1"/>
          <p:nvPr/>
        </p:nvSpPr>
        <p:spPr>
          <a:xfrm>
            <a:off x="6103311" y="3554267"/>
            <a:ext cx="2587500" cy="4311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lang="en" sz="1900">
                <a:solidFill>
                  <a:srgbClr val="F00000"/>
                </a:solidFill>
                <a:latin typeface="Red Hat Display Medium"/>
                <a:ea typeface="Red Hat Display Medium"/>
                <a:cs typeface="Red Hat Display Medium"/>
                <a:sym typeface="Red Hat Display Medium"/>
              </a:rPr>
              <a:t>Digital transformation</a:t>
            </a:r>
            <a:endParaRPr sz="1900">
              <a:solidFill>
                <a:srgbClr val="F00000"/>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900">
              <a:solidFill>
                <a:srgbClr val="141414"/>
              </a:solidFill>
              <a:latin typeface="Red Hat Display"/>
              <a:ea typeface="Red Hat Display"/>
              <a:cs typeface="Red Hat Display"/>
              <a:sym typeface="Red Hat Display"/>
            </a:endParaRPr>
          </a:p>
        </p:txBody>
      </p:sp>
      <p:sp>
        <p:nvSpPr>
          <p:cNvPr id="1108" name="Google Shape;1108;p106"/>
          <p:cNvSpPr/>
          <p:nvPr/>
        </p:nvSpPr>
        <p:spPr>
          <a:xfrm>
            <a:off x="6798094" y="2018392"/>
            <a:ext cx="1197900" cy="1196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pic>
        <p:nvPicPr>
          <p:cNvPr id="1109" name="Google Shape;1109;p106"/>
          <p:cNvPicPr preferRelativeResize="0"/>
          <p:nvPr/>
        </p:nvPicPr>
        <p:blipFill rotWithShape="1">
          <a:blip r:embed="rId3">
            <a:alphaModFix/>
          </a:blip>
          <a:srcRect b="0" l="0" r="0" t="0"/>
          <a:stretch/>
        </p:blipFill>
        <p:spPr>
          <a:xfrm>
            <a:off x="7031328" y="2250632"/>
            <a:ext cx="731502" cy="731502"/>
          </a:xfrm>
          <a:prstGeom prst="rect">
            <a:avLst/>
          </a:prstGeom>
          <a:noFill/>
          <a:ln>
            <a:noFill/>
          </a:ln>
        </p:spPr>
      </p:pic>
      <p:sp>
        <p:nvSpPr>
          <p:cNvPr id="1110" name="Google Shape;1110;p106"/>
          <p:cNvSpPr txBox="1"/>
          <p:nvPr>
            <p:ph idx="2" type="subTitle"/>
          </p:nvPr>
        </p:nvSpPr>
        <p:spPr>
          <a:xfrm>
            <a:off x="885103" y="1424950"/>
            <a:ext cx="104217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latin typeface="Red Hat Display"/>
                <a:ea typeface="Red Hat Display"/>
                <a:cs typeface="Red Hat Display"/>
                <a:sym typeface="Red Hat Display"/>
              </a:rPr>
              <a:t>Automation to effectively manage increasing diversity and scope</a:t>
            </a:r>
            <a:endParaRPr>
              <a:latin typeface="Red Hat Display"/>
              <a:ea typeface="Red Hat Display"/>
              <a:cs typeface="Red Hat Display"/>
              <a:sym typeface="Red Hat Display"/>
            </a:endParaRPr>
          </a:p>
        </p:txBody>
      </p:sp>
      <p:sp>
        <p:nvSpPr>
          <p:cNvPr id="1111" name="Google Shape;1111;p106"/>
          <p:cNvSpPr txBox="1"/>
          <p:nvPr/>
        </p:nvSpPr>
        <p:spPr>
          <a:xfrm>
            <a:off x="3553734" y="3554267"/>
            <a:ext cx="1979700" cy="7542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lang="en" sz="1900">
                <a:solidFill>
                  <a:srgbClr val="F00000"/>
                </a:solidFill>
                <a:latin typeface="Red Hat Display Medium"/>
                <a:ea typeface="Red Hat Display Medium"/>
                <a:cs typeface="Red Hat Display Medium"/>
                <a:sym typeface="Red Hat Display Medium"/>
              </a:rPr>
              <a:t>Hybrid </a:t>
            </a:r>
            <a:br>
              <a:rPr lang="en" sz="1900">
                <a:solidFill>
                  <a:srgbClr val="F00000"/>
                </a:solidFill>
                <a:latin typeface="Red Hat Display Medium"/>
                <a:ea typeface="Red Hat Display Medium"/>
                <a:cs typeface="Red Hat Display Medium"/>
                <a:sym typeface="Red Hat Display Medium"/>
              </a:rPr>
            </a:br>
            <a:r>
              <a:rPr lang="en" sz="1900">
                <a:solidFill>
                  <a:srgbClr val="F00000"/>
                </a:solidFill>
                <a:latin typeface="Red Hat Display Medium"/>
                <a:ea typeface="Red Hat Display Medium"/>
                <a:cs typeface="Red Hat Display Medium"/>
                <a:sym typeface="Red Hat Display Medium"/>
              </a:rPr>
              <a:t>cloud</a:t>
            </a:r>
            <a:r>
              <a:rPr lang="en" sz="2100">
                <a:solidFill>
                  <a:srgbClr val="F00000"/>
                </a:solidFill>
                <a:latin typeface="Red Hat Display Medium"/>
                <a:ea typeface="Red Hat Display Medium"/>
                <a:cs typeface="Red Hat Display Medium"/>
                <a:sym typeface="Red Hat Display Medium"/>
              </a:rPr>
              <a:t>  </a:t>
            </a:r>
            <a:endParaRPr sz="2100">
              <a:solidFill>
                <a:srgbClr val="F0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900">
              <a:solidFill>
                <a:srgbClr val="141414"/>
              </a:solidFill>
              <a:latin typeface="Red Hat Display"/>
              <a:ea typeface="Red Hat Display"/>
              <a:cs typeface="Red Hat Display"/>
              <a:sym typeface="Red Hat Display"/>
            </a:endParaRPr>
          </a:p>
        </p:txBody>
      </p:sp>
      <p:sp>
        <p:nvSpPr>
          <p:cNvPr id="1112" name="Google Shape;1112;p106"/>
          <p:cNvSpPr txBox="1"/>
          <p:nvPr/>
        </p:nvSpPr>
        <p:spPr>
          <a:xfrm>
            <a:off x="8954430" y="3554267"/>
            <a:ext cx="2587500" cy="7233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lang="en" sz="1900">
                <a:solidFill>
                  <a:srgbClr val="F00000"/>
                </a:solidFill>
                <a:latin typeface="Red Hat Display Medium"/>
                <a:ea typeface="Red Hat Display Medium"/>
                <a:cs typeface="Red Hat Display Medium"/>
                <a:sym typeface="Red Hat Display Medium"/>
              </a:rPr>
              <a:t>Data-intensive computing</a:t>
            </a:r>
            <a:endParaRPr sz="1900">
              <a:solidFill>
                <a:srgbClr val="F0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900">
              <a:solidFill>
                <a:srgbClr val="141414"/>
              </a:solidFill>
              <a:latin typeface="Red Hat Display"/>
              <a:ea typeface="Red Hat Display"/>
              <a:cs typeface="Red Hat Display"/>
              <a:sym typeface="Red Hat Display"/>
            </a:endParaRPr>
          </a:p>
        </p:txBody>
      </p:sp>
      <p:sp>
        <p:nvSpPr>
          <p:cNvPr id="1113" name="Google Shape;1113;p106"/>
          <p:cNvSpPr/>
          <p:nvPr/>
        </p:nvSpPr>
        <p:spPr>
          <a:xfrm>
            <a:off x="9649213" y="2018392"/>
            <a:ext cx="1197900" cy="1196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14" name="Google Shape;1114;p106"/>
          <p:cNvSpPr txBox="1"/>
          <p:nvPr/>
        </p:nvSpPr>
        <p:spPr>
          <a:xfrm>
            <a:off x="1004191" y="3554267"/>
            <a:ext cx="1979700" cy="7233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lang="en" sz="1900">
                <a:solidFill>
                  <a:srgbClr val="F00000"/>
                </a:solidFill>
                <a:latin typeface="Red Hat Display Medium"/>
                <a:ea typeface="Red Hat Display Medium"/>
                <a:cs typeface="Red Hat Display Medium"/>
                <a:sym typeface="Red Hat Display Medium"/>
              </a:rPr>
              <a:t>Edge / IoT </a:t>
            </a:r>
            <a:br>
              <a:rPr lang="en" sz="1900">
                <a:solidFill>
                  <a:srgbClr val="F00000"/>
                </a:solidFill>
                <a:latin typeface="Red Hat Display Medium"/>
                <a:ea typeface="Red Hat Display Medium"/>
                <a:cs typeface="Red Hat Display Medium"/>
                <a:sym typeface="Red Hat Display Medium"/>
              </a:rPr>
            </a:br>
            <a:r>
              <a:rPr lang="en" sz="1900">
                <a:solidFill>
                  <a:srgbClr val="F00000"/>
                </a:solidFill>
                <a:latin typeface="Red Hat Display Medium"/>
                <a:ea typeface="Red Hat Display Medium"/>
                <a:cs typeface="Red Hat Display Medium"/>
                <a:sym typeface="Red Hat Display Medium"/>
              </a:rPr>
              <a:t>Devices</a:t>
            </a:r>
            <a:endParaRPr sz="1900">
              <a:solidFill>
                <a:srgbClr val="F0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900">
              <a:solidFill>
                <a:srgbClr val="141414"/>
              </a:solidFill>
              <a:latin typeface="Red Hat Display"/>
              <a:ea typeface="Red Hat Display"/>
              <a:cs typeface="Red Hat Display"/>
              <a:sym typeface="Red Hat Display"/>
            </a:endParaRPr>
          </a:p>
        </p:txBody>
      </p:sp>
      <p:sp>
        <p:nvSpPr>
          <p:cNvPr id="1115" name="Google Shape;1115;p106"/>
          <p:cNvSpPr txBox="1"/>
          <p:nvPr/>
        </p:nvSpPr>
        <p:spPr>
          <a:xfrm>
            <a:off x="3553734" y="4457133"/>
            <a:ext cx="1979700" cy="9696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lang="en" sz="1600">
                <a:latin typeface="Red Hat Text"/>
                <a:ea typeface="Red Hat Text"/>
                <a:cs typeface="Red Hat Text"/>
                <a:sym typeface="Red Hat Text"/>
              </a:rPr>
              <a:t>Numerous deployment forms across the globe </a:t>
            </a:r>
            <a:endParaRPr sz="1900">
              <a:solidFill>
                <a:schemeClr val="dk1"/>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500">
              <a:solidFill>
                <a:srgbClr val="141414"/>
              </a:solidFill>
              <a:latin typeface="Red Hat Text"/>
              <a:ea typeface="Red Hat Text"/>
              <a:cs typeface="Red Hat Text"/>
              <a:sym typeface="Red Hat Text"/>
            </a:endParaRPr>
          </a:p>
        </p:txBody>
      </p:sp>
      <p:sp>
        <p:nvSpPr>
          <p:cNvPr id="1116" name="Google Shape;1116;p106"/>
          <p:cNvSpPr txBox="1"/>
          <p:nvPr/>
        </p:nvSpPr>
        <p:spPr>
          <a:xfrm>
            <a:off x="6103311" y="4457133"/>
            <a:ext cx="2587500" cy="6927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lang="en" sz="1500">
                <a:solidFill>
                  <a:srgbClr val="141414"/>
                </a:solidFill>
                <a:latin typeface="Red Hat Text"/>
                <a:ea typeface="Red Hat Text"/>
                <a:cs typeface="Red Hat Text"/>
                <a:sym typeface="Red Hat Text"/>
              </a:rPr>
              <a:t>Responding with new applications is only as fast as the slowest process </a:t>
            </a:r>
            <a:endParaRPr sz="1500">
              <a:solidFill>
                <a:srgbClr val="141414"/>
              </a:solidFill>
              <a:latin typeface="Red Hat Text"/>
              <a:ea typeface="Red Hat Text"/>
              <a:cs typeface="Red Hat Text"/>
              <a:sym typeface="Red Hat Text"/>
            </a:endParaRPr>
          </a:p>
        </p:txBody>
      </p:sp>
      <p:sp>
        <p:nvSpPr>
          <p:cNvPr id="1117" name="Google Shape;1117;p106"/>
          <p:cNvSpPr txBox="1"/>
          <p:nvPr/>
        </p:nvSpPr>
        <p:spPr>
          <a:xfrm>
            <a:off x="8954430" y="4457133"/>
            <a:ext cx="2587500" cy="6927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lang="en" sz="1500">
                <a:solidFill>
                  <a:srgbClr val="141414"/>
                </a:solidFill>
                <a:latin typeface="Red Hat Text"/>
                <a:ea typeface="Red Hat Text"/>
                <a:cs typeface="Red Hat Text"/>
                <a:sym typeface="Red Hat Text"/>
              </a:rPr>
              <a:t>Artificial intelligence, digital applications and growing data driving connectivity </a:t>
            </a:r>
            <a:endParaRPr sz="1500">
              <a:solidFill>
                <a:srgbClr val="141414"/>
              </a:solidFill>
              <a:latin typeface="Red Hat Text"/>
              <a:ea typeface="Red Hat Text"/>
              <a:cs typeface="Red Hat Text"/>
              <a:sym typeface="Red Hat Text"/>
            </a:endParaRPr>
          </a:p>
        </p:txBody>
      </p:sp>
      <p:pic>
        <p:nvPicPr>
          <p:cNvPr id="1118" name="Google Shape;1118;p106"/>
          <p:cNvPicPr preferRelativeResize="0"/>
          <p:nvPr/>
        </p:nvPicPr>
        <p:blipFill>
          <a:blip r:embed="rId4">
            <a:alphaModFix/>
          </a:blip>
          <a:stretch>
            <a:fillRect/>
          </a:stretch>
        </p:blipFill>
        <p:spPr>
          <a:xfrm>
            <a:off x="1628176" y="2250591"/>
            <a:ext cx="731582" cy="731582"/>
          </a:xfrm>
          <a:prstGeom prst="rect">
            <a:avLst/>
          </a:prstGeom>
          <a:noFill/>
          <a:ln>
            <a:noFill/>
          </a:ln>
        </p:spPr>
      </p:pic>
      <p:pic>
        <p:nvPicPr>
          <p:cNvPr id="1119" name="Google Shape;1119;p106"/>
          <p:cNvPicPr preferRelativeResize="0"/>
          <p:nvPr/>
        </p:nvPicPr>
        <p:blipFill>
          <a:blip r:embed="rId5">
            <a:alphaModFix/>
          </a:blip>
          <a:stretch>
            <a:fillRect/>
          </a:stretch>
        </p:blipFill>
        <p:spPr>
          <a:xfrm>
            <a:off x="9882447" y="2250632"/>
            <a:ext cx="731502" cy="731502"/>
          </a:xfrm>
          <a:prstGeom prst="rect">
            <a:avLst/>
          </a:prstGeom>
          <a:noFill/>
          <a:ln>
            <a:noFill/>
          </a:ln>
        </p:spPr>
      </p:pic>
      <p:grpSp>
        <p:nvGrpSpPr>
          <p:cNvPr id="1120" name="Google Shape;1120;p106"/>
          <p:cNvGrpSpPr/>
          <p:nvPr/>
        </p:nvGrpSpPr>
        <p:grpSpPr>
          <a:xfrm>
            <a:off x="4096569" y="2131125"/>
            <a:ext cx="893878" cy="1018372"/>
            <a:chOff x="3113600" y="1942839"/>
            <a:chExt cx="670425" cy="763798"/>
          </a:xfrm>
        </p:grpSpPr>
        <p:pic>
          <p:nvPicPr>
            <p:cNvPr id="1121" name="Google Shape;1121;p106"/>
            <p:cNvPicPr preferRelativeResize="0"/>
            <p:nvPr/>
          </p:nvPicPr>
          <p:blipFill>
            <a:blip r:embed="rId6">
              <a:alphaModFix/>
            </a:blip>
            <a:stretch>
              <a:fillRect/>
            </a:stretch>
          </p:blipFill>
          <p:spPr>
            <a:xfrm>
              <a:off x="3113600" y="1942839"/>
              <a:ext cx="548700" cy="548700"/>
            </a:xfrm>
            <a:prstGeom prst="rect">
              <a:avLst/>
            </a:prstGeom>
            <a:noFill/>
            <a:ln>
              <a:noFill/>
            </a:ln>
          </p:spPr>
        </p:pic>
        <p:pic>
          <p:nvPicPr>
            <p:cNvPr id="1122" name="Google Shape;1122;p106"/>
            <p:cNvPicPr preferRelativeResize="0"/>
            <p:nvPr/>
          </p:nvPicPr>
          <p:blipFill>
            <a:blip r:embed="rId7">
              <a:alphaModFix/>
            </a:blip>
            <a:stretch>
              <a:fillRect/>
            </a:stretch>
          </p:blipFill>
          <p:spPr>
            <a:xfrm>
              <a:off x="3235325" y="2157938"/>
              <a:ext cx="548700" cy="5487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07"/>
          <p:cNvSpPr txBox="1"/>
          <p:nvPr>
            <p:ph idx="4294967295" type="title"/>
          </p:nvPr>
        </p:nvSpPr>
        <p:spPr>
          <a:xfrm>
            <a:off x="885028" y="8717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200"/>
              <a:t>What is Ansible Network </a:t>
            </a:r>
            <a:r>
              <a:rPr lang="en" sz="3200"/>
              <a:t>Automation</a:t>
            </a:r>
            <a:r>
              <a:rPr lang="en" sz="3200"/>
              <a:t>?</a:t>
            </a:r>
            <a:endParaRPr sz="3200"/>
          </a:p>
        </p:txBody>
      </p:sp>
      <p:sp>
        <p:nvSpPr>
          <p:cNvPr id="1128" name="Google Shape;1128;p107"/>
          <p:cNvSpPr txBox="1"/>
          <p:nvPr/>
        </p:nvSpPr>
        <p:spPr>
          <a:xfrm>
            <a:off x="5294503" y="2038533"/>
            <a:ext cx="6142200" cy="3864300"/>
          </a:xfrm>
          <a:prstGeom prst="rect">
            <a:avLst/>
          </a:prstGeom>
          <a:noFill/>
          <a:ln>
            <a:noFill/>
          </a:ln>
        </p:spPr>
        <p:txBody>
          <a:bodyPr anchorCtr="0" anchor="ctr" bIns="121900" lIns="121900" spcFirstLastPara="1" rIns="121900" wrap="square" tIns="121900">
            <a:noAutofit/>
          </a:bodyPr>
          <a:lstStyle/>
          <a:p>
            <a:pPr indent="0" lvl="0" marL="0" rtl="0" algn="l">
              <a:lnSpc>
                <a:spcPct val="138000"/>
              </a:lnSpc>
              <a:spcBef>
                <a:spcPts val="0"/>
              </a:spcBef>
              <a:spcAft>
                <a:spcPts val="0"/>
              </a:spcAft>
              <a:buNone/>
            </a:pPr>
            <a:r>
              <a:rPr lang="en" sz="1600">
                <a:solidFill>
                  <a:schemeClr val="accent1"/>
                </a:solidFill>
                <a:latin typeface="Red Hat Text"/>
                <a:ea typeface="Red Hat Text"/>
                <a:cs typeface="Red Hat Text"/>
                <a:sym typeface="Red Hat Text"/>
              </a:rPr>
              <a:t>Ansible network automation</a:t>
            </a:r>
            <a:r>
              <a:rPr lang="en" sz="1600">
                <a:solidFill>
                  <a:schemeClr val="dk1"/>
                </a:solidFill>
                <a:latin typeface="Red Hat Text"/>
                <a:ea typeface="Red Hat Text"/>
                <a:cs typeface="Red Hat Text"/>
                <a:sym typeface="Red Hat Text"/>
              </a:rPr>
              <a:t> is our content domain focused on networking use cases.  The goal is to provide network teams with the tools and an operational framework to implement next-generation network operations, manage network infrastructure-as-code, and better support digital transformation by connecting teams across  the IT organization.</a:t>
            </a:r>
            <a:endParaRPr sz="1600">
              <a:solidFill>
                <a:schemeClr val="dk1"/>
              </a:solidFill>
              <a:latin typeface="Red Hat Text"/>
              <a:ea typeface="Red Hat Text"/>
              <a:cs typeface="Red Hat Text"/>
              <a:sym typeface="Red Hat Text"/>
            </a:endParaRPr>
          </a:p>
          <a:p>
            <a:pPr indent="0" lvl="0" marL="0" rtl="0" algn="l">
              <a:lnSpc>
                <a:spcPct val="138000"/>
              </a:lnSpc>
              <a:spcBef>
                <a:spcPts val="0"/>
              </a:spcBef>
              <a:spcAft>
                <a:spcPts val="0"/>
              </a:spcAft>
              <a:buNone/>
            </a:pPr>
            <a:r>
              <a:t/>
            </a:r>
            <a:endParaRPr sz="1600">
              <a:solidFill>
                <a:schemeClr val="dk1"/>
              </a:solidFill>
              <a:latin typeface="Red Hat Text"/>
              <a:ea typeface="Red Hat Text"/>
              <a:cs typeface="Red Hat Text"/>
              <a:sym typeface="Red Hat Text"/>
            </a:endParaRPr>
          </a:p>
          <a:p>
            <a:pPr indent="0" lvl="0" marL="0" rtl="0" algn="l">
              <a:lnSpc>
                <a:spcPct val="138000"/>
              </a:lnSpc>
              <a:spcBef>
                <a:spcPts val="0"/>
              </a:spcBef>
              <a:spcAft>
                <a:spcPts val="0"/>
              </a:spcAft>
              <a:buNone/>
            </a:pPr>
            <a:r>
              <a:rPr lang="en" sz="1600">
                <a:solidFill>
                  <a:schemeClr val="accent1"/>
                </a:solidFill>
                <a:latin typeface="Red Hat Text"/>
                <a:ea typeface="Red Hat Text"/>
                <a:cs typeface="Red Hat Text"/>
                <a:sym typeface="Red Hat Text"/>
              </a:rPr>
              <a:t>Ansible network automation</a:t>
            </a:r>
            <a:r>
              <a:rPr lang="en" sz="1600">
                <a:solidFill>
                  <a:schemeClr val="dk1"/>
                </a:solidFill>
                <a:latin typeface="Red Hat Text"/>
                <a:ea typeface="Red Hat Text"/>
                <a:cs typeface="Red Hat Text"/>
                <a:sym typeface="Red Hat Text"/>
              </a:rPr>
              <a:t> is a set of Certified Content Collections designed to streamline and operationalize network operations across multiple platforms and vendors.</a:t>
            </a:r>
            <a:endParaRPr b="1" sz="1600">
              <a:solidFill>
                <a:schemeClr val="accent1"/>
              </a:solidFill>
              <a:latin typeface="Red Hat Text"/>
              <a:ea typeface="Red Hat Text"/>
              <a:cs typeface="Red Hat Text"/>
              <a:sym typeface="Red Hat Text"/>
            </a:endParaRPr>
          </a:p>
        </p:txBody>
      </p:sp>
      <p:grpSp>
        <p:nvGrpSpPr>
          <p:cNvPr id="1129" name="Google Shape;1129;p107"/>
          <p:cNvGrpSpPr/>
          <p:nvPr/>
        </p:nvGrpSpPr>
        <p:grpSpPr>
          <a:xfrm>
            <a:off x="214995" y="1791155"/>
            <a:ext cx="4784920" cy="4666385"/>
            <a:chOff x="161250" y="1343400"/>
            <a:chExt cx="3588779" cy="3499876"/>
          </a:xfrm>
        </p:grpSpPr>
        <p:sp>
          <p:nvSpPr>
            <p:cNvPr id="1130" name="Google Shape;1130;p107"/>
            <p:cNvSpPr/>
            <p:nvPr/>
          </p:nvSpPr>
          <p:spPr>
            <a:xfrm>
              <a:off x="434129" y="1343400"/>
              <a:ext cx="3315900" cy="3315900"/>
            </a:xfrm>
            <a:prstGeom prst="ellipse">
              <a:avLst/>
            </a:prstGeom>
            <a:noFill/>
            <a:ln cap="flat" cmpd="sng" w="19050">
              <a:solidFill>
                <a:schemeClr val="dk2"/>
              </a:solidFill>
              <a:prstDash val="lgDashDot"/>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sz="1900"/>
            </a:p>
          </p:txBody>
        </p:sp>
        <p:sp>
          <p:nvSpPr>
            <p:cNvPr id="1131" name="Google Shape;1131;p107"/>
            <p:cNvSpPr/>
            <p:nvPr/>
          </p:nvSpPr>
          <p:spPr>
            <a:xfrm>
              <a:off x="704521" y="1616370"/>
              <a:ext cx="2812200" cy="2769600"/>
            </a:xfrm>
            <a:prstGeom prst="ellipse">
              <a:avLst/>
            </a:prstGeom>
            <a:noFill/>
            <a:ln cap="flat" cmpd="sng" w="19050">
              <a:solidFill>
                <a:schemeClr val="dk2"/>
              </a:solidFill>
              <a:prstDash val="lg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2" name="Google Shape;1132;p107"/>
            <p:cNvSpPr/>
            <p:nvPr/>
          </p:nvSpPr>
          <p:spPr>
            <a:xfrm>
              <a:off x="997090" y="1907922"/>
              <a:ext cx="2220300" cy="2187000"/>
            </a:xfrm>
            <a:prstGeom prst="ellipse">
              <a:avLst/>
            </a:prstGeom>
            <a:noFill/>
            <a:ln cap="flat" cmpd="sng" w="19050">
              <a:solidFill>
                <a:schemeClr val="dk2"/>
              </a:solidFill>
              <a:prstDash val="dash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3" name="Google Shape;1133;p107"/>
            <p:cNvSpPr txBox="1"/>
            <p:nvPr/>
          </p:nvSpPr>
          <p:spPr>
            <a:xfrm>
              <a:off x="2020157" y="2914767"/>
              <a:ext cx="180600" cy="172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Red Hat Text"/>
                  <a:ea typeface="Red Hat Text"/>
                  <a:cs typeface="Red Hat Text"/>
                  <a:sym typeface="Red Hat Text"/>
                </a:rPr>
                <a:t>.3</a:t>
              </a:r>
              <a:endParaRPr sz="900">
                <a:solidFill>
                  <a:srgbClr val="FFFFFF"/>
                </a:solidFill>
                <a:latin typeface="Red Hat Text"/>
                <a:ea typeface="Red Hat Text"/>
                <a:cs typeface="Red Hat Text"/>
                <a:sym typeface="Red Hat Text"/>
              </a:endParaRPr>
            </a:p>
          </p:txBody>
        </p:sp>
        <p:pic>
          <p:nvPicPr>
            <p:cNvPr id="1134" name="Google Shape;1134;p107"/>
            <p:cNvPicPr preferRelativeResize="0"/>
            <p:nvPr/>
          </p:nvPicPr>
          <p:blipFill>
            <a:blip r:embed="rId3">
              <a:alphaModFix/>
            </a:blip>
            <a:stretch>
              <a:fillRect/>
            </a:stretch>
          </p:blipFill>
          <p:spPr>
            <a:xfrm>
              <a:off x="1411753" y="2792300"/>
              <a:ext cx="1524802" cy="464074"/>
            </a:xfrm>
            <a:prstGeom prst="rect">
              <a:avLst/>
            </a:prstGeom>
            <a:noFill/>
            <a:ln>
              <a:noFill/>
            </a:ln>
          </p:spPr>
        </p:pic>
        <p:sp>
          <p:nvSpPr>
            <p:cNvPr id="1135" name="Google Shape;1135;p107"/>
            <p:cNvSpPr txBox="1"/>
            <p:nvPr/>
          </p:nvSpPr>
          <p:spPr>
            <a:xfrm>
              <a:off x="644380" y="3270753"/>
              <a:ext cx="776100" cy="31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Controllers</a:t>
              </a:r>
              <a:endParaRPr sz="1100">
                <a:highlight>
                  <a:srgbClr val="FFFFFF"/>
                </a:highlight>
                <a:latin typeface="Red Hat Display"/>
                <a:ea typeface="Red Hat Display"/>
                <a:cs typeface="Red Hat Display"/>
                <a:sym typeface="Red Hat Display"/>
              </a:endParaRPr>
            </a:p>
          </p:txBody>
        </p:sp>
        <p:sp>
          <p:nvSpPr>
            <p:cNvPr id="1136" name="Google Shape;1136;p107"/>
            <p:cNvSpPr txBox="1"/>
            <p:nvPr/>
          </p:nvSpPr>
          <p:spPr>
            <a:xfrm>
              <a:off x="2097486" y="2186151"/>
              <a:ext cx="984300" cy="31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Switches</a:t>
              </a:r>
              <a:endParaRPr sz="1100">
                <a:highlight>
                  <a:srgbClr val="FFFFFF"/>
                </a:highlight>
                <a:latin typeface="Red Hat Display"/>
                <a:ea typeface="Red Hat Display"/>
                <a:cs typeface="Red Hat Display"/>
                <a:sym typeface="Red Hat Display"/>
              </a:endParaRPr>
            </a:p>
          </p:txBody>
        </p:sp>
        <p:sp>
          <p:nvSpPr>
            <p:cNvPr id="1137" name="Google Shape;1137;p107"/>
            <p:cNvSpPr txBox="1"/>
            <p:nvPr/>
          </p:nvSpPr>
          <p:spPr>
            <a:xfrm>
              <a:off x="161250" y="3987725"/>
              <a:ext cx="914400" cy="31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chemeClr val="lt1"/>
                  </a:highlight>
                  <a:latin typeface="Red Hat Display"/>
                  <a:ea typeface="Red Hat Display"/>
                  <a:cs typeface="Red Hat Display"/>
                  <a:sym typeface="Red Hat Display"/>
                </a:rPr>
                <a:t>Firewalls</a:t>
              </a:r>
              <a:endParaRPr sz="1100">
                <a:highlight>
                  <a:schemeClr val="lt1"/>
                </a:highlight>
                <a:latin typeface="Red Hat Display"/>
                <a:ea typeface="Red Hat Display"/>
                <a:cs typeface="Red Hat Display"/>
                <a:sym typeface="Red Hat Display"/>
              </a:endParaRPr>
            </a:p>
          </p:txBody>
        </p:sp>
        <p:grpSp>
          <p:nvGrpSpPr>
            <p:cNvPr id="1138" name="Google Shape;1138;p107"/>
            <p:cNvGrpSpPr/>
            <p:nvPr/>
          </p:nvGrpSpPr>
          <p:grpSpPr>
            <a:xfrm>
              <a:off x="736766" y="1811322"/>
              <a:ext cx="748733" cy="813398"/>
              <a:chOff x="3097861" y="1555188"/>
              <a:chExt cx="846600" cy="919718"/>
            </a:xfrm>
          </p:grpSpPr>
          <p:sp>
            <p:nvSpPr>
              <p:cNvPr id="1139" name="Google Shape;1139;p107"/>
              <p:cNvSpPr txBox="1"/>
              <p:nvPr/>
            </p:nvSpPr>
            <p:spPr>
              <a:xfrm>
                <a:off x="3097861" y="1979005"/>
                <a:ext cx="846600" cy="4959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chemeClr val="lt1"/>
                    </a:highlight>
                    <a:latin typeface="Red Hat Display"/>
                    <a:ea typeface="Red Hat Display"/>
                    <a:cs typeface="Red Hat Display"/>
                    <a:sym typeface="Red Hat Display"/>
                  </a:rPr>
                  <a:t>Load Balancers</a:t>
                </a:r>
                <a:endParaRPr sz="1100">
                  <a:highlight>
                    <a:schemeClr val="lt1"/>
                  </a:highlight>
                  <a:latin typeface="Red Hat Display"/>
                  <a:ea typeface="Red Hat Display"/>
                  <a:cs typeface="Red Hat Display"/>
                  <a:sym typeface="Red Hat Display"/>
                </a:endParaRPr>
              </a:p>
            </p:txBody>
          </p:sp>
          <p:grpSp>
            <p:nvGrpSpPr>
              <p:cNvPr id="1140" name="Google Shape;1140;p107"/>
              <p:cNvGrpSpPr/>
              <p:nvPr/>
            </p:nvGrpSpPr>
            <p:grpSpPr>
              <a:xfrm>
                <a:off x="3292538" y="1555188"/>
                <a:ext cx="457212" cy="457200"/>
                <a:chOff x="1391188" y="1559600"/>
                <a:chExt cx="457212" cy="457200"/>
              </a:xfrm>
            </p:grpSpPr>
            <p:sp>
              <p:nvSpPr>
                <p:cNvPr id="1141" name="Google Shape;1141;p107"/>
                <p:cNvSpPr/>
                <p:nvPr/>
              </p:nvSpPr>
              <p:spPr>
                <a:xfrm>
                  <a:off x="1391200" y="1559600"/>
                  <a:ext cx="457200" cy="457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142" name="Google Shape;1142;p107"/>
                <p:cNvPicPr preferRelativeResize="0"/>
                <p:nvPr/>
              </p:nvPicPr>
              <p:blipFill>
                <a:blip r:embed="rId4">
                  <a:alphaModFix/>
                </a:blip>
                <a:stretch>
                  <a:fillRect/>
                </a:stretch>
              </p:blipFill>
              <p:spPr>
                <a:xfrm>
                  <a:off x="1391188" y="1559600"/>
                  <a:ext cx="457200" cy="457200"/>
                </a:xfrm>
                <a:prstGeom prst="rect">
                  <a:avLst/>
                </a:prstGeom>
                <a:noFill/>
                <a:ln>
                  <a:noFill/>
                </a:ln>
              </p:spPr>
            </p:pic>
          </p:grpSp>
        </p:grpSp>
        <p:grpSp>
          <p:nvGrpSpPr>
            <p:cNvPr id="1143" name="Google Shape;1143;p107"/>
            <p:cNvGrpSpPr/>
            <p:nvPr/>
          </p:nvGrpSpPr>
          <p:grpSpPr>
            <a:xfrm>
              <a:off x="2559925" y="3173172"/>
              <a:ext cx="1062076" cy="682120"/>
              <a:chOff x="5159325" y="3095045"/>
              <a:chExt cx="1200900" cy="771280"/>
            </a:xfrm>
          </p:grpSpPr>
          <p:sp>
            <p:nvSpPr>
              <p:cNvPr id="1144" name="Google Shape;1144;p107"/>
              <p:cNvSpPr txBox="1"/>
              <p:nvPr/>
            </p:nvSpPr>
            <p:spPr>
              <a:xfrm>
                <a:off x="5159325" y="3513825"/>
                <a:ext cx="1200900" cy="3525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Routers</a:t>
                </a:r>
                <a:endParaRPr sz="1100">
                  <a:highlight>
                    <a:srgbClr val="FFFFFF"/>
                  </a:highlight>
                  <a:latin typeface="Red Hat Display"/>
                  <a:ea typeface="Red Hat Display"/>
                  <a:cs typeface="Red Hat Display"/>
                  <a:sym typeface="Red Hat Display"/>
                </a:endParaRPr>
              </a:p>
            </p:txBody>
          </p:sp>
          <p:grpSp>
            <p:nvGrpSpPr>
              <p:cNvPr id="1145" name="Google Shape;1145;p107"/>
              <p:cNvGrpSpPr/>
              <p:nvPr/>
            </p:nvGrpSpPr>
            <p:grpSpPr>
              <a:xfrm>
                <a:off x="5531180" y="3095045"/>
                <a:ext cx="457200" cy="457200"/>
                <a:chOff x="7078480" y="2998600"/>
                <a:chExt cx="457200" cy="457200"/>
              </a:xfrm>
            </p:grpSpPr>
            <p:sp>
              <p:nvSpPr>
                <p:cNvPr id="1146" name="Google Shape;1146;p107"/>
                <p:cNvSpPr/>
                <p:nvPr/>
              </p:nvSpPr>
              <p:spPr>
                <a:xfrm>
                  <a:off x="7099625" y="3019750"/>
                  <a:ext cx="414900" cy="41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147" name="Google Shape;1147;p107"/>
                <p:cNvPicPr preferRelativeResize="0"/>
                <p:nvPr/>
              </p:nvPicPr>
              <p:blipFill>
                <a:blip r:embed="rId5">
                  <a:alphaModFix/>
                </a:blip>
                <a:stretch>
                  <a:fillRect/>
                </a:stretch>
              </p:blipFill>
              <p:spPr>
                <a:xfrm>
                  <a:off x="7078480" y="2998600"/>
                  <a:ext cx="457200" cy="457200"/>
                </a:xfrm>
                <a:prstGeom prst="rect">
                  <a:avLst/>
                </a:prstGeom>
                <a:noFill/>
                <a:ln>
                  <a:noFill/>
                </a:ln>
              </p:spPr>
            </p:pic>
          </p:grpSp>
        </p:grpSp>
        <p:grpSp>
          <p:nvGrpSpPr>
            <p:cNvPr id="1148" name="Google Shape;1148;p107"/>
            <p:cNvGrpSpPr/>
            <p:nvPr/>
          </p:nvGrpSpPr>
          <p:grpSpPr>
            <a:xfrm>
              <a:off x="2409289" y="1833938"/>
              <a:ext cx="366938" cy="366938"/>
              <a:chOff x="7447925" y="1806150"/>
              <a:chExt cx="414900" cy="414900"/>
            </a:xfrm>
          </p:grpSpPr>
          <p:sp>
            <p:nvSpPr>
              <p:cNvPr id="1149" name="Google Shape;1149;p107"/>
              <p:cNvSpPr/>
              <p:nvPr/>
            </p:nvSpPr>
            <p:spPr>
              <a:xfrm>
                <a:off x="7447925" y="1813500"/>
                <a:ext cx="414900" cy="40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150" name="Google Shape;1150;p107"/>
              <p:cNvPicPr preferRelativeResize="0"/>
              <p:nvPr/>
            </p:nvPicPr>
            <p:blipFill>
              <a:blip r:embed="rId6">
                <a:alphaModFix/>
              </a:blip>
              <a:stretch>
                <a:fillRect/>
              </a:stretch>
            </p:blipFill>
            <p:spPr>
              <a:xfrm>
                <a:off x="7447925" y="1806150"/>
                <a:ext cx="414900" cy="414900"/>
              </a:xfrm>
              <a:prstGeom prst="rect">
                <a:avLst/>
              </a:prstGeom>
              <a:noFill/>
              <a:ln>
                <a:noFill/>
              </a:ln>
            </p:spPr>
          </p:pic>
        </p:grpSp>
        <p:grpSp>
          <p:nvGrpSpPr>
            <p:cNvPr id="1151" name="Google Shape;1151;p107"/>
            <p:cNvGrpSpPr/>
            <p:nvPr/>
          </p:nvGrpSpPr>
          <p:grpSpPr>
            <a:xfrm>
              <a:off x="416462" y="3613547"/>
              <a:ext cx="404259" cy="404259"/>
              <a:chOff x="1547222" y="3490512"/>
              <a:chExt cx="457100" cy="457100"/>
            </a:xfrm>
          </p:grpSpPr>
          <p:sp>
            <p:nvSpPr>
              <p:cNvPr id="1152" name="Google Shape;1152;p107"/>
              <p:cNvSpPr/>
              <p:nvPr/>
            </p:nvSpPr>
            <p:spPr>
              <a:xfrm>
                <a:off x="1568325" y="3511600"/>
                <a:ext cx="414900" cy="41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153" name="Google Shape;1153;p107"/>
              <p:cNvPicPr preferRelativeResize="0"/>
              <p:nvPr/>
            </p:nvPicPr>
            <p:blipFill>
              <a:blip r:embed="rId7">
                <a:alphaModFix/>
              </a:blip>
              <a:stretch>
                <a:fillRect/>
              </a:stretch>
            </p:blipFill>
            <p:spPr>
              <a:xfrm>
                <a:off x="1547222" y="3490512"/>
                <a:ext cx="457100" cy="457100"/>
              </a:xfrm>
              <a:prstGeom prst="rect">
                <a:avLst/>
              </a:prstGeom>
              <a:noFill/>
              <a:ln>
                <a:noFill/>
              </a:ln>
            </p:spPr>
          </p:pic>
        </p:grpSp>
        <p:sp>
          <p:nvSpPr>
            <p:cNvPr id="1154" name="Google Shape;1154;p107"/>
            <p:cNvSpPr/>
            <p:nvPr/>
          </p:nvSpPr>
          <p:spPr>
            <a:xfrm>
              <a:off x="840074" y="2907021"/>
              <a:ext cx="366900" cy="36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55" name="Google Shape;1155;p107"/>
            <p:cNvGrpSpPr/>
            <p:nvPr/>
          </p:nvGrpSpPr>
          <p:grpSpPr>
            <a:xfrm>
              <a:off x="821472" y="2888229"/>
              <a:ext cx="404456" cy="404456"/>
              <a:chOff x="6900090" y="-1611891"/>
              <a:chExt cx="338400" cy="338400"/>
            </a:xfrm>
          </p:grpSpPr>
          <p:sp>
            <p:nvSpPr>
              <p:cNvPr id="1156" name="Google Shape;1156;p107"/>
              <p:cNvSpPr/>
              <p:nvPr/>
            </p:nvSpPr>
            <p:spPr>
              <a:xfrm>
                <a:off x="6900090" y="-1611891"/>
                <a:ext cx="338400" cy="3384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157" name="Google Shape;1157;p107"/>
              <p:cNvPicPr preferRelativeResize="0"/>
              <p:nvPr/>
            </p:nvPicPr>
            <p:blipFill rotWithShape="1">
              <a:blip r:embed="rId8">
                <a:alphaModFix/>
              </a:blip>
              <a:srcRect b="0" l="0" r="0" t="0"/>
              <a:stretch/>
            </p:blipFill>
            <p:spPr>
              <a:xfrm>
                <a:off x="6920035" y="-1592074"/>
                <a:ext cx="298508" cy="298767"/>
              </a:xfrm>
              <a:prstGeom prst="rect">
                <a:avLst/>
              </a:prstGeom>
              <a:noFill/>
              <a:ln>
                <a:noFill/>
              </a:ln>
            </p:spPr>
          </p:pic>
        </p:grpSp>
        <p:sp>
          <p:nvSpPr>
            <p:cNvPr id="1158" name="Google Shape;1158;p107"/>
            <p:cNvSpPr/>
            <p:nvPr/>
          </p:nvSpPr>
          <p:spPr>
            <a:xfrm>
              <a:off x="1908909" y="4189012"/>
              <a:ext cx="366900" cy="36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59" name="Google Shape;1159;p107"/>
            <p:cNvGrpSpPr/>
            <p:nvPr/>
          </p:nvGrpSpPr>
          <p:grpSpPr>
            <a:xfrm>
              <a:off x="1889834" y="4176971"/>
              <a:ext cx="404372" cy="390997"/>
              <a:chOff x="6989300" y="-910970"/>
              <a:chExt cx="1005900" cy="962100"/>
            </a:xfrm>
          </p:grpSpPr>
          <p:sp>
            <p:nvSpPr>
              <p:cNvPr id="1160" name="Google Shape;1160;p107"/>
              <p:cNvSpPr/>
              <p:nvPr/>
            </p:nvSpPr>
            <p:spPr>
              <a:xfrm>
                <a:off x="6989300" y="-910970"/>
                <a:ext cx="1005900" cy="962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161" name="Google Shape;1161;p107"/>
              <p:cNvPicPr preferRelativeResize="0"/>
              <p:nvPr/>
            </p:nvPicPr>
            <p:blipFill>
              <a:blip r:embed="rId9">
                <a:alphaModFix/>
              </a:blip>
              <a:stretch>
                <a:fillRect/>
              </a:stretch>
            </p:blipFill>
            <p:spPr>
              <a:xfrm>
                <a:off x="7058563" y="-864813"/>
                <a:ext cx="867375" cy="869784"/>
              </a:xfrm>
              <a:prstGeom prst="rect">
                <a:avLst/>
              </a:prstGeom>
              <a:noFill/>
              <a:ln>
                <a:noFill/>
              </a:ln>
            </p:spPr>
          </p:pic>
        </p:grpSp>
        <p:sp>
          <p:nvSpPr>
            <p:cNvPr id="1162" name="Google Shape;1162;p107"/>
            <p:cNvSpPr txBox="1"/>
            <p:nvPr/>
          </p:nvSpPr>
          <p:spPr>
            <a:xfrm>
              <a:off x="1561025" y="4531576"/>
              <a:ext cx="1062300" cy="31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IP Address Mgmt</a:t>
              </a:r>
              <a:endParaRPr sz="1100">
                <a:highlight>
                  <a:srgbClr val="FFFFFF"/>
                </a:highlight>
                <a:latin typeface="Red Hat Display"/>
                <a:ea typeface="Red Hat Display"/>
                <a:cs typeface="Red Hat Display"/>
                <a:sym typeface="Red Hat Display"/>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08"/>
          <p:cNvSpPr/>
          <p:nvPr/>
        </p:nvSpPr>
        <p:spPr>
          <a:xfrm>
            <a:off x="4165947" y="3429000"/>
            <a:ext cx="3816600" cy="899100"/>
          </a:xfrm>
          <a:prstGeom prst="rightArrow">
            <a:avLst>
              <a:gd fmla="val 50000" name="adj1"/>
              <a:gd fmla="val 50000" name="adj2"/>
            </a:avLst>
          </a:prstGeom>
          <a:solidFill>
            <a:schemeClr val="l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8" name="Google Shape;1168;p108"/>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69" name="Google Shape;1169;p108"/>
          <p:cNvSpPr txBox="1"/>
          <p:nvPr>
            <p:ph type="title"/>
          </p:nvPr>
        </p:nvSpPr>
        <p:spPr>
          <a:xfrm>
            <a:off x="885028" y="8717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200"/>
              <a:t>Modernize and scale network operations</a:t>
            </a:r>
            <a:endParaRPr sz="3200"/>
          </a:p>
        </p:txBody>
      </p:sp>
      <p:sp>
        <p:nvSpPr>
          <p:cNvPr id="1170" name="Google Shape;1170;p108"/>
          <p:cNvSpPr txBox="1"/>
          <p:nvPr>
            <p:ph idx="3" type="subTitle"/>
          </p:nvPr>
        </p:nvSpPr>
        <p:spPr>
          <a:xfrm>
            <a:off x="885103" y="1424950"/>
            <a:ext cx="10421700" cy="705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Choose what network tasks to automate at your own pace </a:t>
            </a:r>
            <a:endParaRPr/>
          </a:p>
          <a:p>
            <a:pPr indent="0" lvl="0" marL="0" rtl="0" algn="ctr">
              <a:spcBef>
                <a:spcPts val="500"/>
              </a:spcBef>
              <a:spcAft>
                <a:spcPts val="500"/>
              </a:spcAft>
              <a:buNone/>
            </a:pPr>
            <a:r>
              <a:t/>
            </a:r>
            <a:endParaRPr/>
          </a:p>
        </p:txBody>
      </p:sp>
      <p:grpSp>
        <p:nvGrpSpPr>
          <p:cNvPr id="1171" name="Google Shape;1171;p108"/>
          <p:cNvGrpSpPr/>
          <p:nvPr/>
        </p:nvGrpSpPr>
        <p:grpSpPr>
          <a:xfrm>
            <a:off x="390990" y="2216828"/>
            <a:ext cx="4465088" cy="2425323"/>
            <a:chOff x="293250" y="1662663"/>
            <a:chExt cx="3348900" cy="1819038"/>
          </a:xfrm>
        </p:grpSpPr>
        <p:sp>
          <p:nvSpPr>
            <p:cNvPr id="1172" name="Google Shape;1172;p108"/>
            <p:cNvSpPr txBox="1"/>
            <p:nvPr/>
          </p:nvSpPr>
          <p:spPr>
            <a:xfrm>
              <a:off x="293250" y="1662663"/>
              <a:ext cx="3348900" cy="489300"/>
            </a:xfrm>
            <a:prstGeom prst="rect">
              <a:avLst/>
            </a:prstGeom>
            <a:noFill/>
            <a:ln>
              <a:noFill/>
            </a:ln>
          </p:spPr>
          <p:txBody>
            <a:bodyPr anchorCtr="0" anchor="ctr" bIns="60925" lIns="121900" spcFirstLastPara="1" rIns="121900" wrap="square" tIns="60925">
              <a:noAutofit/>
            </a:bodyPr>
            <a:lstStyle/>
            <a:p>
              <a:pPr indent="0" lvl="0" marL="0" rtl="0" algn="ctr">
                <a:spcBef>
                  <a:spcPts val="0"/>
                </a:spcBef>
                <a:spcAft>
                  <a:spcPts val="0"/>
                </a:spcAft>
                <a:buClr>
                  <a:srgbClr val="4CB1B2"/>
                </a:buClr>
                <a:buFont typeface="Open Sans"/>
                <a:buNone/>
              </a:pPr>
              <a:r>
                <a:rPr b="1" lang="en" sz="1900">
                  <a:solidFill>
                    <a:srgbClr val="000000"/>
                  </a:solidFill>
                  <a:latin typeface="Red Hat Text"/>
                  <a:ea typeface="Red Hat Text"/>
                  <a:cs typeface="Red Hat Text"/>
                  <a:sym typeface="Red Hat Text"/>
                </a:rPr>
                <a:t>TRADITIONAL NETWORK O</a:t>
              </a:r>
              <a:r>
                <a:rPr b="1" lang="en" sz="1900">
                  <a:latin typeface="Red Hat Text"/>
                  <a:ea typeface="Red Hat Text"/>
                  <a:cs typeface="Red Hat Text"/>
                  <a:sym typeface="Red Hat Text"/>
                </a:rPr>
                <a:t>PERATION</a:t>
              </a:r>
              <a:r>
                <a:rPr b="1" lang="en" sz="1900">
                  <a:solidFill>
                    <a:srgbClr val="000000"/>
                  </a:solidFill>
                  <a:latin typeface="Red Hat Text"/>
                  <a:ea typeface="Red Hat Text"/>
                  <a:cs typeface="Red Hat Text"/>
                  <a:sym typeface="Red Hat Text"/>
                </a:rPr>
                <a:t>S</a:t>
              </a:r>
              <a:endParaRPr b="1" sz="1900">
                <a:latin typeface="Red Hat Text"/>
                <a:ea typeface="Red Hat Text"/>
                <a:cs typeface="Red Hat Text"/>
                <a:sym typeface="Red Hat Text"/>
              </a:endParaRPr>
            </a:p>
          </p:txBody>
        </p:sp>
        <p:sp>
          <p:nvSpPr>
            <p:cNvPr id="1173" name="Google Shape;1173;p108"/>
            <p:cNvSpPr/>
            <p:nvPr/>
          </p:nvSpPr>
          <p:spPr>
            <a:xfrm>
              <a:off x="773550" y="2152100"/>
              <a:ext cx="2372700" cy="1329600"/>
            </a:xfrm>
            <a:prstGeom prst="rect">
              <a:avLst/>
            </a:prstGeom>
            <a:noFill/>
            <a:ln>
              <a:noFill/>
            </a:ln>
          </p:spPr>
          <p:txBody>
            <a:bodyPr anchorCtr="0" anchor="t" bIns="60925" lIns="121900" spcFirstLastPara="1" rIns="121900" wrap="square" tIns="60925">
              <a:noAutofit/>
            </a:bodyPr>
            <a:lstStyle/>
            <a:p>
              <a:pPr indent="-406400" lvl="0" marL="609600" rtl="0" algn="l">
                <a:lnSpc>
                  <a:spcPct val="150000"/>
                </a:lnSpc>
                <a:spcBef>
                  <a:spcPts val="0"/>
                </a:spcBef>
                <a:spcAft>
                  <a:spcPts val="0"/>
                </a:spcAft>
                <a:buSzPts val="1600"/>
                <a:buFont typeface="Red Hat Text"/>
                <a:buChar char="●"/>
              </a:pPr>
              <a:r>
                <a:rPr lang="en" sz="1600">
                  <a:latin typeface="Red Hat Text"/>
                  <a:ea typeface="Red Hat Text"/>
                  <a:cs typeface="Red Hat Text"/>
                  <a:sym typeface="Red Hat Text"/>
                </a:rPr>
                <a:t>Traditional</a:t>
              </a:r>
              <a:r>
                <a:rPr lang="en" sz="1600">
                  <a:latin typeface="Red Hat Text"/>
                  <a:ea typeface="Red Hat Text"/>
                  <a:cs typeface="Red Hat Text"/>
                  <a:sym typeface="Red Hat Text"/>
                </a:rPr>
                <a:t> </a:t>
              </a:r>
              <a:r>
                <a:rPr lang="en" sz="1600">
                  <a:solidFill>
                    <a:srgbClr val="000000"/>
                  </a:solidFill>
                  <a:latin typeface="Red Hat Text"/>
                  <a:ea typeface="Red Hat Text"/>
                  <a:cs typeface="Red Hat Text"/>
                  <a:sym typeface="Red Hat Text"/>
                </a:rPr>
                <a:t>culture</a:t>
              </a:r>
              <a:endParaRPr sz="1600">
                <a:solidFill>
                  <a:srgbClr val="000000"/>
                </a:solidFill>
                <a:latin typeface="Red Hat Text"/>
                <a:ea typeface="Red Hat Text"/>
                <a:cs typeface="Red Hat Text"/>
                <a:sym typeface="Red Hat Text"/>
              </a:endParaRPr>
            </a:p>
            <a:p>
              <a:pPr indent="-406400" lvl="0" marL="609600" rtl="0" algn="l">
                <a:lnSpc>
                  <a:spcPct val="150000"/>
                </a:lnSpc>
                <a:spcBef>
                  <a:spcPts val="0"/>
                </a:spcBef>
                <a:spcAft>
                  <a:spcPts val="0"/>
                </a:spcAft>
                <a:buSzPts val="1600"/>
                <a:buFont typeface="Red Hat Text"/>
                <a:buChar char="●"/>
              </a:pPr>
              <a:r>
                <a:rPr lang="en" sz="1600">
                  <a:solidFill>
                    <a:srgbClr val="000000"/>
                  </a:solidFill>
                  <a:latin typeface="Red Hat Text"/>
                  <a:ea typeface="Red Hat Text"/>
                  <a:cs typeface="Red Hat Text"/>
                  <a:sym typeface="Red Hat Text"/>
                </a:rPr>
                <a:t>Risk averse</a:t>
              </a:r>
              <a:endParaRPr sz="1600">
                <a:solidFill>
                  <a:srgbClr val="000000"/>
                </a:solidFill>
                <a:latin typeface="Red Hat Text"/>
                <a:ea typeface="Red Hat Text"/>
                <a:cs typeface="Red Hat Text"/>
                <a:sym typeface="Red Hat Text"/>
              </a:endParaRPr>
            </a:p>
            <a:p>
              <a:pPr indent="-406400" lvl="0" marL="609600" rtl="0" algn="l">
                <a:lnSpc>
                  <a:spcPct val="150000"/>
                </a:lnSpc>
                <a:spcBef>
                  <a:spcPts val="0"/>
                </a:spcBef>
                <a:spcAft>
                  <a:spcPts val="0"/>
                </a:spcAft>
                <a:buSzPts val="1600"/>
                <a:buFont typeface="Red Hat Text"/>
                <a:buChar char="●"/>
              </a:pPr>
              <a:r>
                <a:rPr lang="en" sz="1600">
                  <a:solidFill>
                    <a:srgbClr val="000000"/>
                  </a:solidFill>
                  <a:latin typeface="Red Hat Text"/>
                  <a:ea typeface="Red Hat Text"/>
                  <a:cs typeface="Red Hat Text"/>
                  <a:sym typeface="Red Hat Text"/>
                </a:rPr>
                <a:t>Proprietary solutions</a:t>
              </a:r>
              <a:endParaRPr sz="1600">
                <a:solidFill>
                  <a:srgbClr val="000000"/>
                </a:solidFill>
                <a:latin typeface="Red Hat Text"/>
                <a:ea typeface="Red Hat Text"/>
                <a:cs typeface="Red Hat Text"/>
                <a:sym typeface="Red Hat Text"/>
              </a:endParaRPr>
            </a:p>
            <a:p>
              <a:pPr indent="-406400" lvl="0" marL="609600" rtl="0" algn="l">
                <a:lnSpc>
                  <a:spcPct val="150000"/>
                </a:lnSpc>
                <a:spcBef>
                  <a:spcPts val="0"/>
                </a:spcBef>
                <a:spcAft>
                  <a:spcPts val="0"/>
                </a:spcAft>
                <a:buSzPts val="1600"/>
                <a:buFont typeface="Red Hat Text"/>
                <a:buChar char="●"/>
              </a:pPr>
              <a:r>
                <a:rPr lang="en" sz="1600">
                  <a:solidFill>
                    <a:srgbClr val="000000"/>
                  </a:solidFill>
                  <a:latin typeface="Red Hat Text"/>
                  <a:ea typeface="Red Hat Text"/>
                  <a:cs typeface="Red Hat Text"/>
                  <a:sym typeface="Red Hat Text"/>
                </a:rPr>
                <a:t>Siloed from others</a:t>
              </a:r>
              <a:endParaRPr sz="1600">
                <a:solidFill>
                  <a:srgbClr val="000000"/>
                </a:solidFill>
                <a:latin typeface="Red Hat Text"/>
                <a:ea typeface="Red Hat Text"/>
                <a:cs typeface="Red Hat Text"/>
                <a:sym typeface="Red Hat Text"/>
              </a:endParaRPr>
            </a:p>
            <a:p>
              <a:pPr indent="-406400" lvl="0" marL="609600" rtl="0" algn="l">
                <a:lnSpc>
                  <a:spcPct val="150000"/>
                </a:lnSpc>
                <a:spcBef>
                  <a:spcPts val="0"/>
                </a:spcBef>
                <a:spcAft>
                  <a:spcPts val="0"/>
                </a:spcAft>
                <a:buSzPts val="1600"/>
                <a:buFont typeface="Red Hat Text"/>
                <a:buChar char="●"/>
              </a:pPr>
              <a:r>
                <a:rPr lang="en" sz="1600">
                  <a:solidFill>
                    <a:srgbClr val="000000"/>
                  </a:solidFill>
                  <a:latin typeface="Red Hat Text"/>
                  <a:ea typeface="Red Hat Text"/>
                  <a:cs typeface="Red Hat Text"/>
                  <a:sym typeface="Red Hat Text"/>
                </a:rPr>
                <a:t>“Paper” practices, MOPs</a:t>
              </a:r>
              <a:endParaRPr sz="1600">
                <a:solidFill>
                  <a:srgbClr val="000000"/>
                </a:solidFill>
                <a:latin typeface="Red Hat Text"/>
                <a:ea typeface="Red Hat Text"/>
                <a:cs typeface="Red Hat Text"/>
                <a:sym typeface="Red Hat Text"/>
              </a:endParaRPr>
            </a:p>
            <a:p>
              <a:pPr indent="-406400" lvl="0" marL="609600" rtl="0" algn="l">
                <a:lnSpc>
                  <a:spcPct val="150000"/>
                </a:lnSpc>
                <a:spcBef>
                  <a:spcPts val="0"/>
                </a:spcBef>
                <a:spcAft>
                  <a:spcPts val="0"/>
                </a:spcAft>
                <a:buSzPts val="1600"/>
                <a:buFont typeface="Red Hat Text"/>
                <a:buChar char="●"/>
              </a:pPr>
              <a:r>
                <a:rPr lang="en" sz="1600">
                  <a:solidFill>
                    <a:srgbClr val="000000"/>
                  </a:solidFill>
                  <a:latin typeface="Red Hat Text"/>
                  <a:ea typeface="Red Hat Text"/>
                  <a:cs typeface="Red Hat Text"/>
                  <a:sym typeface="Red Hat Text"/>
                </a:rPr>
                <a:t>“Artisanal” networks</a:t>
              </a:r>
              <a:endParaRPr sz="1600">
                <a:latin typeface="Red Hat Text"/>
                <a:ea typeface="Red Hat Text"/>
                <a:cs typeface="Red Hat Text"/>
                <a:sym typeface="Red Hat Text"/>
              </a:endParaRPr>
            </a:p>
          </p:txBody>
        </p:sp>
      </p:grpSp>
      <p:grpSp>
        <p:nvGrpSpPr>
          <p:cNvPr id="1174" name="Google Shape;1174;p108"/>
          <p:cNvGrpSpPr/>
          <p:nvPr/>
        </p:nvGrpSpPr>
        <p:grpSpPr>
          <a:xfrm>
            <a:off x="7335650" y="2216828"/>
            <a:ext cx="4517887" cy="2293159"/>
            <a:chOff x="5501875" y="1662663"/>
            <a:chExt cx="3388500" cy="1719913"/>
          </a:xfrm>
        </p:grpSpPr>
        <p:sp>
          <p:nvSpPr>
            <p:cNvPr id="1175" name="Google Shape;1175;p108"/>
            <p:cNvSpPr txBox="1"/>
            <p:nvPr/>
          </p:nvSpPr>
          <p:spPr>
            <a:xfrm>
              <a:off x="5501875" y="1662663"/>
              <a:ext cx="3388500" cy="489300"/>
            </a:xfrm>
            <a:prstGeom prst="rect">
              <a:avLst/>
            </a:prstGeom>
            <a:noFill/>
            <a:ln>
              <a:noFill/>
            </a:ln>
          </p:spPr>
          <p:txBody>
            <a:bodyPr anchorCtr="0" anchor="ctr" bIns="60925" lIns="121900" spcFirstLastPara="1" rIns="121900" wrap="square" tIns="60925">
              <a:noAutofit/>
            </a:bodyPr>
            <a:lstStyle/>
            <a:p>
              <a:pPr indent="0" lvl="0" marL="0" rtl="0" algn="ctr">
                <a:spcBef>
                  <a:spcPts val="0"/>
                </a:spcBef>
                <a:spcAft>
                  <a:spcPts val="0"/>
                </a:spcAft>
                <a:buClr>
                  <a:srgbClr val="4CB1B2"/>
                </a:buClr>
                <a:buFont typeface="Open Sans"/>
                <a:buNone/>
              </a:pPr>
              <a:r>
                <a:rPr b="1" lang="en" sz="1900">
                  <a:solidFill>
                    <a:srgbClr val="000000"/>
                  </a:solidFill>
                  <a:latin typeface="Red Hat Text"/>
                  <a:ea typeface="Red Hat Text"/>
                  <a:cs typeface="Red Hat Text"/>
                  <a:sym typeface="Red Hat Text"/>
                </a:rPr>
                <a:t>NEXT-GEN NETWORK OPERAT</a:t>
              </a:r>
              <a:r>
                <a:rPr b="1" lang="en" sz="1900">
                  <a:latin typeface="Red Hat Text"/>
                  <a:ea typeface="Red Hat Text"/>
                  <a:cs typeface="Red Hat Text"/>
                  <a:sym typeface="Red Hat Text"/>
                </a:rPr>
                <a:t>ION</a:t>
              </a:r>
              <a:r>
                <a:rPr b="1" lang="en" sz="1900">
                  <a:solidFill>
                    <a:srgbClr val="000000"/>
                  </a:solidFill>
                  <a:latin typeface="Red Hat Text"/>
                  <a:ea typeface="Red Hat Text"/>
                  <a:cs typeface="Red Hat Text"/>
                  <a:sym typeface="Red Hat Text"/>
                </a:rPr>
                <a:t>S</a:t>
              </a:r>
              <a:endParaRPr b="1" sz="1900">
                <a:latin typeface="Red Hat Text"/>
                <a:ea typeface="Red Hat Text"/>
                <a:cs typeface="Red Hat Text"/>
                <a:sym typeface="Red Hat Text"/>
              </a:endParaRPr>
            </a:p>
          </p:txBody>
        </p:sp>
        <p:sp>
          <p:nvSpPr>
            <p:cNvPr id="1176" name="Google Shape;1176;p108"/>
            <p:cNvSpPr/>
            <p:nvPr/>
          </p:nvSpPr>
          <p:spPr>
            <a:xfrm>
              <a:off x="6013750" y="2151975"/>
              <a:ext cx="2661600" cy="1230600"/>
            </a:xfrm>
            <a:prstGeom prst="rect">
              <a:avLst/>
            </a:prstGeom>
            <a:noFill/>
            <a:ln>
              <a:noFill/>
            </a:ln>
          </p:spPr>
          <p:txBody>
            <a:bodyPr anchorCtr="0" anchor="t" bIns="60925" lIns="121900" spcFirstLastPara="1" rIns="121900" wrap="square" tIns="60925">
              <a:noAutofit/>
            </a:bodyPr>
            <a:lstStyle/>
            <a:p>
              <a:pPr indent="-406400" lvl="0" marL="609600" rtl="0" algn="l">
                <a:lnSpc>
                  <a:spcPct val="150000"/>
                </a:lnSpc>
                <a:spcBef>
                  <a:spcPts val="0"/>
                </a:spcBef>
                <a:spcAft>
                  <a:spcPts val="0"/>
                </a:spcAft>
                <a:buSzPts val="1600"/>
                <a:buFont typeface="Red Hat Text"/>
                <a:buChar char="●"/>
              </a:pPr>
              <a:r>
                <a:rPr lang="en" sz="1600">
                  <a:solidFill>
                    <a:srgbClr val="000000"/>
                  </a:solidFill>
                  <a:latin typeface="Red Hat Text"/>
                  <a:ea typeface="Red Hat Text"/>
                  <a:cs typeface="Red Hat Text"/>
                  <a:sym typeface="Red Hat Text"/>
                </a:rPr>
                <a:t>Community culture</a:t>
              </a:r>
              <a:endParaRPr sz="1600">
                <a:solidFill>
                  <a:srgbClr val="000000"/>
                </a:solidFill>
                <a:latin typeface="Red Hat Text"/>
                <a:ea typeface="Red Hat Text"/>
                <a:cs typeface="Red Hat Text"/>
                <a:sym typeface="Red Hat Text"/>
              </a:endParaRPr>
            </a:p>
            <a:p>
              <a:pPr indent="-406400" lvl="0" marL="609600" rtl="0" algn="l">
                <a:lnSpc>
                  <a:spcPct val="150000"/>
                </a:lnSpc>
                <a:spcBef>
                  <a:spcPts val="0"/>
                </a:spcBef>
                <a:spcAft>
                  <a:spcPts val="0"/>
                </a:spcAft>
                <a:buSzPts val="1600"/>
                <a:buFont typeface="Red Hat Text"/>
                <a:buChar char="●"/>
              </a:pPr>
              <a:r>
                <a:rPr lang="en" sz="1600">
                  <a:solidFill>
                    <a:srgbClr val="000000"/>
                  </a:solidFill>
                  <a:latin typeface="Red Hat Text"/>
                  <a:ea typeface="Red Hat Text"/>
                  <a:cs typeface="Red Hat Text"/>
                  <a:sym typeface="Red Hat Text"/>
                </a:rPr>
                <a:t>Risk-aware</a:t>
              </a:r>
              <a:endParaRPr sz="1600">
                <a:solidFill>
                  <a:srgbClr val="000000"/>
                </a:solidFill>
                <a:latin typeface="Red Hat Text"/>
                <a:ea typeface="Red Hat Text"/>
                <a:cs typeface="Red Hat Text"/>
                <a:sym typeface="Red Hat Text"/>
              </a:endParaRPr>
            </a:p>
            <a:p>
              <a:pPr indent="-406400" lvl="0" marL="609600" rtl="0" algn="l">
                <a:lnSpc>
                  <a:spcPct val="150000"/>
                </a:lnSpc>
                <a:spcBef>
                  <a:spcPts val="0"/>
                </a:spcBef>
                <a:spcAft>
                  <a:spcPts val="0"/>
                </a:spcAft>
                <a:buSzPts val="1600"/>
                <a:buFont typeface="Red Hat Text"/>
                <a:buChar char="●"/>
              </a:pPr>
              <a:r>
                <a:rPr lang="en" sz="1600">
                  <a:solidFill>
                    <a:srgbClr val="000000"/>
                  </a:solidFill>
                  <a:latin typeface="Red Hat Text"/>
                  <a:ea typeface="Red Hat Text"/>
                  <a:cs typeface="Red Hat Text"/>
                  <a:sym typeface="Red Hat Text"/>
                </a:rPr>
                <a:t>Open solutions</a:t>
              </a:r>
              <a:endParaRPr sz="1600">
                <a:solidFill>
                  <a:srgbClr val="000000"/>
                </a:solidFill>
                <a:latin typeface="Red Hat Text"/>
                <a:ea typeface="Red Hat Text"/>
                <a:cs typeface="Red Hat Text"/>
                <a:sym typeface="Red Hat Text"/>
              </a:endParaRPr>
            </a:p>
            <a:p>
              <a:pPr indent="-406400" lvl="0" marL="609600" rtl="0" algn="l">
                <a:lnSpc>
                  <a:spcPct val="150000"/>
                </a:lnSpc>
                <a:spcBef>
                  <a:spcPts val="0"/>
                </a:spcBef>
                <a:spcAft>
                  <a:spcPts val="0"/>
                </a:spcAft>
                <a:buSzPts val="1600"/>
                <a:buFont typeface="Red Hat Text"/>
                <a:buChar char="●"/>
              </a:pPr>
              <a:r>
                <a:rPr lang="en" sz="1600">
                  <a:solidFill>
                    <a:srgbClr val="000000"/>
                  </a:solidFill>
                  <a:latin typeface="Red Hat Text"/>
                  <a:ea typeface="Red Hat Text"/>
                  <a:cs typeface="Red Hat Text"/>
                  <a:sym typeface="Red Hat Text"/>
                </a:rPr>
                <a:t>Teams of heroes</a:t>
              </a:r>
              <a:endParaRPr sz="1600">
                <a:solidFill>
                  <a:srgbClr val="000000"/>
                </a:solidFill>
                <a:latin typeface="Red Hat Text"/>
                <a:ea typeface="Red Hat Text"/>
                <a:cs typeface="Red Hat Text"/>
                <a:sym typeface="Red Hat Text"/>
              </a:endParaRPr>
            </a:p>
            <a:p>
              <a:pPr indent="-406400" lvl="0" marL="609600" rtl="0" algn="l">
                <a:lnSpc>
                  <a:spcPct val="150000"/>
                </a:lnSpc>
                <a:spcBef>
                  <a:spcPts val="0"/>
                </a:spcBef>
                <a:spcAft>
                  <a:spcPts val="0"/>
                </a:spcAft>
                <a:buSzPts val="1600"/>
                <a:buFont typeface="Red Hat Text"/>
                <a:buChar char="●"/>
              </a:pPr>
              <a:r>
                <a:rPr lang="en" sz="1600">
                  <a:solidFill>
                    <a:srgbClr val="000000"/>
                  </a:solidFill>
                  <a:latin typeface="Red Hat Text"/>
                  <a:ea typeface="Red Hat Text"/>
                  <a:cs typeface="Red Hat Text"/>
                  <a:sym typeface="Red Hat Text"/>
                </a:rPr>
                <a:t>Infrastructure as code</a:t>
              </a:r>
              <a:endParaRPr sz="1600">
                <a:solidFill>
                  <a:srgbClr val="000000"/>
                </a:solidFill>
                <a:latin typeface="Red Hat Text"/>
                <a:ea typeface="Red Hat Text"/>
                <a:cs typeface="Red Hat Text"/>
                <a:sym typeface="Red Hat Text"/>
              </a:endParaRPr>
            </a:p>
            <a:p>
              <a:pPr indent="-406400" lvl="0" marL="609600" rtl="0" algn="l">
                <a:lnSpc>
                  <a:spcPct val="150000"/>
                </a:lnSpc>
                <a:spcBef>
                  <a:spcPts val="0"/>
                </a:spcBef>
                <a:spcAft>
                  <a:spcPts val="0"/>
                </a:spcAft>
                <a:buSzPts val="1600"/>
                <a:buFont typeface="Red Hat Text"/>
                <a:buChar char="●"/>
              </a:pPr>
              <a:r>
                <a:rPr lang="en" sz="1600">
                  <a:solidFill>
                    <a:srgbClr val="000000"/>
                  </a:solidFill>
                  <a:latin typeface="Red Hat Text"/>
                  <a:ea typeface="Red Hat Text"/>
                  <a:cs typeface="Red Hat Text"/>
                  <a:sym typeface="Red Hat Text"/>
                </a:rPr>
                <a:t>Virtual prototyping / DevOps</a:t>
              </a:r>
              <a:endParaRPr sz="1600">
                <a:latin typeface="Red Hat Text"/>
                <a:ea typeface="Red Hat Text"/>
                <a:cs typeface="Red Hat Text"/>
                <a:sym typeface="Red Hat Text"/>
              </a:endParaRPr>
            </a:p>
          </p:txBody>
        </p:sp>
      </p:grpSp>
      <p:sp>
        <p:nvSpPr>
          <p:cNvPr id="1177" name="Google Shape;1177;p108"/>
          <p:cNvSpPr/>
          <p:nvPr/>
        </p:nvSpPr>
        <p:spPr>
          <a:xfrm>
            <a:off x="4723550" y="3425033"/>
            <a:ext cx="2611800" cy="89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178" name="Google Shape;1178;p108"/>
          <p:cNvPicPr preferRelativeResize="0"/>
          <p:nvPr/>
        </p:nvPicPr>
        <p:blipFill>
          <a:blip r:embed="rId3">
            <a:alphaModFix/>
          </a:blip>
          <a:stretch>
            <a:fillRect/>
          </a:stretch>
        </p:blipFill>
        <p:spPr>
          <a:xfrm>
            <a:off x="4869775" y="3521833"/>
            <a:ext cx="2319503" cy="7055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09"/>
          <p:cNvSpPr/>
          <p:nvPr/>
        </p:nvSpPr>
        <p:spPr>
          <a:xfrm>
            <a:off x="9402185" y="2328672"/>
            <a:ext cx="1219200" cy="12192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4" name="Google Shape;1184;p109"/>
          <p:cNvSpPr/>
          <p:nvPr/>
        </p:nvSpPr>
        <p:spPr>
          <a:xfrm>
            <a:off x="5486315" y="2332483"/>
            <a:ext cx="1219200" cy="12192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5" name="Google Shape;1185;p109"/>
          <p:cNvSpPr/>
          <p:nvPr/>
        </p:nvSpPr>
        <p:spPr>
          <a:xfrm>
            <a:off x="1442165" y="2332483"/>
            <a:ext cx="1219200" cy="12192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6" name="Google Shape;1186;p109"/>
          <p:cNvSpPr txBox="1"/>
          <p:nvPr>
            <p:ph idx="12" type="sldNum"/>
          </p:nvPr>
        </p:nvSpPr>
        <p:spPr>
          <a:xfrm>
            <a:off x="109295"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87" name="Google Shape;1187;p109"/>
          <p:cNvSpPr txBox="1"/>
          <p:nvPr/>
        </p:nvSpPr>
        <p:spPr>
          <a:xfrm>
            <a:off x="552471" y="3660035"/>
            <a:ext cx="3255000" cy="37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Configuration Management</a:t>
            </a:r>
            <a:endParaRPr sz="1600">
              <a:solidFill>
                <a:srgbClr val="EE0000"/>
              </a:solidFill>
              <a:latin typeface="Red Hat Display Medium"/>
              <a:ea typeface="Red Hat Display Medium"/>
              <a:cs typeface="Red Hat Display Medium"/>
              <a:sym typeface="Red Hat Display Medium"/>
            </a:endParaRPr>
          </a:p>
        </p:txBody>
      </p:sp>
      <p:sp>
        <p:nvSpPr>
          <p:cNvPr id="1188" name="Google Shape;1188;p109"/>
          <p:cNvSpPr txBox="1"/>
          <p:nvPr/>
        </p:nvSpPr>
        <p:spPr>
          <a:xfrm>
            <a:off x="8384228" y="3658500"/>
            <a:ext cx="3255000" cy="37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Network Validation</a:t>
            </a:r>
            <a:endParaRPr sz="1600">
              <a:solidFill>
                <a:srgbClr val="EE0000"/>
              </a:solidFill>
              <a:latin typeface="Red Hat Display Medium"/>
              <a:ea typeface="Red Hat Display Medium"/>
              <a:cs typeface="Red Hat Display Medium"/>
              <a:sym typeface="Red Hat Display Medium"/>
            </a:endParaRPr>
          </a:p>
        </p:txBody>
      </p:sp>
      <p:sp>
        <p:nvSpPr>
          <p:cNvPr id="1189" name="Google Shape;1189;p109"/>
          <p:cNvSpPr txBox="1"/>
          <p:nvPr/>
        </p:nvSpPr>
        <p:spPr>
          <a:xfrm>
            <a:off x="4468341" y="3657600"/>
            <a:ext cx="3255000" cy="37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Infrastructure Awareness</a:t>
            </a:r>
            <a:endParaRPr sz="1600">
              <a:solidFill>
                <a:srgbClr val="EE0000"/>
              </a:solidFill>
              <a:latin typeface="Red Hat Display Medium"/>
              <a:ea typeface="Red Hat Display Medium"/>
              <a:cs typeface="Red Hat Display Medium"/>
              <a:sym typeface="Red Hat Display Medium"/>
            </a:endParaRPr>
          </a:p>
        </p:txBody>
      </p:sp>
      <p:sp>
        <p:nvSpPr>
          <p:cNvPr id="1190" name="Google Shape;1190;p109"/>
          <p:cNvSpPr/>
          <p:nvPr/>
        </p:nvSpPr>
        <p:spPr>
          <a:xfrm>
            <a:off x="8547833" y="4208565"/>
            <a:ext cx="2928000" cy="22908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t" bIns="50800" lIns="50800" spcFirstLastPara="1" rIns="50800" wrap="square" tIns="50800">
            <a:noAutofit/>
          </a:bodyPr>
          <a:lstStyle/>
          <a:p>
            <a:pPr indent="0" lvl="0" marL="0" rtl="0" algn="l">
              <a:spcBef>
                <a:spcPts val="1200"/>
              </a:spcBef>
              <a:spcAft>
                <a:spcPts val="0"/>
              </a:spcAft>
              <a:buClr>
                <a:schemeClr val="dk1"/>
              </a:buClr>
              <a:buSzPts val="1500"/>
              <a:buFont typeface="Arial"/>
              <a:buNone/>
            </a:pPr>
            <a:r>
              <a:rPr lang="en" sz="1500">
                <a:solidFill>
                  <a:srgbClr val="434343"/>
                </a:solidFill>
                <a:latin typeface="Red Hat Text"/>
                <a:ea typeface="Red Hat Text"/>
                <a:cs typeface="Red Hat Text"/>
                <a:sym typeface="Red Hat Text"/>
              </a:rPr>
              <a:t>Examine operational state to to check network connectivity and protocols and enhance operational workflows to help measure network intent.</a:t>
            </a:r>
            <a:endParaRPr sz="1500">
              <a:solidFill>
                <a:srgbClr val="434343"/>
              </a:solidFill>
              <a:latin typeface="Red Hat Text"/>
              <a:ea typeface="Red Hat Text"/>
              <a:cs typeface="Red Hat Text"/>
              <a:sym typeface="Red Hat Text"/>
            </a:endParaRPr>
          </a:p>
          <a:p>
            <a:pPr indent="0" lvl="0" marL="0" rtl="0" algn="l">
              <a:spcBef>
                <a:spcPts val="1200"/>
              </a:spcBef>
              <a:spcAft>
                <a:spcPts val="0"/>
              </a:spcAft>
              <a:buClr>
                <a:srgbClr val="000000"/>
              </a:buClr>
              <a:buFont typeface="Arial"/>
              <a:buNone/>
            </a:pPr>
            <a:r>
              <a:t/>
            </a:r>
            <a:endParaRPr sz="1500">
              <a:solidFill>
                <a:srgbClr val="434343"/>
              </a:solidFill>
              <a:latin typeface="Red Hat Text"/>
              <a:ea typeface="Red Hat Text"/>
              <a:cs typeface="Red Hat Text"/>
              <a:sym typeface="Red Hat Text"/>
            </a:endParaRPr>
          </a:p>
          <a:p>
            <a:pPr indent="0" lvl="0" marL="0" rtl="0" algn="l">
              <a:spcBef>
                <a:spcPts val="1200"/>
              </a:spcBef>
              <a:spcAft>
                <a:spcPts val="0"/>
              </a:spcAft>
              <a:buClr>
                <a:srgbClr val="000000"/>
              </a:buClr>
              <a:buFont typeface="Arial"/>
              <a:buNone/>
            </a:pPr>
            <a:r>
              <a:t/>
            </a:r>
            <a:endParaRPr sz="1500">
              <a:solidFill>
                <a:srgbClr val="434343"/>
              </a:solidFill>
              <a:latin typeface="Red Hat Text"/>
              <a:ea typeface="Red Hat Text"/>
              <a:cs typeface="Red Hat Text"/>
              <a:sym typeface="Red Hat Text"/>
            </a:endParaRPr>
          </a:p>
        </p:txBody>
      </p:sp>
      <p:sp>
        <p:nvSpPr>
          <p:cNvPr id="1191" name="Google Shape;1191;p109"/>
          <p:cNvSpPr/>
          <p:nvPr/>
        </p:nvSpPr>
        <p:spPr>
          <a:xfrm>
            <a:off x="752912" y="4209333"/>
            <a:ext cx="2854200" cy="24129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t" bIns="50800" lIns="50800" spcFirstLastPara="1" rIns="50800" wrap="square" tIns="50800">
            <a:noAutofit/>
          </a:bodyPr>
          <a:lstStyle/>
          <a:p>
            <a:pPr indent="0" lvl="0" marL="0" rtl="0" algn="l">
              <a:spcBef>
                <a:spcPts val="1200"/>
              </a:spcBef>
              <a:spcAft>
                <a:spcPts val="0"/>
              </a:spcAft>
              <a:buNone/>
            </a:pPr>
            <a:r>
              <a:rPr lang="en" sz="1500">
                <a:solidFill>
                  <a:srgbClr val="434343"/>
                </a:solidFill>
                <a:latin typeface="Red Hat Text"/>
                <a:ea typeface="Red Hat Text"/>
                <a:cs typeface="Red Hat Text"/>
                <a:sym typeface="Red Hat Text"/>
              </a:rPr>
              <a:t>Platform agnostic configuration management to standardize and enforce best-practices.</a:t>
            </a:r>
            <a:endParaRPr sz="1500">
              <a:solidFill>
                <a:srgbClr val="434343"/>
              </a:solidFill>
              <a:latin typeface="Red Hat Text"/>
              <a:ea typeface="Red Hat Text"/>
              <a:cs typeface="Red Hat Text"/>
              <a:sym typeface="Red Hat Text"/>
            </a:endParaRPr>
          </a:p>
        </p:txBody>
      </p:sp>
      <p:sp>
        <p:nvSpPr>
          <p:cNvPr id="1192" name="Google Shape;1192;p109"/>
          <p:cNvSpPr/>
          <p:nvPr/>
        </p:nvSpPr>
        <p:spPr>
          <a:xfrm>
            <a:off x="4668742" y="4207681"/>
            <a:ext cx="2854200" cy="24111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t" bIns="50800" lIns="50800" spcFirstLastPara="1" rIns="50800" wrap="square" tIns="50800">
            <a:noAutofit/>
          </a:bodyPr>
          <a:lstStyle/>
          <a:p>
            <a:pPr indent="0" lvl="0" marL="0" marR="0" rtl="0" algn="l">
              <a:lnSpc>
                <a:spcPct val="100000"/>
              </a:lnSpc>
              <a:spcBef>
                <a:spcPts val="1200"/>
              </a:spcBef>
              <a:spcAft>
                <a:spcPts val="0"/>
              </a:spcAft>
              <a:buClr>
                <a:schemeClr val="dk1"/>
              </a:buClr>
              <a:buSzPts val="1500"/>
              <a:buFont typeface="Arial"/>
              <a:buNone/>
            </a:pPr>
            <a:r>
              <a:rPr lang="en" sz="1500">
                <a:solidFill>
                  <a:srgbClr val="434343"/>
                </a:solidFill>
                <a:latin typeface="Red Hat Text"/>
                <a:ea typeface="Red Hat Text"/>
                <a:cs typeface="Red Hat Text"/>
                <a:sym typeface="Red Hat Text"/>
              </a:rPr>
              <a:t>Track network resources through facts gathering, to perform preventive maintenance, reducing outage risks and costs of unnecessary hardware-refresh.</a:t>
            </a:r>
            <a:endParaRPr sz="1500">
              <a:solidFill>
                <a:srgbClr val="434343"/>
              </a:solidFill>
              <a:latin typeface="Red Hat Text"/>
              <a:ea typeface="Red Hat Text"/>
              <a:cs typeface="Red Hat Text"/>
              <a:sym typeface="Red Hat Text"/>
            </a:endParaRPr>
          </a:p>
          <a:p>
            <a:pPr indent="0" lvl="0" marL="0" marR="0" rtl="0" algn="l">
              <a:lnSpc>
                <a:spcPct val="100000"/>
              </a:lnSpc>
              <a:spcBef>
                <a:spcPts val="1200"/>
              </a:spcBef>
              <a:spcAft>
                <a:spcPts val="0"/>
              </a:spcAft>
              <a:buClr>
                <a:schemeClr val="dk1"/>
              </a:buClr>
              <a:buSzPts val="1500"/>
              <a:buFont typeface="Arial"/>
              <a:buNone/>
            </a:pPr>
            <a:r>
              <a:t/>
            </a:r>
            <a:endParaRPr sz="1500">
              <a:solidFill>
                <a:srgbClr val="434343"/>
              </a:solidFill>
              <a:latin typeface="Red Hat Text"/>
              <a:ea typeface="Red Hat Text"/>
              <a:cs typeface="Red Hat Text"/>
              <a:sym typeface="Red Hat Text"/>
            </a:endParaRPr>
          </a:p>
          <a:p>
            <a:pPr indent="0" lvl="0" marL="0" marR="0" rtl="0" algn="l">
              <a:lnSpc>
                <a:spcPct val="100000"/>
              </a:lnSpc>
              <a:spcBef>
                <a:spcPts val="1200"/>
              </a:spcBef>
              <a:spcAft>
                <a:spcPts val="0"/>
              </a:spcAft>
              <a:buClr>
                <a:srgbClr val="000000"/>
              </a:buClr>
              <a:buFont typeface="Arial"/>
              <a:buNone/>
            </a:pPr>
            <a:r>
              <a:t/>
            </a:r>
            <a:endParaRPr sz="1500">
              <a:solidFill>
                <a:srgbClr val="434343"/>
              </a:solidFill>
              <a:latin typeface="Red Hat Text"/>
              <a:ea typeface="Red Hat Text"/>
              <a:cs typeface="Red Hat Text"/>
              <a:sym typeface="Red Hat Text"/>
            </a:endParaRPr>
          </a:p>
        </p:txBody>
      </p:sp>
      <p:pic>
        <p:nvPicPr>
          <p:cNvPr id="1193" name="Google Shape;1193;p109"/>
          <p:cNvPicPr preferRelativeResize="0"/>
          <p:nvPr/>
        </p:nvPicPr>
        <p:blipFill rotWithShape="1">
          <a:blip r:embed="rId3">
            <a:alphaModFix/>
          </a:blip>
          <a:srcRect b="27108" l="0" r="0" t="16708"/>
          <a:stretch/>
        </p:blipFill>
        <p:spPr>
          <a:xfrm>
            <a:off x="1600644" y="2646650"/>
            <a:ext cx="902186" cy="493394"/>
          </a:xfrm>
          <a:prstGeom prst="rect">
            <a:avLst/>
          </a:prstGeom>
          <a:noFill/>
          <a:ln>
            <a:noFill/>
          </a:ln>
        </p:spPr>
      </p:pic>
      <p:pic>
        <p:nvPicPr>
          <p:cNvPr id="1194" name="Google Shape;1194;p109"/>
          <p:cNvPicPr preferRelativeResize="0"/>
          <p:nvPr/>
        </p:nvPicPr>
        <p:blipFill rotWithShape="1">
          <a:blip r:embed="rId4">
            <a:alphaModFix/>
          </a:blip>
          <a:srcRect b="0" l="0" r="0" t="0"/>
          <a:stretch/>
        </p:blipFill>
        <p:spPr>
          <a:xfrm>
            <a:off x="5705708" y="2551964"/>
            <a:ext cx="780268" cy="780268"/>
          </a:xfrm>
          <a:prstGeom prst="rect">
            <a:avLst/>
          </a:prstGeom>
          <a:noFill/>
          <a:ln>
            <a:noFill/>
          </a:ln>
        </p:spPr>
      </p:pic>
      <p:pic>
        <p:nvPicPr>
          <p:cNvPr id="1195" name="Google Shape;1195;p109"/>
          <p:cNvPicPr preferRelativeResize="0"/>
          <p:nvPr/>
        </p:nvPicPr>
        <p:blipFill rotWithShape="1">
          <a:blip r:embed="rId5">
            <a:alphaModFix/>
          </a:blip>
          <a:srcRect b="0" l="0" r="0" t="0"/>
          <a:stretch/>
        </p:blipFill>
        <p:spPr>
          <a:xfrm>
            <a:off x="9621661" y="2551967"/>
            <a:ext cx="780268" cy="780269"/>
          </a:xfrm>
          <a:prstGeom prst="rect">
            <a:avLst/>
          </a:prstGeom>
          <a:noFill/>
          <a:ln>
            <a:noFill/>
          </a:ln>
        </p:spPr>
      </p:pic>
      <p:sp>
        <p:nvSpPr>
          <p:cNvPr id="1196" name="Google Shape;1196;p109"/>
          <p:cNvSpPr txBox="1"/>
          <p:nvPr/>
        </p:nvSpPr>
        <p:spPr>
          <a:xfrm>
            <a:off x="901261" y="359983"/>
            <a:ext cx="104217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200">
                <a:latin typeface="Red Hat Display"/>
                <a:ea typeface="Red Hat Display"/>
                <a:cs typeface="Red Hat Display"/>
                <a:sym typeface="Red Hat Display"/>
              </a:rPr>
              <a:t>What does it do?</a:t>
            </a:r>
            <a:endParaRPr sz="3200">
              <a:latin typeface="Red Hat Display"/>
              <a:ea typeface="Red Hat Display"/>
              <a:cs typeface="Red Hat Display"/>
              <a:sym typeface="Red Hat Display"/>
            </a:endParaRPr>
          </a:p>
        </p:txBody>
      </p:sp>
      <p:sp>
        <p:nvSpPr>
          <p:cNvPr id="1197" name="Google Shape;1197;p109"/>
          <p:cNvSpPr txBox="1"/>
          <p:nvPr>
            <p:ph idx="4294967295" type="subTitle"/>
          </p:nvPr>
        </p:nvSpPr>
        <p:spPr>
          <a:xfrm>
            <a:off x="885103" y="1018550"/>
            <a:ext cx="10421700" cy="705600"/>
          </a:xfrm>
          <a:prstGeom prst="rect">
            <a:avLst/>
          </a:prstGeom>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lang="en" sz="1900">
                <a:solidFill>
                  <a:schemeClr val="accent1"/>
                </a:solidFill>
              </a:rPr>
              <a:t>Automate your network with a single tool</a:t>
            </a:r>
            <a:endParaRPr sz="1900">
              <a:solidFill>
                <a:schemeClr val="accent1"/>
              </a:solidFill>
            </a:endParaRPr>
          </a:p>
          <a:p>
            <a:pPr indent="0" lvl="0" marL="0" marR="0" rtl="0" algn="ctr">
              <a:lnSpc>
                <a:spcPct val="115000"/>
              </a:lnSpc>
              <a:spcBef>
                <a:spcPts val="2100"/>
              </a:spcBef>
              <a:spcAft>
                <a:spcPts val="2100"/>
              </a:spcAft>
              <a:buNone/>
            </a:pPr>
            <a:r>
              <a:t/>
            </a:r>
            <a:endParaRPr sz="19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2"/>
          <p:cNvSpPr txBox="1"/>
          <p:nvPr>
            <p:ph type="title"/>
          </p:nvPr>
        </p:nvSpPr>
        <p:spPr>
          <a:xfrm>
            <a:off x="702250" y="1793025"/>
            <a:ext cx="8063100" cy="1962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6000"/>
              <a:t>Network Automation Workshop</a:t>
            </a:r>
            <a:endParaRPr sz="6000"/>
          </a:p>
          <a:p>
            <a:pPr indent="0" lvl="0" marL="0" rtl="0" algn="l">
              <a:spcBef>
                <a:spcPts val="0"/>
              </a:spcBef>
              <a:spcAft>
                <a:spcPts val="0"/>
              </a:spcAft>
              <a:buNone/>
            </a:pPr>
            <a:r>
              <a:t/>
            </a:r>
            <a:endParaRPr/>
          </a:p>
        </p:txBody>
      </p:sp>
      <p:sp>
        <p:nvSpPr>
          <p:cNvPr id="791" name="Google Shape;791;p92"/>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92" name="Google Shape;792;p92"/>
          <p:cNvSpPr txBox="1"/>
          <p:nvPr/>
        </p:nvSpPr>
        <p:spPr>
          <a:xfrm>
            <a:off x="758656" y="3933425"/>
            <a:ext cx="7533000" cy="91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800">
                <a:solidFill>
                  <a:srgbClr val="FFFFFF"/>
                </a:solidFill>
                <a:latin typeface="Red Hat Display"/>
                <a:ea typeface="Red Hat Display"/>
                <a:cs typeface="Red Hat Display"/>
                <a:sym typeface="Red Hat Display"/>
              </a:rPr>
              <a:t>Introduction to Ansible for </a:t>
            </a:r>
            <a:endParaRPr sz="2800">
              <a:solidFill>
                <a:srgbClr val="FFFFFF"/>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2800">
                <a:solidFill>
                  <a:srgbClr val="FFFFFF"/>
                </a:solidFill>
                <a:latin typeface="Red Hat Display"/>
                <a:ea typeface="Red Hat Display"/>
                <a:cs typeface="Red Hat Display"/>
                <a:sym typeface="Red Hat Display"/>
              </a:rPr>
              <a:t>network engineers and operators</a:t>
            </a:r>
            <a:endParaRPr sz="2800">
              <a:solidFill>
                <a:srgbClr val="FFFFFF"/>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2800">
              <a:solidFill>
                <a:srgbClr val="FFFFFF"/>
              </a:solidFill>
              <a:latin typeface="Red Hat Display"/>
              <a:ea typeface="Red Hat Display"/>
              <a:cs typeface="Red Hat Display"/>
              <a:sym typeface="Red Hat Display"/>
            </a:endParaRPr>
          </a:p>
          <a:p>
            <a:pPr indent="0" lvl="0" marL="0" rtl="0" algn="l">
              <a:spcBef>
                <a:spcPts val="0"/>
              </a:spcBef>
              <a:spcAft>
                <a:spcPts val="0"/>
              </a:spcAft>
              <a:buNone/>
            </a:pPr>
            <a:r>
              <a:t/>
            </a:r>
            <a:endParaRPr sz="2800">
              <a:solidFill>
                <a:srgbClr val="FFFFFF"/>
              </a:solidFill>
              <a:latin typeface="Red Hat Display"/>
              <a:ea typeface="Red Hat Display"/>
              <a:cs typeface="Red Hat Display"/>
              <a:sym typeface="Red Hat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grpSp>
        <p:nvGrpSpPr>
          <p:cNvPr id="1202" name="Google Shape;1202;p110"/>
          <p:cNvGrpSpPr/>
          <p:nvPr/>
        </p:nvGrpSpPr>
        <p:grpSpPr>
          <a:xfrm>
            <a:off x="3382654" y="901756"/>
            <a:ext cx="5949174" cy="5952449"/>
            <a:chOff x="2537054" y="676334"/>
            <a:chExt cx="4461992" cy="4464448"/>
          </a:xfrm>
        </p:grpSpPr>
        <p:sp>
          <p:nvSpPr>
            <p:cNvPr id="1203" name="Google Shape;1203;p110"/>
            <p:cNvSpPr/>
            <p:nvPr/>
          </p:nvSpPr>
          <p:spPr>
            <a:xfrm>
              <a:off x="2998134" y="913871"/>
              <a:ext cx="3649200" cy="3649200"/>
            </a:xfrm>
            <a:prstGeom prst="ellipse">
              <a:avLst/>
            </a:prstGeom>
            <a:noFill/>
            <a:ln cap="flat" cmpd="sng" w="19050">
              <a:solidFill>
                <a:srgbClr val="595959"/>
              </a:solidFill>
              <a:prstDash val="lgDashDot"/>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sz="1900"/>
            </a:p>
          </p:txBody>
        </p:sp>
        <p:sp>
          <p:nvSpPr>
            <p:cNvPr id="1204" name="Google Shape;1204;p110"/>
            <p:cNvSpPr/>
            <p:nvPr/>
          </p:nvSpPr>
          <p:spPr>
            <a:xfrm>
              <a:off x="3963548" y="4355501"/>
              <a:ext cx="554700" cy="2949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5" name="Google Shape;1205;p110"/>
            <p:cNvSpPr/>
            <p:nvPr/>
          </p:nvSpPr>
          <p:spPr>
            <a:xfrm>
              <a:off x="3379320" y="2659996"/>
              <a:ext cx="554700" cy="4464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6" name="Google Shape;1206;p110"/>
            <p:cNvSpPr/>
            <p:nvPr/>
          </p:nvSpPr>
          <p:spPr>
            <a:xfrm>
              <a:off x="3295712" y="1214286"/>
              <a:ext cx="3094800" cy="3048300"/>
            </a:xfrm>
            <a:prstGeom prst="ellipse">
              <a:avLst/>
            </a:prstGeom>
            <a:noFill/>
            <a:ln cap="flat" cmpd="sng" w="19050">
              <a:solidFill>
                <a:srgbClr val="595959"/>
              </a:solidFill>
              <a:prstDash val="lg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7" name="Google Shape;1207;p110"/>
            <p:cNvSpPr/>
            <p:nvPr/>
          </p:nvSpPr>
          <p:spPr>
            <a:xfrm>
              <a:off x="3617697" y="1535150"/>
              <a:ext cx="2443200" cy="2406900"/>
            </a:xfrm>
            <a:prstGeom prst="ellipse">
              <a:avLst/>
            </a:prstGeom>
            <a:noFill/>
            <a:ln cap="flat" cmpd="sng" w="19050">
              <a:solidFill>
                <a:srgbClr val="595959"/>
              </a:solidFill>
              <a:prstDash val="dash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8" name="Google Shape;1208;p110"/>
            <p:cNvSpPr txBox="1"/>
            <p:nvPr/>
          </p:nvSpPr>
          <p:spPr>
            <a:xfrm>
              <a:off x="3229525" y="3035001"/>
              <a:ext cx="854100" cy="31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Arista EOS</a:t>
              </a:r>
              <a:endParaRPr sz="1100">
                <a:highlight>
                  <a:srgbClr val="FFFFFF"/>
                </a:highlight>
                <a:latin typeface="Red Hat Display"/>
                <a:ea typeface="Red Hat Display"/>
                <a:cs typeface="Red Hat Display"/>
                <a:sym typeface="Red Hat Display"/>
              </a:endParaRPr>
            </a:p>
          </p:txBody>
        </p:sp>
        <p:sp>
          <p:nvSpPr>
            <p:cNvPr id="1209" name="Google Shape;1209;p110"/>
            <p:cNvSpPr txBox="1"/>
            <p:nvPr/>
          </p:nvSpPr>
          <p:spPr>
            <a:xfrm>
              <a:off x="5008655" y="1850831"/>
              <a:ext cx="1083000" cy="565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100">
                  <a:highlight>
                    <a:srgbClr val="FFFFFF"/>
                  </a:highlight>
                  <a:latin typeface="Red Hat Display"/>
                  <a:ea typeface="Red Hat Display"/>
                  <a:cs typeface="Red Hat Display"/>
                  <a:sym typeface="Red Hat Display"/>
                </a:rPr>
                <a:t>Cisco IOS</a:t>
              </a:r>
              <a:br>
                <a:rPr lang="en" sz="1100">
                  <a:highlight>
                    <a:srgbClr val="FFFFFF"/>
                  </a:highlight>
                  <a:latin typeface="Red Hat Display"/>
                  <a:ea typeface="Red Hat Display"/>
                  <a:cs typeface="Red Hat Display"/>
                  <a:sym typeface="Red Hat Display"/>
                </a:rPr>
              </a:br>
              <a:r>
                <a:rPr lang="en" sz="1100">
                  <a:highlight>
                    <a:srgbClr val="FFFFFF"/>
                  </a:highlight>
                  <a:latin typeface="Red Hat Display"/>
                  <a:ea typeface="Red Hat Display"/>
                  <a:cs typeface="Red Hat Display"/>
                  <a:sym typeface="Red Hat Display"/>
                </a:rPr>
                <a:t>Cisco NX-OS</a:t>
              </a:r>
              <a:endParaRPr sz="1100">
                <a:highlight>
                  <a:srgbClr val="FFFFFF"/>
                </a:highlight>
                <a:latin typeface="Red Hat Display"/>
                <a:ea typeface="Red Hat Display"/>
                <a:cs typeface="Red Hat Display"/>
                <a:sym typeface="Red Hat Display"/>
              </a:endParaRPr>
            </a:p>
            <a:p>
              <a:pPr indent="0" lvl="0" marL="0" rtl="0" algn="l">
                <a:spcBef>
                  <a:spcPts val="0"/>
                </a:spcBef>
                <a:spcAft>
                  <a:spcPts val="0"/>
                </a:spcAft>
                <a:buNone/>
              </a:pPr>
              <a:r>
                <a:rPr lang="en" sz="1100">
                  <a:highlight>
                    <a:srgbClr val="FFFFFF"/>
                  </a:highlight>
                  <a:latin typeface="Red Hat Display"/>
                  <a:ea typeface="Red Hat Display"/>
                  <a:cs typeface="Red Hat Display"/>
                  <a:sym typeface="Red Hat Display"/>
                </a:rPr>
                <a:t>Cisco IOS-XR</a:t>
              </a:r>
              <a:endParaRPr sz="1100">
                <a:highlight>
                  <a:srgbClr val="FFFFFF"/>
                </a:highlight>
                <a:latin typeface="Red Hat Display"/>
                <a:ea typeface="Red Hat Display"/>
                <a:cs typeface="Red Hat Display"/>
                <a:sym typeface="Red Hat Display"/>
              </a:endParaRPr>
            </a:p>
          </p:txBody>
        </p:sp>
        <p:sp>
          <p:nvSpPr>
            <p:cNvPr id="1210" name="Google Shape;1210;p110"/>
            <p:cNvSpPr txBox="1"/>
            <p:nvPr/>
          </p:nvSpPr>
          <p:spPr>
            <a:xfrm>
              <a:off x="5337413" y="3335060"/>
              <a:ext cx="1168800" cy="31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Juniper Junos</a:t>
              </a:r>
              <a:endParaRPr sz="1100">
                <a:highlight>
                  <a:srgbClr val="FFFFFF"/>
                </a:highlight>
                <a:latin typeface="Red Hat Display"/>
                <a:ea typeface="Red Hat Display"/>
                <a:cs typeface="Red Hat Display"/>
                <a:sym typeface="Red Hat Display"/>
              </a:endParaRPr>
            </a:p>
          </p:txBody>
        </p:sp>
        <p:sp>
          <p:nvSpPr>
            <p:cNvPr id="1211" name="Google Shape;1211;p110"/>
            <p:cNvSpPr txBox="1"/>
            <p:nvPr/>
          </p:nvSpPr>
          <p:spPr>
            <a:xfrm>
              <a:off x="3279817" y="1924035"/>
              <a:ext cx="823800" cy="438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F5 BIG-IP</a:t>
              </a:r>
              <a:endParaRPr sz="1100">
                <a:highlight>
                  <a:srgbClr val="FFFFFF"/>
                </a:highlight>
                <a:latin typeface="Red Hat Display"/>
                <a:ea typeface="Red Hat Display"/>
                <a:cs typeface="Red Hat Display"/>
                <a:sym typeface="Red Hat Display"/>
              </a:endParaRPr>
            </a:p>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F5 BIG-IQ</a:t>
              </a:r>
              <a:endParaRPr sz="1100">
                <a:highlight>
                  <a:srgbClr val="FFFFFF"/>
                </a:highlight>
                <a:latin typeface="Red Hat Display"/>
                <a:ea typeface="Red Hat Display"/>
                <a:cs typeface="Red Hat Display"/>
                <a:sym typeface="Red Hat Display"/>
              </a:endParaRPr>
            </a:p>
          </p:txBody>
        </p:sp>
        <p:sp>
          <p:nvSpPr>
            <p:cNvPr id="1212" name="Google Shape;1212;p110"/>
            <p:cNvSpPr txBox="1"/>
            <p:nvPr/>
          </p:nvSpPr>
          <p:spPr>
            <a:xfrm>
              <a:off x="2767623" y="3824058"/>
              <a:ext cx="1006200" cy="31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Infoblox NIOS</a:t>
              </a:r>
              <a:endParaRPr sz="1100">
                <a:highlight>
                  <a:srgbClr val="FFFFFF"/>
                </a:highlight>
                <a:latin typeface="Red Hat Display"/>
                <a:ea typeface="Red Hat Display"/>
                <a:cs typeface="Red Hat Display"/>
                <a:sym typeface="Red Hat Display"/>
              </a:endParaRPr>
            </a:p>
          </p:txBody>
        </p:sp>
        <p:sp>
          <p:nvSpPr>
            <p:cNvPr id="1213" name="Google Shape;1213;p110"/>
            <p:cNvSpPr/>
            <p:nvPr/>
          </p:nvSpPr>
          <p:spPr>
            <a:xfrm>
              <a:off x="2984892" y="3583494"/>
              <a:ext cx="480900" cy="294900"/>
            </a:xfrm>
            <a:prstGeom prst="rect">
              <a:avLst/>
            </a:prstGeom>
            <a:solidFill>
              <a:srgbClr val="FFFFFF"/>
            </a:solidFill>
            <a:ln>
              <a:noFill/>
            </a:ln>
            <a:effectLst>
              <a:reflection blurRad="0" dir="5400000" dist="38100" endA="0" endPos="30000" fadeDir="5400012" kx="0" rotWithShape="0" algn="bl" stPos="0" sy="-100000" ky="0"/>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14" name="Google Shape;1214;p110"/>
            <p:cNvPicPr preferRelativeResize="0"/>
            <p:nvPr/>
          </p:nvPicPr>
          <p:blipFill rotWithShape="1">
            <a:blip r:embed="rId3">
              <a:alphaModFix/>
            </a:blip>
            <a:srcRect b="0" l="139" r="139" t="0"/>
            <a:stretch/>
          </p:blipFill>
          <p:spPr>
            <a:xfrm>
              <a:off x="2952559" y="3411967"/>
              <a:ext cx="636376" cy="638150"/>
            </a:xfrm>
            <a:prstGeom prst="rect">
              <a:avLst/>
            </a:prstGeom>
            <a:noFill/>
            <a:ln>
              <a:noFill/>
            </a:ln>
          </p:spPr>
        </p:pic>
        <p:pic>
          <p:nvPicPr>
            <p:cNvPr id="1215" name="Google Shape;1215;p110"/>
            <p:cNvPicPr preferRelativeResize="0"/>
            <p:nvPr/>
          </p:nvPicPr>
          <p:blipFill>
            <a:blip r:embed="rId4">
              <a:alphaModFix/>
            </a:blip>
            <a:stretch>
              <a:fillRect/>
            </a:stretch>
          </p:blipFill>
          <p:spPr>
            <a:xfrm>
              <a:off x="5698661" y="2995068"/>
              <a:ext cx="446271" cy="446271"/>
            </a:xfrm>
            <a:prstGeom prst="rect">
              <a:avLst/>
            </a:prstGeom>
            <a:noFill/>
            <a:ln>
              <a:noFill/>
            </a:ln>
          </p:spPr>
        </p:pic>
        <p:sp>
          <p:nvSpPr>
            <p:cNvPr id="1216" name="Google Shape;1216;p110"/>
            <p:cNvSpPr/>
            <p:nvPr/>
          </p:nvSpPr>
          <p:spPr>
            <a:xfrm>
              <a:off x="5147093" y="1489738"/>
              <a:ext cx="446400" cy="4101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17" name="Google Shape;1217;p110"/>
            <p:cNvPicPr preferRelativeResize="0"/>
            <p:nvPr/>
          </p:nvPicPr>
          <p:blipFill>
            <a:blip r:embed="rId4">
              <a:alphaModFix/>
            </a:blip>
            <a:stretch>
              <a:fillRect/>
            </a:stretch>
          </p:blipFill>
          <p:spPr>
            <a:xfrm>
              <a:off x="5147137" y="1471585"/>
              <a:ext cx="446271" cy="446271"/>
            </a:xfrm>
            <a:prstGeom prst="rect">
              <a:avLst/>
            </a:prstGeom>
            <a:noFill/>
            <a:ln>
              <a:noFill/>
            </a:ln>
          </p:spPr>
        </p:pic>
        <p:sp>
          <p:nvSpPr>
            <p:cNvPr id="1218" name="Google Shape;1218;p110"/>
            <p:cNvSpPr/>
            <p:nvPr/>
          </p:nvSpPr>
          <p:spPr>
            <a:xfrm>
              <a:off x="3530138" y="1471585"/>
              <a:ext cx="425700" cy="446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19" name="Google Shape;1219;p110"/>
            <p:cNvPicPr preferRelativeResize="0"/>
            <p:nvPr/>
          </p:nvPicPr>
          <p:blipFill>
            <a:blip r:embed="rId5">
              <a:alphaModFix/>
            </a:blip>
            <a:stretch>
              <a:fillRect/>
            </a:stretch>
          </p:blipFill>
          <p:spPr>
            <a:xfrm>
              <a:off x="3468611" y="1521074"/>
              <a:ext cx="446271" cy="446271"/>
            </a:xfrm>
            <a:prstGeom prst="rect">
              <a:avLst/>
            </a:prstGeom>
            <a:noFill/>
            <a:ln>
              <a:noFill/>
            </a:ln>
          </p:spPr>
        </p:pic>
        <p:sp>
          <p:nvSpPr>
            <p:cNvPr id="1220" name="Google Shape;1220;p110"/>
            <p:cNvSpPr/>
            <p:nvPr/>
          </p:nvSpPr>
          <p:spPr>
            <a:xfrm>
              <a:off x="3409317" y="2659982"/>
              <a:ext cx="494700" cy="4464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21" name="Google Shape;1221;p110"/>
            <p:cNvPicPr preferRelativeResize="0"/>
            <p:nvPr/>
          </p:nvPicPr>
          <p:blipFill>
            <a:blip r:embed="rId6">
              <a:alphaModFix/>
            </a:blip>
            <a:stretch>
              <a:fillRect/>
            </a:stretch>
          </p:blipFill>
          <p:spPr>
            <a:xfrm>
              <a:off x="3433481" y="2660026"/>
              <a:ext cx="446271" cy="446271"/>
            </a:xfrm>
            <a:prstGeom prst="rect">
              <a:avLst/>
            </a:prstGeom>
            <a:noFill/>
            <a:ln>
              <a:noFill/>
            </a:ln>
          </p:spPr>
        </p:pic>
        <p:grpSp>
          <p:nvGrpSpPr>
            <p:cNvPr id="1222" name="Google Shape;1222;p110"/>
            <p:cNvGrpSpPr/>
            <p:nvPr/>
          </p:nvGrpSpPr>
          <p:grpSpPr>
            <a:xfrm>
              <a:off x="5337551" y="3997607"/>
              <a:ext cx="740181" cy="749670"/>
              <a:chOff x="3520655" y="4208150"/>
              <a:chExt cx="621792" cy="629763"/>
            </a:xfrm>
          </p:grpSpPr>
          <p:sp>
            <p:nvSpPr>
              <p:cNvPr id="1223" name="Google Shape;1223;p110"/>
              <p:cNvSpPr/>
              <p:nvPr/>
            </p:nvSpPr>
            <p:spPr>
              <a:xfrm>
                <a:off x="3597100" y="4418875"/>
                <a:ext cx="465900" cy="247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24" name="Google Shape;1224;p110"/>
              <p:cNvPicPr preferRelativeResize="0"/>
              <p:nvPr/>
            </p:nvPicPr>
            <p:blipFill rotWithShape="1">
              <a:blip r:embed="rId7">
                <a:alphaModFix/>
              </a:blip>
              <a:srcRect b="0" l="139" r="139" t="0"/>
              <a:stretch/>
            </p:blipFill>
            <p:spPr>
              <a:xfrm>
                <a:off x="3520655" y="4208150"/>
                <a:ext cx="621792" cy="629763"/>
              </a:xfrm>
              <a:prstGeom prst="rect">
                <a:avLst/>
              </a:prstGeom>
              <a:noFill/>
              <a:ln>
                <a:noFill/>
              </a:ln>
            </p:spPr>
          </p:pic>
        </p:grpSp>
        <p:sp>
          <p:nvSpPr>
            <p:cNvPr id="1225" name="Google Shape;1225;p110"/>
            <p:cNvSpPr txBox="1"/>
            <p:nvPr/>
          </p:nvSpPr>
          <p:spPr>
            <a:xfrm>
              <a:off x="5281752" y="4448082"/>
              <a:ext cx="1224600" cy="692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100">
                  <a:highlight>
                    <a:srgbClr val="FFFFFF"/>
                  </a:highlight>
                  <a:latin typeface="Red Hat Display"/>
                  <a:ea typeface="Red Hat Display"/>
                  <a:cs typeface="Red Hat Display"/>
                  <a:sym typeface="Red Hat Display"/>
                </a:rPr>
                <a:t>CIsco ACI</a:t>
              </a:r>
              <a:endParaRPr sz="1100">
                <a:highlight>
                  <a:srgbClr val="FFFFFF"/>
                </a:highlight>
                <a:latin typeface="Red Hat Display"/>
                <a:ea typeface="Red Hat Display"/>
                <a:cs typeface="Red Hat Display"/>
                <a:sym typeface="Red Hat Display"/>
              </a:endParaRPr>
            </a:p>
            <a:p>
              <a:pPr indent="0" lvl="0" marL="0" rtl="0" algn="l">
                <a:spcBef>
                  <a:spcPts val="0"/>
                </a:spcBef>
                <a:spcAft>
                  <a:spcPts val="0"/>
                </a:spcAft>
                <a:buNone/>
              </a:pPr>
              <a:r>
                <a:rPr lang="en" sz="1100">
                  <a:highlight>
                    <a:srgbClr val="FFFFFF"/>
                  </a:highlight>
                  <a:latin typeface="Red Hat Display"/>
                  <a:ea typeface="Red Hat Display"/>
                  <a:cs typeface="Red Hat Display"/>
                  <a:sym typeface="Red Hat Display"/>
                </a:rPr>
                <a:t>Cisco DNA Center</a:t>
              </a:r>
              <a:endParaRPr sz="1100">
                <a:highlight>
                  <a:srgbClr val="FFFFFF"/>
                </a:highlight>
                <a:latin typeface="Red Hat Display"/>
                <a:ea typeface="Red Hat Display"/>
                <a:cs typeface="Red Hat Display"/>
                <a:sym typeface="Red Hat Display"/>
              </a:endParaRPr>
            </a:p>
            <a:p>
              <a:pPr indent="0" lvl="0" marL="0" rtl="0" algn="l">
                <a:spcBef>
                  <a:spcPts val="0"/>
                </a:spcBef>
                <a:spcAft>
                  <a:spcPts val="0"/>
                </a:spcAft>
                <a:buNone/>
              </a:pPr>
              <a:r>
                <a:rPr lang="en" sz="1100">
                  <a:highlight>
                    <a:srgbClr val="FFFFFF"/>
                  </a:highlight>
                  <a:latin typeface="Red Hat Display"/>
                  <a:ea typeface="Red Hat Display"/>
                  <a:cs typeface="Red Hat Display"/>
                  <a:sym typeface="Red Hat Display"/>
                </a:rPr>
                <a:t>Cisco NAE</a:t>
              </a:r>
              <a:endParaRPr sz="1100">
                <a:highlight>
                  <a:srgbClr val="FFFFFF"/>
                </a:highlight>
                <a:latin typeface="Red Hat Display"/>
                <a:ea typeface="Red Hat Display"/>
                <a:cs typeface="Red Hat Display"/>
                <a:sym typeface="Red Hat Display"/>
              </a:endParaRPr>
            </a:p>
            <a:p>
              <a:pPr indent="0" lvl="0" marL="0" rtl="0" algn="l">
                <a:spcBef>
                  <a:spcPts val="0"/>
                </a:spcBef>
                <a:spcAft>
                  <a:spcPts val="0"/>
                </a:spcAft>
                <a:buNone/>
              </a:pPr>
              <a:r>
                <a:rPr lang="en" sz="1100">
                  <a:highlight>
                    <a:srgbClr val="FFFFFF"/>
                  </a:highlight>
                  <a:latin typeface="Red Hat Display"/>
                  <a:ea typeface="Red Hat Display"/>
                  <a:cs typeface="Red Hat Display"/>
                  <a:sym typeface="Red Hat Display"/>
                </a:rPr>
                <a:t>Cisco MSO</a:t>
              </a:r>
              <a:endParaRPr sz="1100">
                <a:highlight>
                  <a:srgbClr val="FFFFFF"/>
                </a:highlight>
                <a:latin typeface="Red Hat Display"/>
                <a:ea typeface="Red Hat Display"/>
                <a:cs typeface="Red Hat Display"/>
                <a:sym typeface="Red Hat Display"/>
              </a:endParaRPr>
            </a:p>
          </p:txBody>
        </p:sp>
        <p:grpSp>
          <p:nvGrpSpPr>
            <p:cNvPr id="1226" name="Google Shape;1226;p110"/>
            <p:cNvGrpSpPr/>
            <p:nvPr/>
          </p:nvGrpSpPr>
          <p:grpSpPr>
            <a:xfrm>
              <a:off x="4611285" y="679020"/>
              <a:ext cx="446286" cy="486341"/>
              <a:chOff x="5469616" y="4395523"/>
              <a:chExt cx="374904" cy="408552"/>
            </a:xfrm>
          </p:grpSpPr>
          <p:sp>
            <p:nvSpPr>
              <p:cNvPr id="1227" name="Google Shape;1227;p110"/>
              <p:cNvSpPr/>
              <p:nvPr/>
            </p:nvSpPr>
            <p:spPr>
              <a:xfrm>
                <a:off x="5517534" y="4429075"/>
                <a:ext cx="279900" cy="375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28" name="Google Shape;1228;p110"/>
              <p:cNvPicPr preferRelativeResize="0"/>
              <p:nvPr/>
            </p:nvPicPr>
            <p:blipFill rotWithShape="1">
              <a:blip r:embed="rId8">
                <a:alphaModFix/>
              </a:blip>
              <a:srcRect b="0" l="0" r="0" t="0"/>
              <a:stretch/>
            </p:blipFill>
            <p:spPr>
              <a:xfrm>
                <a:off x="5469616" y="4395523"/>
                <a:ext cx="374904" cy="374904"/>
              </a:xfrm>
              <a:prstGeom prst="rect">
                <a:avLst/>
              </a:prstGeom>
              <a:noFill/>
              <a:ln>
                <a:noFill/>
              </a:ln>
            </p:spPr>
          </p:pic>
        </p:grpSp>
        <p:sp>
          <p:nvSpPr>
            <p:cNvPr id="1229" name="Google Shape;1229;p110"/>
            <p:cNvSpPr txBox="1"/>
            <p:nvPr/>
          </p:nvSpPr>
          <p:spPr>
            <a:xfrm>
              <a:off x="4383495" y="1005523"/>
              <a:ext cx="823800" cy="31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ansible.utils</a:t>
              </a:r>
              <a:endParaRPr sz="1100">
                <a:highlight>
                  <a:srgbClr val="FFFFFF"/>
                </a:highlight>
                <a:latin typeface="Red Hat Display"/>
                <a:ea typeface="Red Hat Display"/>
                <a:cs typeface="Red Hat Display"/>
                <a:sym typeface="Red Hat Display"/>
              </a:endParaRPr>
            </a:p>
          </p:txBody>
        </p:sp>
        <p:sp>
          <p:nvSpPr>
            <p:cNvPr id="1230" name="Google Shape;1230;p110"/>
            <p:cNvSpPr txBox="1"/>
            <p:nvPr/>
          </p:nvSpPr>
          <p:spPr>
            <a:xfrm>
              <a:off x="3780560" y="4616786"/>
              <a:ext cx="854100" cy="31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100">
                  <a:highlight>
                    <a:srgbClr val="FFFFFF"/>
                  </a:highlight>
                  <a:latin typeface="Red Hat Display"/>
                  <a:ea typeface="Red Hat Display"/>
                  <a:cs typeface="Red Hat Display"/>
                  <a:sym typeface="Red Hat Display"/>
                </a:rPr>
                <a:t>A10 ACOS</a:t>
              </a:r>
              <a:endParaRPr sz="1100">
                <a:highlight>
                  <a:srgbClr val="FFFFFF"/>
                </a:highlight>
                <a:latin typeface="Red Hat Display"/>
                <a:ea typeface="Red Hat Display"/>
                <a:cs typeface="Red Hat Display"/>
                <a:sym typeface="Red Hat Display"/>
              </a:endParaRPr>
            </a:p>
          </p:txBody>
        </p:sp>
        <p:pic>
          <p:nvPicPr>
            <p:cNvPr id="1231" name="Google Shape;1231;p110"/>
            <p:cNvPicPr preferRelativeResize="0"/>
            <p:nvPr/>
          </p:nvPicPr>
          <p:blipFill rotWithShape="1">
            <a:blip r:embed="rId9">
              <a:alphaModFix/>
            </a:blip>
            <a:srcRect b="13778" l="0" r="0" t="0"/>
            <a:stretch/>
          </p:blipFill>
          <p:spPr>
            <a:xfrm>
              <a:off x="3837578" y="4105288"/>
              <a:ext cx="740165" cy="638153"/>
            </a:xfrm>
            <a:prstGeom prst="rect">
              <a:avLst/>
            </a:prstGeom>
            <a:noFill/>
            <a:ln>
              <a:noFill/>
            </a:ln>
          </p:spPr>
        </p:pic>
        <p:pic>
          <p:nvPicPr>
            <p:cNvPr id="1232" name="Google Shape;1232;p110"/>
            <p:cNvPicPr preferRelativeResize="0"/>
            <p:nvPr/>
          </p:nvPicPr>
          <p:blipFill>
            <a:blip r:embed="rId6">
              <a:alphaModFix/>
            </a:blip>
            <a:stretch>
              <a:fillRect/>
            </a:stretch>
          </p:blipFill>
          <p:spPr>
            <a:xfrm>
              <a:off x="6272878" y="1850819"/>
              <a:ext cx="446271" cy="446271"/>
            </a:xfrm>
            <a:prstGeom prst="rect">
              <a:avLst/>
            </a:prstGeom>
            <a:noFill/>
            <a:ln>
              <a:noFill/>
            </a:ln>
          </p:spPr>
        </p:pic>
        <p:sp>
          <p:nvSpPr>
            <p:cNvPr id="1233" name="Google Shape;1233;p110"/>
            <p:cNvSpPr txBox="1"/>
            <p:nvPr/>
          </p:nvSpPr>
          <p:spPr>
            <a:xfrm>
              <a:off x="5992846" y="2242544"/>
              <a:ext cx="1006200" cy="438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Nvidia</a:t>
              </a:r>
              <a:br>
                <a:rPr lang="en" sz="1100">
                  <a:highlight>
                    <a:srgbClr val="FFFFFF"/>
                  </a:highlight>
                  <a:latin typeface="Red Hat Display"/>
                  <a:ea typeface="Red Hat Display"/>
                  <a:cs typeface="Red Hat Display"/>
                  <a:sym typeface="Red Hat Display"/>
                </a:rPr>
              </a:br>
              <a:r>
                <a:rPr lang="en" sz="1100">
                  <a:highlight>
                    <a:srgbClr val="FFFFFF"/>
                  </a:highlight>
                  <a:latin typeface="Red Hat Display"/>
                  <a:ea typeface="Red Hat Display"/>
                  <a:cs typeface="Red Hat Display"/>
                  <a:sym typeface="Red Hat Display"/>
                </a:rPr>
                <a:t>Cumulus Linux</a:t>
              </a:r>
              <a:endParaRPr sz="1100">
                <a:highlight>
                  <a:srgbClr val="FFFFFF"/>
                </a:highlight>
                <a:latin typeface="Red Hat Display"/>
                <a:ea typeface="Red Hat Display"/>
                <a:cs typeface="Red Hat Display"/>
                <a:sym typeface="Red Hat Display"/>
              </a:endParaRPr>
            </a:p>
          </p:txBody>
        </p:sp>
        <p:pic>
          <p:nvPicPr>
            <p:cNvPr id="1234" name="Google Shape;1234;p110"/>
            <p:cNvPicPr preferRelativeResize="0"/>
            <p:nvPr/>
          </p:nvPicPr>
          <p:blipFill>
            <a:blip r:embed="rId4">
              <a:alphaModFix/>
            </a:blip>
            <a:stretch>
              <a:fillRect/>
            </a:stretch>
          </p:blipFill>
          <p:spPr>
            <a:xfrm>
              <a:off x="2767609" y="2166071"/>
              <a:ext cx="446271" cy="446271"/>
            </a:xfrm>
            <a:prstGeom prst="rect">
              <a:avLst/>
            </a:prstGeom>
            <a:noFill/>
            <a:ln>
              <a:noFill/>
            </a:ln>
          </p:spPr>
        </p:pic>
        <p:sp>
          <p:nvSpPr>
            <p:cNvPr id="1235" name="Google Shape;1235;p110"/>
            <p:cNvSpPr txBox="1"/>
            <p:nvPr/>
          </p:nvSpPr>
          <p:spPr>
            <a:xfrm>
              <a:off x="2537054" y="2552894"/>
              <a:ext cx="907500" cy="31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VyOS</a:t>
              </a:r>
              <a:endParaRPr sz="1100">
                <a:highlight>
                  <a:srgbClr val="FFFFFF"/>
                </a:highlight>
                <a:latin typeface="Red Hat Display"/>
                <a:ea typeface="Red Hat Display"/>
                <a:cs typeface="Red Hat Display"/>
                <a:sym typeface="Red Hat Display"/>
              </a:endParaRPr>
            </a:p>
          </p:txBody>
        </p:sp>
        <p:pic>
          <p:nvPicPr>
            <p:cNvPr id="1236" name="Google Shape;1236;p110"/>
            <p:cNvPicPr preferRelativeResize="0"/>
            <p:nvPr/>
          </p:nvPicPr>
          <p:blipFill>
            <a:blip r:embed="rId6">
              <a:alphaModFix/>
            </a:blip>
            <a:stretch>
              <a:fillRect/>
            </a:stretch>
          </p:blipFill>
          <p:spPr>
            <a:xfrm>
              <a:off x="4654142" y="3674920"/>
              <a:ext cx="446271" cy="446271"/>
            </a:xfrm>
            <a:prstGeom prst="rect">
              <a:avLst/>
            </a:prstGeom>
            <a:noFill/>
            <a:ln>
              <a:noFill/>
            </a:ln>
          </p:spPr>
        </p:pic>
        <p:sp>
          <p:nvSpPr>
            <p:cNvPr id="1237" name="Google Shape;1237;p110"/>
            <p:cNvSpPr txBox="1"/>
            <p:nvPr/>
          </p:nvSpPr>
          <p:spPr>
            <a:xfrm>
              <a:off x="4292880" y="4080739"/>
              <a:ext cx="1168800" cy="565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Dell OS9</a:t>
              </a:r>
              <a:br>
                <a:rPr lang="en" sz="1100">
                  <a:highlight>
                    <a:srgbClr val="FFFFFF"/>
                  </a:highlight>
                  <a:latin typeface="Red Hat Display"/>
                  <a:ea typeface="Red Hat Display"/>
                  <a:cs typeface="Red Hat Display"/>
                  <a:sym typeface="Red Hat Display"/>
                </a:rPr>
              </a:br>
              <a:r>
                <a:rPr lang="en" sz="1100">
                  <a:highlight>
                    <a:srgbClr val="FFFFFF"/>
                  </a:highlight>
                  <a:latin typeface="Red Hat Display"/>
                  <a:ea typeface="Red Hat Display"/>
                  <a:cs typeface="Red Hat Display"/>
                  <a:sym typeface="Red Hat Display"/>
                </a:rPr>
                <a:t>Dell OS10</a:t>
              </a:r>
              <a:br>
                <a:rPr lang="en" sz="1100">
                  <a:highlight>
                    <a:srgbClr val="FFFFFF"/>
                  </a:highlight>
                  <a:latin typeface="Red Hat Display"/>
                  <a:ea typeface="Red Hat Display"/>
                  <a:cs typeface="Red Hat Display"/>
                  <a:sym typeface="Red Hat Display"/>
                </a:rPr>
              </a:br>
              <a:r>
                <a:rPr lang="en" sz="1100">
                  <a:highlight>
                    <a:srgbClr val="FFFFFF"/>
                  </a:highlight>
                  <a:latin typeface="Red Hat Display"/>
                  <a:ea typeface="Red Hat Display"/>
                  <a:cs typeface="Red Hat Display"/>
                  <a:sym typeface="Red Hat Display"/>
                </a:rPr>
                <a:t>SONiC</a:t>
              </a:r>
              <a:endParaRPr sz="1100">
                <a:highlight>
                  <a:srgbClr val="FFFFFF"/>
                </a:highlight>
                <a:latin typeface="Red Hat Display"/>
                <a:ea typeface="Red Hat Display"/>
                <a:cs typeface="Red Hat Display"/>
                <a:sym typeface="Red Hat Display"/>
              </a:endParaRPr>
            </a:p>
          </p:txBody>
        </p:sp>
        <p:grpSp>
          <p:nvGrpSpPr>
            <p:cNvPr id="1238" name="Google Shape;1238;p110"/>
            <p:cNvGrpSpPr/>
            <p:nvPr/>
          </p:nvGrpSpPr>
          <p:grpSpPr>
            <a:xfrm>
              <a:off x="5500064" y="676334"/>
              <a:ext cx="740181" cy="749670"/>
              <a:chOff x="3520655" y="4277008"/>
              <a:chExt cx="621792" cy="629763"/>
            </a:xfrm>
          </p:grpSpPr>
          <p:sp>
            <p:nvSpPr>
              <p:cNvPr id="1239" name="Google Shape;1239;p110"/>
              <p:cNvSpPr/>
              <p:nvPr/>
            </p:nvSpPr>
            <p:spPr>
              <a:xfrm>
                <a:off x="3597100" y="4418875"/>
                <a:ext cx="465900" cy="247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40" name="Google Shape;1240;p110"/>
              <p:cNvPicPr preferRelativeResize="0"/>
              <p:nvPr/>
            </p:nvPicPr>
            <p:blipFill rotWithShape="1">
              <a:blip r:embed="rId7">
                <a:alphaModFix/>
              </a:blip>
              <a:srcRect b="0" l="139" r="139" t="0"/>
              <a:stretch/>
            </p:blipFill>
            <p:spPr>
              <a:xfrm>
                <a:off x="3520655" y="4277008"/>
                <a:ext cx="621792" cy="629763"/>
              </a:xfrm>
              <a:prstGeom prst="rect">
                <a:avLst/>
              </a:prstGeom>
              <a:noFill/>
              <a:ln>
                <a:noFill/>
              </a:ln>
            </p:spPr>
          </p:pic>
        </p:grpSp>
        <p:sp>
          <p:nvSpPr>
            <p:cNvPr id="1241" name="Google Shape;1241;p110"/>
            <p:cNvSpPr txBox="1"/>
            <p:nvPr/>
          </p:nvSpPr>
          <p:spPr>
            <a:xfrm>
              <a:off x="5444266" y="1126809"/>
              <a:ext cx="1224600" cy="31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100">
                  <a:highlight>
                    <a:srgbClr val="FFFFFF"/>
                  </a:highlight>
                  <a:latin typeface="Red Hat Display"/>
                  <a:ea typeface="Red Hat Display"/>
                  <a:cs typeface="Red Hat Display"/>
                  <a:sym typeface="Red Hat Display"/>
                </a:rPr>
                <a:t>Pureport Fabric</a:t>
              </a:r>
              <a:endParaRPr sz="1100">
                <a:highlight>
                  <a:srgbClr val="FFFFFF"/>
                </a:highlight>
                <a:latin typeface="Red Hat Display"/>
                <a:ea typeface="Red Hat Display"/>
                <a:cs typeface="Red Hat Display"/>
                <a:sym typeface="Red Hat Display"/>
              </a:endParaRPr>
            </a:p>
          </p:txBody>
        </p:sp>
        <p:pic>
          <p:nvPicPr>
            <p:cNvPr id="1242" name="Google Shape;1242;p110"/>
            <p:cNvPicPr preferRelativeResize="0"/>
            <p:nvPr/>
          </p:nvPicPr>
          <p:blipFill>
            <a:blip r:embed="rId6">
              <a:alphaModFix/>
            </a:blip>
            <a:stretch>
              <a:fillRect/>
            </a:stretch>
          </p:blipFill>
          <p:spPr>
            <a:xfrm>
              <a:off x="3519841" y="771132"/>
              <a:ext cx="446271" cy="446271"/>
            </a:xfrm>
            <a:prstGeom prst="rect">
              <a:avLst/>
            </a:prstGeom>
            <a:noFill/>
            <a:ln>
              <a:noFill/>
            </a:ln>
          </p:spPr>
        </p:pic>
        <p:sp>
          <p:nvSpPr>
            <p:cNvPr id="1243" name="Google Shape;1243;p110"/>
            <p:cNvSpPr txBox="1"/>
            <p:nvPr/>
          </p:nvSpPr>
          <p:spPr>
            <a:xfrm>
              <a:off x="3281351" y="1115191"/>
              <a:ext cx="1006200" cy="31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100">
                  <a:highlight>
                    <a:srgbClr val="FFFFFF"/>
                  </a:highlight>
                  <a:latin typeface="Red Hat Display"/>
                  <a:ea typeface="Red Hat Display"/>
                  <a:cs typeface="Red Hat Display"/>
                  <a:sym typeface="Red Hat Display"/>
                </a:rPr>
                <a:t>OpenvSwitch</a:t>
              </a:r>
              <a:endParaRPr sz="1100">
                <a:highlight>
                  <a:srgbClr val="FFFFFF"/>
                </a:highlight>
                <a:latin typeface="Red Hat Display"/>
                <a:ea typeface="Red Hat Display"/>
                <a:cs typeface="Red Hat Display"/>
                <a:sym typeface="Red Hat Display"/>
              </a:endParaRPr>
            </a:p>
          </p:txBody>
        </p:sp>
      </p:grpSp>
      <p:sp>
        <p:nvSpPr>
          <p:cNvPr id="1244" name="Google Shape;1244;p110"/>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45" name="Google Shape;1245;p110"/>
          <p:cNvSpPr txBox="1"/>
          <p:nvPr/>
        </p:nvSpPr>
        <p:spPr>
          <a:xfrm>
            <a:off x="4796015" y="3856889"/>
            <a:ext cx="3255000" cy="37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PHYSICAL </a:t>
            </a:r>
            <a:endParaRPr sz="1500">
              <a:solidFill>
                <a:srgbClr val="EE0000"/>
              </a:solidFill>
              <a:latin typeface="Red Hat Text Medium"/>
              <a:ea typeface="Red Hat Text Medium"/>
              <a:cs typeface="Red Hat Text Medium"/>
              <a:sym typeface="Red Hat Text Medium"/>
            </a:endParaRPr>
          </a:p>
          <a:p>
            <a:pPr indent="0" lvl="0" marL="0" rtl="0" algn="ctr">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NETWORKING</a:t>
            </a:r>
            <a:endParaRPr sz="1500">
              <a:solidFill>
                <a:srgbClr val="EE0000"/>
              </a:solidFill>
              <a:latin typeface="Red Hat Text Medium"/>
              <a:ea typeface="Red Hat Text Medium"/>
              <a:cs typeface="Red Hat Text Medium"/>
              <a:sym typeface="Red Hat Text Medium"/>
            </a:endParaRPr>
          </a:p>
        </p:txBody>
      </p:sp>
      <p:sp>
        <p:nvSpPr>
          <p:cNvPr id="1246" name="Google Shape;1246;p110"/>
          <p:cNvSpPr txBox="1"/>
          <p:nvPr/>
        </p:nvSpPr>
        <p:spPr>
          <a:xfrm>
            <a:off x="309276" y="3856889"/>
            <a:ext cx="3255000" cy="37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500">
                <a:solidFill>
                  <a:srgbClr val="999999"/>
                </a:solidFill>
                <a:latin typeface="Red Hat Text Medium"/>
                <a:ea typeface="Red Hat Text Medium"/>
                <a:cs typeface="Red Hat Text Medium"/>
                <a:sym typeface="Red Hat Text Medium"/>
              </a:rPr>
              <a:t>VIRTUAL </a:t>
            </a:r>
            <a:endParaRPr sz="1500">
              <a:solidFill>
                <a:srgbClr val="999999"/>
              </a:solidFill>
              <a:latin typeface="Red Hat Text Medium"/>
              <a:ea typeface="Red Hat Text Medium"/>
              <a:cs typeface="Red Hat Text Medium"/>
              <a:sym typeface="Red Hat Text Medium"/>
            </a:endParaRPr>
          </a:p>
          <a:p>
            <a:pPr indent="0" lvl="0" marL="0" rtl="0" algn="ctr">
              <a:lnSpc>
                <a:spcPct val="115000"/>
              </a:lnSpc>
              <a:spcBef>
                <a:spcPts val="0"/>
              </a:spcBef>
              <a:spcAft>
                <a:spcPts val="0"/>
              </a:spcAft>
              <a:buNone/>
            </a:pPr>
            <a:r>
              <a:rPr lang="en" sz="1500">
                <a:solidFill>
                  <a:srgbClr val="999999"/>
                </a:solidFill>
                <a:latin typeface="Red Hat Text Medium"/>
                <a:ea typeface="Red Hat Text Medium"/>
                <a:cs typeface="Red Hat Text Medium"/>
                <a:sym typeface="Red Hat Text Medium"/>
              </a:rPr>
              <a:t>NETWORKING</a:t>
            </a:r>
            <a:endParaRPr sz="1500">
              <a:solidFill>
                <a:srgbClr val="999999"/>
              </a:solidFill>
              <a:latin typeface="Red Hat Text Medium"/>
              <a:ea typeface="Red Hat Text Medium"/>
              <a:cs typeface="Red Hat Text Medium"/>
              <a:sym typeface="Red Hat Text Medium"/>
            </a:endParaRPr>
          </a:p>
        </p:txBody>
      </p:sp>
      <p:pic>
        <p:nvPicPr>
          <p:cNvPr id="1247" name="Google Shape;1247;p110"/>
          <p:cNvPicPr preferRelativeResize="0"/>
          <p:nvPr/>
        </p:nvPicPr>
        <p:blipFill rotWithShape="1">
          <a:blip r:embed="rId10">
            <a:alphaModFix/>
          </a:blip>
          <a:srcRect b="0" l="139" r="139" t="0"/>
          <a:stretch/>
        </p:blipFill>
        <p:spPr>
          <a:xfrm>
            <a:off x="5847596" y="2785847"/>
            <a:ext cx="1151938" cy="1155138"/>
          </a:xfrm>
          <a:prstGeom prst="rect">
            <a:avLst/>
          </a:prstGeom>
          <a:noFill/>
          <a:ln>
            <a:noFill/>
          </a:ln>
        </p:spPr>
      </p:pic>
      <p:pic>
        <p:nvPicPr>
          <p:cNvPr id="1248" name="Google Shape;1248;p110"/>
          <p:cNvPicPr preferRelativeResize="0"/>
          <p:nvPr/>
        </p:nvPicPr>
        <p:blipFill rotWithShape="1">
          <a:blip r:embed="rId11">
            <a:alphaModFix/>
          </a:blip>
          <a:srcRect b="0" l="139" r="139" t="0"/>
          <a:stretch/>
        </p:blipFill>
        <p:spPr>
          <a:xfrm>
            <a:off x="1360874" y="2785847"/>
            <a:ext cx="1151938" cy="1155138"/>
          </a:xfrm>
          <a:prstGeom prst="rect">
            <a:avLst/>
          </a:prstGeom>
          <a:noFill/>
          <a:ln>
            <a:noFill/>
          </a:ln>
        </p:spPr>
      </p:pic>
      <p:pic>
        <p:nvPicPr>
          <p:cNvPr id="1249" name="Google Shape;1249;p110"/>
          <p:cNvPicPr preferRelativeResize="0"/>
          <p:nvPr/>
        </p:nvPicPr>
        <p:blipFill rotWithShape="1">
          <a:blip r:embed="rId12">
            <a:alphaModFix/>
          </a:blip>
          <a:srcRect b="0" l="0" r="0" t="0"/>
          <a:stretch/>
        </p:blipFill>
        <p:spPr>
          <a:xfrm>
            <a:off x="9678879" y="2787440"/>
            <a:ext cx="1151956" cy="1151954"/>
          </a:xfrm>
          <a:prstGeom prst="rect">
            <a:avLst/>
          </a:prstGeom>
          <a:noFill/>
          <a:ln>
            <a:noFill/>
          </a:ln>
        </p:spPr>
      </p:pic>
      <p:sp>
        <p:nvSpPr>
          <p:cNvPr id="1250" name="Google Shape;1250;p110"/>
          <p:cNvSpPr txBox="1"/>
          <p:nvPr/>
        </p:nvSpPr>
        <p:spPr>
          <a:xfrm>
            <a:off x="8627304" y="3856889"/>
            <a:ext cx="3255000" cy="37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500">
                <a:solidFill>
                  <a:srgbClr val="999999"/>
                </a:solidFill>
                <a:latin typeface="Red Hat Text Medium"/>
                <a:ea typeface="Red Hat Text Medium"/>
                <a:cs typeface="Red Hat Text Medium"/>
                <a:sym typeface="Red Hat Text Medium"/>
              </a:rPr>
              <a:t>SDN </a:t>
            </a:r>
            <a:endParaRPr sz="1500">
              <a:solidFill>
                <a:srgbClr val="999999"/>
              </a:solidFill>
              <a:latin typeface="Red Hat Text Medium"/>
              <a:ea typeface="Red Hat Text Medium"/>
              <a:cs typeface="Red Hat Text Medium"/>
              <a:sym typeface="Red Hat Text Medium"/>
            </a:endParaRPr>
          </a:p>
          <a:p>
            <a:pPr indent="0" lvl="0" marL="0" rtl="0" algn="ctr">
              <a:lnSpc>
                <a:spcPct val="115000"/>
              </a:lnSpc>
              <a:spcBef>
                <a:spcPts val="0"/>
              </a:spcBef>
              <a:spcAft>
                <a:spcPts val="0"/>
              </a:spcAft>
              <a:buNone/>
            </a:pPr>
            <a:r>
              <a:rPr lang="en" sz="1500">
                <a:solidFill>
                  <a:srgbClr val="999999"/>
                </a:solidFill>
                <a:latin typeface="Red Hat Text Medium"/>
                <a:ea typeface="Red Hat Text Medium"/>
                <a:cs typeface="Red Hat Text Medium"/>
                <a:sym typeface="Red Hat Text Medium"/>
              </a:rPr>
              <a:t>CONTROLLER</a:t>
            </a:r>
            <a:endParaRPr sz="1500">
              <a:solidFill>
                <a:srgbClr val="999999"/>
              </a:solidFill>
              <a:latin typeface="Red Hat Text Medium"/>
              <a:ea typeface="Red Hat Text Medium"/>
              <a:cs typeface="Red Hat Text Medium"/>
              <a:sym typeface="Red Hat Text Medium"/>
            </a:endParaRPr>
          </a:p>
        </p:txBody>
      </p:sp>
      <p:sp>
        <p:nvSpPr>
          <p:cNvPr id="1251" name="Google Shape;1251;p110"/>
          <p:cNvSpPr txBox="1"/>
          <p:nvPr/>
        </p:nvSpPr>
        <p:spPr>
          <a:xfrm>
            <a:off x="2515313" y="244238"/>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400">
                <a:solidFill>
                  <a:srgbClr val="000000"/>
                </a:solidFill>
                <a:latin typeface="Red Hat Display"/>
                <a:ea typeface="Red Hat Display"/>
                <a:cs typeface="Red Hat Display"/>
                <a:sym typeface="Red Hat Display"/>
              </a:rPr>
              <a:t>What is it for</a:t>
            </a:r>
            <a:r>
              <a:rPr lang="en" sz="2400">
                <a:solidFill>
                  <a:srgbClr val="000000"/>
                </a:solidFill>
                <a:latin typeface="Red Hat Display"/>
                <a:ea typeface="Red Hat Display"/>
                <a:cs typeface="Red Hat Display"/>
                <a:sym typeface="Red Hat Display"/>
              </a:rPr>
              <a:t>?</a:t>
            </a:r>
            <a:endParaRPr sz="2400">
              <a:solidFill>
                <a:srgbClr val="000000"/>
              </a:solidFill>
              <a:latin typeface="Red Hat Display"/>
              <a:ea typeface="Red Hat Display"/>
              <a:cs typeface="Red Hat Display"/>
              <a:sym typeface="Red Hat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11"/>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57" name="Google Shape;1257;p111"/>
          <p:cNvSpPr txBox="1"/>
          <p:nvPr>
            <p:ph type="title"/>
          </p:nvPr>
        </p:nvSpPr>
        <p:spPr>
          <a:xfrm>
            <a:off x="885028" y="8717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Start Small, Think Big</a:t>
            </a:r>
            <a:endParaRPr/>
          </a:p>
        </p:txBody>
      </p:sp>
      <p:sp>
        <p:nvSpPr>
          <p:cNvPr id="1258" name="Google Shape;1258;p111"/>
          <p:cNvSpPr txBox="1"/>
          <p:nvPr>
            <p:ph idx="3" type="subTitle"/>
          </p:nvPr>
        </p:nvSpPr>
        <p:spPr>
          <a:xfrm>
            <a:off x="885103" y="1424950"/>
            <a:ext cx="10421700" cy="705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Three high-level benefits for successful network operations</a:t>
            </a:r>
            <a:endParaRPr/>
          </a:p>
          <a:p>
            <a:pPr indent="0" lvl="0" marL="0" rtl="0" algn="ctr">
              <a:spcBef>
                <a:spcPts val="500"/>
              </a:spcBef>
              <a:spcAft>
                <a:spcPts val="500"/>
              </a:spcAft>
              <a:buNone/>
            </a:pPr>
            <a:r>
              <a:t/>
            </a:r>
            <a:endParaRPr/>
          </a:p>
        </p:txBody>
      </p:sp>
      <p:pic>
        <p:nvPicPr>
          <p:cNvPr id="1259" name="Google Shape;1259;p111"/>
          <p:cNvPicPr preferRelativeResize="0"/>
          <p:nvPr/>
        </p:nvPicPr>
        <p:blipFill rotWithShape="1">
          <a:blip r:embed="rId3">
            <a:alphaModFix/>
          </a:blip>
          <a:srcRect b="19" l="0" r="0" t="9"/>
          <a:stretch/>
        </p:blipFill>
        <p:spPr>
          <a:xfrm>
            <a:off x="1672962" y="2038533"/>
            <a:ext cx="3865457" cy="3864390"/>
          </a:xfrm>
          <a:prstGeom prst="rect">
            <a:avLst/>
          </a:prstGeom>
          <a:noFill/>
          <a:ln>
            <a:noFill/>
          </a:ln>
        </p:spPr>
      </p:pic>
      <p:sp>
        <p:nvSpPr>
          <p:cNvPr id="1260" name="Google Shape;1260;p111"/>
          <p:cNvSpPr txBox="1"/>
          <p:nvPr/>
        </p:nvSpPr>
        <p:spPr>
          <a:xfrm>
            <a:off x="6004852" y="2038533"/>
            <a:ext cx="5823600" cy="3864300"/>
          </a:xfrm>
          <a:prstGeom prst="rect">
            <a:avLst/>
          </a:prstGeom>
          <a:noFill/>
          <a:ln>
            <a:noFill/>
          </a:ln>
        </p:spPr>
        <p:txBody>
          <a:bodyPr anchorCtr="0" anchor="ctr" bIns="121900" lIns="121900" spcFirstLastPara="1" rIns="121900" wrap="square" tIns="121900">
            <a:noAutofit/>
          </a:bodyPr>
          <a:lstStyle/>
          <a:p>
            <a:pPr indent="0" lvl="0" marL="0" rtl="0" algn="l">
              <a:lnSpc>
                <a:spcPct val="130000"/>
              </a:lnSpc>
              <a:spcBef>
                <a:spcPts val="0"/>
              </a:spcBef>
              <a:spcAft>
                <a:spcPts val="0"/>
              </a:spcAft>
              <a:buNone/>
            </a:pPr>
            <a:r>
              <a:rPr b="1" lang="en" sz="1600">
                <a:solidFill>
                  <a:schemeClr val="accent1"/>
                </a:solidFill>
                <a:latin typeface="Red Hat Text"/>
                <a:ea typeface="Red Hat Text"/>
                <a:cs typeface="Red Hat Text"/>
                <a:sym typeface="Red Hat Text"/>
              </a:rPr>
              <a:t>Configuration Management</a:t>
            </a:r>
            <a:endParaRPr b="1" sz="1600">
              <a:solidFill>
                <a:schemeClr val="accent1"/>
              </a:solidFill>
              <a:latin typeface="Red Hat Text"/>
              <a:ea typeface="Red Hat Text"/>
              <a:cs typeface="Red Hat Text"/>
              <a:sym typeface="Red Hat Text"/>
            </a:endParaRPr>
          </a:p>
          <a:p>
            <a:pPr indent="-406400" lvl="0" marL="609600" rtl="0" algn="l">
              <a:lnSpc>
                <a:spcPct val="130000"/>
              </a:lnSpc>
              <a:spcBef>
                <a:spcPts val="0"/>
              </a:spcBef>
              <a:spcAft>
                <a:spcPts val="0"/>
              </a:spcAft>
              <a:buClr>
                <a:srgbClr val="000000"/>
              </a:buClr>
              <a:buSzPts val="1600"/>
              <a:buFont typeface="Red Hat Text"/>
              <a:buChar char="●"/>
            </a:pPr>
            <a:r>
              <a:rPr lang="en" sz="1600">
                <a:latin typeface="Red Hat Text"/>
                <a:ea typeface="Red Hat Text"/>
                <a:cs typeface="Red Hat Text"/>
                <a:sym typeface="Red Hat Text"/>
              </a:rPr>
              <a:t>Automate backup &amp; restores</a:t>
            </a:r>
            <a:endParaRPr sz="1600">
              <a:solidFill>
                <a:srgbClr val="000000"/>
              </a:solidFill>
              <a:latin typeface="Red Hat Text"/>
              <a:ea typeface="Red Hat Text"/>
              <a:cs typeface="Red Hat Text"/>
              <a:sym typeface="Red Hat Text"/>
            </a:endParaRPr>
          </a:p>
          <a:p>
            <a:pPr indent="-406400" lvl="0" marL="609600" rtl="0" algn="l">
              <a:lnSpc>
                <a:spcPct val="130000"/>
              </a:lnSpc>
              <a:spcBef>
                <a:spcPts val="0"/>
              </a:spcBef>
              <a:spcAft>
                <a:spcPts val="0"/>
              </a:spcAft>
              <a:buClr>
                <a:srgbClr val="000000"/>
              </a:buClr>
              <a:buSzPts val="1600"/>
              <a:buFont typeface="Red Hat Text"/>
              <a:buChar char="●"/>
            </a:pPr>
            <a:r>
              <a:rPr lang="en" sz="1600">
                <a:latin typeface="Red Hat Text"/>
                <a:ea typeface="Red Hat Text"/>
                <a:cs typeface="Red Hat Text"/>
                <a:sym typeface="Red Hat Text"/>
              </a:rPr>
              <a:t>Scoped Config Management</a:t>
            </a:r>
            <a:endParaRPr sz="1600">
              <a:latin typeface="Red Hat Text"/>
              <a:ea typeface="Red Hat Text"/>
              <a:cs typeface="Red Hat Text"/>
              <a:sym typeface="Red Hat Text"/>
            </a:endParaRPr>
          </a:p>
          <a:p>
            <a:pPr indent="0" lvl="0" marL="0" rtl="0" algn="l">
              <a:lnSpc>
                <a:spcPct val="130000"/>
              </a:lnSpc>
              <a:spcBef>
                <a:spcPts val="1300"/>
              </a:spcBef>
              <a:spcAft>
                <a:spcPts val="0"/>
              </a:spcAft>
              <a:buNone/>
            </a:pPr>
            <a:r>
              <a:rPr b="1" lang="en" sz="1600">
                <a:solidFill>
                  <a:schemeClr val="accent1"/>
                </a:solidFill>
                <a:latin typeface="Red Hat Text"/>
                <a:ea typeface="Red Hat Text"/>
                <a:cs typeface="Red Hat Text"/>
                <a:sym typeface="Red Hat Text"/>
              </a:rPr>
              <a:t>Infrastructure Awareness</a:t>
            </a:r>
            <a:endParaRPr b="1" sz="1600">
              <a:solidFill>
                <a:schemeClr val="accent1"/>
              </a:solidFill>
              <a:latin typeface="Red Hat Text"/>
              <a:ea typeface="Red Hat Text"/>
              <a:cs typeface="Red Hat Text"/>
              <a:sym typeface="Red Hat Text"/>
            </a:endParaRPr>
          </a:p>
          <a:p>
            <a:pPr indent="-406400" lvl="0" marL="609600" rtl="0" algn="l">
              <a:lnSpc>
                <a:spcPct val="130000"/>
              </a:lnSpc>
              <a:spcBef>
                <a:spcPts val="0"/>
              </a:spcBef>
              <a:spcAft>
                <a:spcPts val="0"/>
              </a:spcAft>
              <a:buClr>
                <a:srgbClr val="000000"/>
              </a:buClr>
              <a:buSzPts val="1600"/>
              <a:buFont typeface="Red Hat Text"/>
              <a:buChar char="●"/>
            </a:pPr>
            <a:r>
              <a:rPr lang="en" sz="1600">
                <a:latin typeface="Red Hat Text"/>
                <a:ea typeface="Red Hat Text"/>
                <a:cs typeface="Red Hat Text"/>
                <a:sym typeface="Red Hat Text"/>
              </a:rPr>
              <a:t>Dynamic Documentation</a:t>
            </a:r>
            <a:endParaRPr sz="1600">
              <a:latin typeface="Red Hat Text"/>
              <a:ea typeface="Red Hat Text"/>
              <a:cs typeface="Red Hat Text"/>
              <a:sym typeface="Red Hat Text"/>
            </a:endParaRPr>
          </a:p>
          <a:p>
            <a:pPr indent="-406400" lvl="0" marL="609600" rtl="0" algn="l">
              <a:lnSpc>
                <a:spcPct val="130000"/>
              </a:lnSpc>
              <a:spcBef>
                <a:spcPts val="0"/>
              </a:spcBef>
              <a:spcAft>
                <a:spcPts val="0"/>
              </a:spcAft>
              <a:buClr>
                <a:srgbClr val="000000"/>
              </a:buClr>
              <a:buSzPts val="1600"/>
              <a:buFont typeface="Red Hat Text"/>
              <a:buChar char="●"/>
            </a:pPr>
            <a:r>
              <a:rPr lang="en" sz="1600">
                <a:latin typeface="Red Hat Text"/>
                <a:ea typeface="Red Hat Text"/>
                <a:cs typeface="Red Hat Text"/>
                <a:sym typeface="Red Hat Text"/>
              </a:rPr>
              <a:t>Compliance and traceability</a:t>
            </a:r>
            <a:endParaRPr sz="1600">
              <a:latin typeface="Red Hat Text"/>
              <a:ea typeface="Red Hat Text"/>
              <a:cs typeface="Red Hat Text"/>
              <a:sym typeface="Red Hat Text"/>
            </a:endParaRPr>
          </a:p>
          <a:p>
            <a:pPr indent="0" lvl="0" marL="0" rtl="0" algn="l">
              <a:lnSpc>
                <a:spcPct val="130000"/>
              </a:lnSpc>
              <a:spcBef>
                <a:spcPts val="1300"/>
              </a:spcBef>
              <a:spcAft>
                <a:spcPts val="0"/>
              </a:spcAft>
              <a:buNone/>
            </a:pPr>
            <a:r>
              <a:rPr b="1" lang="en" sz="1600">
                <a:solidFill>
                  <a:schemeClr val="accent1"/>
                </a:solidFill>
                <a:latin typeface="Red Hat Text"/>
                <a:ea typeface="Red Hat Text"/>
                <a:cs typeface="Red Hat Text"/>
                <a:sym typeface="Red Hat Text"/>
              </a:rPr>
              <a:t>Network Validation</a:t>
            </a:r>
            <a:endParaRPr b="1" sz="1600">
              <a:solidFill>
                <a:schemeClr val="accent1"/>
              </a:solidFill>
              <a:latin typeface="Red Hat Text"/>
              <a:ea typeface="Red Hat Text"/>
              <a:cs typeface="Red Hat Text"/>
              <a:sym typeface="Red Hat Text"/>
            </a:endParaRPr>
          </a:p>
          <a:p>
            <a:pPr indent="-406400" lvl="0" marL="609600" rtl="0" algn="l">
              <a:lnSpc>
                <a:spcPct val="130000"/>
              </a:lnSpc>
              <a:spcBef>
                <a:spcPts val="0"/>
              </a:spcBef>
              <a:spcAft>
                <a:spcPts val="0"/>
              </a:spcAft>
              <a:buClr>
                <a:srgbClr val="000000"/>
              </a:buClr>
              <a:buSzPts val="1600"/>
              <a:buFont typeface="Red Hat Text"/>
              <a:buChar char="●"/>
            </a:pPr>
            <a:r>
              <a:rPr lang="en" sz="1600">
                <a:latin typeface="Red Hat Text"/>
                <a:ea typeface="Red Hat Text"/>
                <a:cs typeface="Red Hat Text"/>
                <a:sym typeface="Red Hat Text"/>
              </a:rPr>
              <a:t>Validate operational steady-state</a:t>
            </a:r>
            <a:endParaRPr sz="1600">
              <a:latin typeface="Red Hat Text"/>
              <a:ea typeface="Red Hat Text"/>
              <a:cs typeface="Red Hat Text"/>
              <a:sym typeface="Red Hat Text"/>
            </a:endParaRPr>
          </a:p>
          <a:p>
            <a:pPr indent="-406400" lvl="0" marL="609600" rtl="0" algn="l">
              <a:lnSpc>
                <a:spcPct val="130000"/>
              </a:lnSpc>
              <a:spcBef>
                <a:spcPts val="0"/>
              </a:spcBef>
              <a:spcAft>
                <a:spcPts val="0"/>
              </a:spcAft>
              <a:buClr>
                <a:srgbClr val="000000"/>
              </a:buClr>
              <a:buSzPts val="1600"/>
              <a:buFont typeface="Red Hat Text"/>
              <a:buChar char="●"/>
            </a:pPr>
            <a:r>
              <a:rPr lang="en" sz="1600">
                <a:latin typeface="Red Hat Text"/>
                <a:ea typeface="Red Hat Text"/>
                <a:cs typeface="Red Hat Text"/>
                <a:sym typeface="Red Hat Text"/>
              </a:rPr>
              <a:t>Roll back if configuration changes don’t meet goals</a:t>
            </a:r>
            <a:endParaRPr sz="1600">
              <a:solidFill>
                <a:srgbClr val="000000"/>
              </a:solidFill>
              <a:latin typeface="Red Hat Text"/>
              <a:ea typeface="Red Hat Text"/>
              <a:cs typeface="Red Hat Text"/>
              <a:sym typeface="Red Hat Text"/>
            </a:endParaRPr>
          </a:p>
        </p:txBody>
      </p:sp>
      <p:pic>
        <p:nvPicPr>
          <p:cNvPr id="1261" name="Google Shape;1261;p111"/>
          <p:cNvPicPr preferRelativeResize="0"/>
          <p:nvPr/>
        </p:nvPicPr>
        <p:blipFill>
          <a:blip r:embed="rId4">
            <a:alphaModFix/>
          </a:blip>
          <a:stretch>
            <a:fillRect/>
          </a:stretch>
        </p:blipFill>
        <p:spPr>
          <a:xfrm>
            <a:off x="2852194" y="3741567"/>
            <a:ext cx="1506995" cy="4584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12"/>
          <p:cNvSpPr/>
          <p:nvPr/>
        </p:nvSpPr>
        <p:spPr>
          <a:xfrm>
            <a:off x="4841948" y="1895933"/>
            <a:ext cx="975300" cy="9753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7" name="Google Shape;1267;p112"/>
          <p:cNvSpPr txBox="1"/>
          <p:nvPr>
            <p:ph idx="12" type="sldNum"/>
          </p:nvPr>
        </p:nvSpPr>
        <p:spPr>
          <a:xfrm>
            <a:off x="81973" y="5661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68" name="Google Shape;1268;p112"/>
          <p:cNvSpPr txBox="1"/>
          <p:nvPr/>
        </p:nvSpPr>
        <p:spPr>
          <a:xfrm>
            <a:off x="2438740" y="614067"/>
            <a:ext cx="73143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200">
                <a:latin typeface="Red Hat Display"/>
                <a:ea typeface="Red Hat Display"/>
                <a:cs typeface="Red Hat Display"/>
                <a:sym typeface="Red Hat Display"/>
              </a:rPr>
              <a:t>Ansible Network Ecosystem</a:t>
            </a:r>
            <a:endParaRPr sz="3200">
              <a:latin typeface="Red Hat Display"/>
              <a:ea typeface="Red Hat Display"/>
              <a:cs typeface="Red Hat Display"/>
              <a:sym typeface="Red Hat Display"/>
            </a:endParaRPr>
          </a:p>
        </p:txBody>
      </p:sp>
      <p:pic>
        <p:nvPicPr>
          <p:cNvPr id="1269" name="Google Shape;1269;p112"/>
          <p:cNvPicPr preferRelativeResize="0"/>
          <p:nvPr/>
        </p:nvPicPr>
        <p:blipFill>
          <a:blip r:embed="rId3">
            <a:alphaModFix/>
          </a:blip>
          <a:stretch>
            <a:fillRect/>
          </a:stretch>
        </p:blipFill>
        <p:spPr>
          <a:xfrm>
            <a:off x="3280078" y="4188790"/>
            <a:ext cx="1168210" cy="195702"/>
          </a:xfrm>
          <a:prstGeom prst="rect">
            <a:avLst/>
          </a:prstGeom>
          <a:noFill/>
          <a:ln>
            <a:noFill/>
          </a:ln>
        </p:spPr>
      </p:pic>
      <p:pic>
        <p:nvPicPr>
          <p:cNvPr id="1270" name="Google Shape;1270;p112"/>
          <p:cNvPicPr preferRelativeResize="0"/>
          <p:nvPr/>
        </p:nvPicPr>
        <p:blipFill>
          <a:blip r:embed="rId4">
            <a:alphaModFix/>
          </a:blip>
          <a:stretch>
            <a:fillRect/>
          </a:stretch>
        </p:blipFill>
        <p:spPr>
          <a:xfrm>
            <a:off x="4975387" y="4085902"/>
            <a:ext cx="955446" cy="401477"/>
          </a:xfrm>
          <a:prstGeom prst="rect">
            <a:avLst/>
          </a:prstGeom>
          <a:noFill/>
          <a:ln>
            <a:noFill/>
          </a:ln>
        </p:spPr>
      </p:pic>
      <p:pic>
        <p:nvPicPr>
          <p:cNvPr id="1271" name="Google Shape;1271;p112"/>
          <p:cNvPicPr preferRelativeResize="0"/>
          <p:nvPr/>
        </p:nvPicPr>
        <p:blipFill>
          <a:blip r:embed="rId5">
            <a:alphaModFix/>
          </a:blip>
          <a:stretch>
            <a:fillRect/>
          </a:stretch>
        </p:blipFill>
        <p:spPr>
          <a:xfrm>
            <a:off x="1691288" y="3987483"/>
            <a:ext cx="1061691" cy="598316"/>
          </a:xfrm>
          <a:prstGeom prst="rect">
            <a:avLst/>
          </a:prstGeom>
          <a:noFill/>
          <a:ln>
            <a:noFill/>
          </a:ln>
        </p:spPr>
      </p:pic>
      <p:pic>
        <p:nvPicPr>
          <p:cNvPr id="1272" name="Google Shape;1272;p112"/>
          <p:cNvPicPr preferRelativeResize="0"/>
          <p:nvPr/>
        </p:nvPicPr>
        <p:blipFill>
          <a:blip r:embed="rId6">
            <a:alphaModFix/>
          </a:blip>
          <a:stretch>
            <a:fillRect/>
          </a:stretch>
        </p:blipFill>
        <p:spPr>
          <a:xfrm>
            <a:off x="8069473" y="4054648"/>
            <a:ext cx="819671" cy="463984"/>
          </a:xfrm>
          <a:prstGeom prst="rect">
            <a:avLst/>
          </a:prstGeom>
          <a:noFill/>
          <a:ln>
            <a:noFill/>
          </a:ln>
        </p:spPr>
      </p:pic>
      <p:pic>
        <p:nvPicPr>
          <p:cNvPr id="1273" name="Google Shape;1273;p112"/>
          <p:cNvPicPr preferRelativeResize="0"/>
          <p:nvPr/>
        </p:nvPicPr>
        <p:blipFill>
          <a:blip r:embed="rId7">
            <a:alphaModFix/>
          </a:blip>
          <a:stretch>
            <a:fillRect/>
          </a:stretch>
        </p:blipFill>
        <p:spPr>
          <a:xfrm>
            <a:off x="3467325" y="4879881"/>
            <a:ext cx="680035" cy="729973"/>
          </a:xfrm>
          <a:prstGeom prst="rect">
            <a:avLst/>
          </a:prstGeom>
          <a:noFill/>
          <a:ln>
            <a:noFill/>
          </a:ln>
        </p:spPr>
      </p:pic>
      <p:pic>
        <p:nvPicPr>
          <p:cNvPr id="1274" name="Google Shape;1274;p112"/>
          <p:cNvPicPr preferRelativeResize="0"/>
          <p:nvPr/>
        </p:nvPicPr>
        <p:blipFill>
          <a:blip r:embed="rId8">
            <a:alphaModFix/>
          </a:blip>
          <a:stretch>
            <a:fillRect/>
          </a:stretch>
        </p:blipFill>
        <p:spPr>
          <a:xfrm>
            <a:off x="1599476" y="5050513"/>
            <a:ext cx="1245294" cy="388709"/>
          </a:xfrm>
          <a:prstGeom prst="rect">
            <a:avLst/>
          </a:prstGeom>
          <a:noFill/>
          <a:ln>
            <a:noFill/>
          </a:ln>
        </p:spPr>
      </p:pic>
      <p:pic>
        <p:nvPicPr>
          <p:cNvPr id="1275" name="Google Shape;1275;p112"/>
          <p:cNvPicPr preferRelativeResize="0"/>
          <p:nvPr/>
        </p:nvPicPr>
        <p:blipFill>
          <a:blip r:embed="rId9">
            <a:alphaModFix/>
          </a:blip>
          <a:stretch>
            <a:fillRect/>
          </a:stretch>
        </p:blipFill>
        <p:spPr>
          <a:xfrm>
            <a:off x="7792033" y="5042130"/>
            <a:ext cx="1245294" cy="405474"/>
          </a:xfrm>
          <a:prstGeom prst="rect">
            <a:avLst/>
          </a:prstGeom>
          <a:noFill/>
          <a:ln>
            <a:noFill/>
          </a:ln>
        </p:spPr>
      </p:pic>
      <p:pic>
        <p:nvPicPr>
          <p:cNvPr id="1276" name="Google Shape;1276;p112"/>
          <p:cNvPicPr preferRelativeResize="0"/>
          <p:nvPr/>
        </p:nvPicPr>
        <p:blipFill>
          <a:blip r:embed="rId10">
            <a:alphaModFix/>
          </a:blip>
          <a:stretch>
            <a:fillRect/>
          </a:stretch>
        </p:blipFill>
        <p:spPr>
          <a:xfrm>
            <a:off x="6124050" y="5067313"/>
            <a:ext cx="1045429" cy="355099"/>
          </a:xfrm>
          <a:prstGeom prst="rect">
            <a:avLst/>
          </a:prstGeom>
          <a:noFill/>
          <a:ln>
            <a:noFill/>
          </a:ln>
        </p:spPr>
      </p:pic>
      <p:pic>
        <p:nvPicPr>
          <p:cNvPr id="1277" name="Google Shape;1277;p112"/>
          <p:cNvPicPr preferRelativeResize="0"/>
          <p:nvPr/>
        </p:nvPicPr>
        <p:blipFill>
          <a:blip r:embed="rId11">
            <a:alphaModFix/>
          </a:blip>
          <a:stretch>
            <a:fillRect/>
          </a:stretch>
        </p:blipFill>
        <p:spPr>
          <a:xfrm>
            <a:off x="9659880" y="5058769"/>
            <a:ext cx="797774" cy="372188"/>
          </a:xfrm>
          <a:prstGeom prst="rect">
            <a:avLst/>
          </a:prstGeom>
          <a:noFill/>
          <a:ln>
            <a:noFill/>
          </a:ln>
        </p:spPr>
      </p:pic>
      <p:pic>
        <p:nvPicPr>
          <p:cNvPr id="1278" name="Google Shape;1278;p112"/>
          <p:cNvPicPr preferRelativeResize="0"/>
          <p:nvPr/>
        </p:nvPicPr>
        <p:blipFill rotWithShape="1">
          <a:blip r:embed="rId12">
            <a:alphaModFix/>
          </a:blip>
          <a:srcRect b="17990" l="0" r="0" t="11488"/>
          <a:stretch/>
        </p:blipFill>
        <p:spPr>
          <a:xfrm>
            <a:off x="6457933" y="3904215"/>
            <a:ext cx="1084440" cy="764852"/>
          </a:xfrm>
          <a:prstGeom prst="rect">
            <a:avLst/>
          </a:prstGeom>
          <a:noFill/>
          <a:ln>
            <a:noFill/>
          </a:ln>
        </p:spPr>
      </p:pic>
      <p:pic>
        <p:nvPicPr>
          <p:cNvPr id="1279" name="Google Shape;1279;p112"/>
          <p:cNvPicPr preferRelativeResize="0"/>
          <p:nvPr/>
        </p:nvPicPr>
        <p:blipFill>
          <a:blip r:embed="rId13">
            <a:alphaModFix/>
          </a:blip>
          <a:stretch>
            <a:fillRect/>
          </a:stretch>
        </p:blipFill>
        <p:spPr>
          <a:xfrm>
            <a:off x="9416244" y="4188791"/>
            <a:ext cx="1175981" cy="195695"/>
          </a:xfrm>
          <a:prstGeom prst="rect">
            <a:avLst/>
          </a:prstGeom>
          <a:noFill/>
          <a:ln>
            <a:noFill/>
          </a:ln>
        </p:spPr>
      </p:pic>
      <p:pic>
        <p:nvPicPr>
          <p:cNvPr id="1280" name="Google Shape;1280;p112"/>
          <p:cNvPicPr preferRelativeResize="0"/>
          <p:nvPr/>
        </p:nvPicPr>
        <p:blipFill>
          <a:blip r:embed="rId14">
            <a:alphaModFix/>
          </a:blip>
          <a:stretch>
            <a:fillRect/>
          </a:stretch>
        </p:blipFill>
        <p:spPr>
          <a:xfrm>
            <a:off x="4769913" y="4879067"/>
            <a:ext cx="731583" cy="731583"/>
          </a:xfrm>
          <a:prstGeom prst="rect">
            <a:avLst/>
          </a:prstGeom>
          <a:noFill/>
          <a:ln>
            <a:noFill/>
          </a:ln>
        </p:spPr>
      </p:pic>
      <p:sp>
        <p:nvSpPr>
          <p:cNvPr id="1281" name="Google Shape;1281;p112"/>
          <p:cNvSpPr txBox="1"/>
          <p:nvPr/>
        </p:nvSpPr>
        <p:spPr>
          <a:xfrm>
            <a:off x="4285361" y="2927931"/>
            <a:ext cx="2088300" cy="609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ENTERPRISE </a:t>
            </a:r>
            <a:endParaRPr sz="1500">
              <a:solidFill>
                <a:srgbClr val="EE0000"/>
              </a:solidFill>
              <a:latin typeface="Red Hat Text Medium"/>
              <a:ea typeface="Red Hat Text Medium"/>
              <a:cs typeface="Red Hat Text Medium"/>
              <a:sym typeface="Red Hat Text Medium"/>
            </a:endParaRPr>
          </a:p>
          <a:p>
            <a:pPr indent="0" lvl="0" marL="0" rtl="0" algn="ctr">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FIREWALLS</a:t>
            </a:r>
            <a:endParaRPr sz="1500">
              <a:solidFill>
                <a:srgbClr val="EE0000"/>
              </a:solidFill>
              <a:latin typeface="Red Hat Text Medium"/>
              <a:ea typeface="Red Hat Text Medium"/>
              <a:cs typeface="Red Hat Text Medium"/>
              <a:sym typeface="Red Hat Text Medium"/>
            </a:endParaRPr>
          </a:p>
        </p:txBody>
      </p:sp>
      <p:pic>
        <p:nvPicPr>
          <p:cNvPr id="1282" name="Google Shape;1282;p112"/>
          <p:cNvPicPr preferRelativeResize="0"/>
          <p:nvPr/>
        </p:nvPicPr>
        <p:blipFill>
          <a:blip r:embed="rId15">
            <a:alphaModFix/>
          </a:blip>
          <a:stretch>
            <a:fillRect/>
          </a:stretch>
        </p:blipFill>
        <p:spPr>
          <a:xfrm>
            <a:off x="4921124" y="1975100"/>
            <a:ext cx="816844" cy="816844"/>
          </a:xfrm>
          <a:prstGeom prst="rect">
            <a:avLst/>
          </a:prstGeom>
          <a:noFill/>
          <a:ln>
            <a:noFill/>
          </a:ln>
        </p:spPr>
      </p:pic>
      <p:sp>
        <p:nvSpPr>
          <p:cNvPr id="1283" name="Google Shape;1283;p112"/>
          <p:cNvSpPr txBox="1"/>
          <p:nvPr/>
        </p:nvSpPr>
        <p:spPr>
          <a:xfrm>
            <a:off x="1007276" y="2926080"/>
            <a:ext cx="2088300" cy="609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SWITCHES</a:t>
            </a:r>
            <a:endParaRPr sz="1500">
              <a:solidFill>
                <a:srgbClr val="EE0000"/>
              </a:solidFill>
              <a:latin typeface="Red Hat Text Medium"/>
              <a:ea typeface="Red Hat Text Medium"/>
              <a:cs typeface="Red Hat Text Medium"/>
              <a:sym typeface="Red Hat Text Medium"/>
            </a:endParaRPr>
          </a:p>
        </p:txBody>
      </p:sp>
      <p:pic>
        <p:nvPicPr>
          <p:cNvPr id="1284" name="Google Shape;1284;p112"/>
          <p:cNvPicPr preferRelativeResize="0"/>
          <p:nvPr/>
        </p:nvPicPr>
        <p:blipFill>
          <a:blip r:embed="rId16">
            <a:alphaModFix/>
          </a:blip>
          <a:stretch>
            <a:fillRect/>
          </a:stretch>
        </p:blipFill>
        <p:spPr>
          <a:xfrm>
            <a:off x="1761507" y="2078733"/>
            <a:ext cx="609585" cy="609585"/>
          </a:xfrm>
          <a:prstGeom prst="rect">
            <a:avLst/>
          </a:prstGeom>
          <a:noFill/>
          <a:ln>
            <a:noFill/>
          </a:ln>
        </p:spPr>
      </p:pic>
      <p:sp>
        <p:nvSpPr>
          <p:cNvPr id="1285" name="Google Shape;1285;p112"/>
          <p:cNvSpPr txBox="1"/>
          <p:nvPr/>
        </p:nvSpPr>
        <p:spPr>
          <a:xfrm>
            <a:off x="2834364" y="2926097"/>
            <a:ext cx="1544400" cy="609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ROUTERS</a:t>
            </a:r>
            <a:endParaRPr sz="1500">
              <a:solidFill>
                <a:srgbClr val="EE0000"/>
              </a:solidFill>
              <a:latin typeface="Red Hat Text Medium"/>
              <a:ea typeface="Red Hat Text Medium"/>
              <a:cs typeface="Red Hat Text Medium"/>
              <a:sym typeface="Red Hat Text Medium"/>
            </a:endParaRPr>
          </a:p>
        </p:txBody>
      </p:sp>
      <p:grpSp>
        <p:nvGrpSpPr>
          <p:cNvPr id="1286" name="Google Shape;1286;p112"/>
          <p:cNvGrpSpPr/>
          <p:nvPr/>
        </p:nvGrpSpPr>
        <p:grpSpPr>
          <a:xfrm>
            <a:off x="3118939" y="1895886"/>
            <a:ext cx="975176" cy="975176"/>
            <a:chOff x="2584325" y="1410975"/>
            <a:chExt cx="731400" cy="731400"/>
          </a:xfrm>
        </p:grpSpPr>
        <p:sp>
          <p:nvSpPr>
            <p:cNvPr id="1287" name="Google Shape;1287;p112"/>
            <p:cNvSpPr/>
            <p:nvPr/>
          </p:nvSpPr>
          <p:spPr>
            <a:xfrm>
              <a:off x="2584325" y="1410975"/>
              <a:ext cx="731400" cy="7314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88" name="Google Shape;1288;p112"/>
            <p:cNvPicPr preferRelativeResize="0"/>
            <p:nvPr/>
          </p:nvPicPr>
          <p:blipFill>
            <a:blip r:embed="rId17">
              <a:alphaModFix/>
            </a:blip>
            <a:stretch>
              <a:fillRect/>
            </a:stretch>
          </p:blipFill>
          <p:spPr>
            <a:xfrm>
              <a:off x="2645230" y="1471875"/>
              <a:ext cx="609600" cy="609600"/>
            </a:xfrm>
            <a:prstGeom prst="rect">
              <a:avLst/>
            </a:prstGeom>
            <a:noFill/>
            <a:ln>
              <a:noFill/>
            </a:ln>
          </p:spPr>
        </p:pic>
      </p:grpSp>
      <p:sp>
        <p:nvSpPr>
          <p:cNvPr id="1289" name="Google Shape;1289;p112"/>
          <p:cNvSpPr txBox="1"/>
          <p:nvPr/>
        </p:nvSpPr>
        <p:spPr>
          <a:xfrm>
            <a:off x="6063351" y="2927930"/>
            <a:ext cx="1978500" cy="609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LOAD </a:t>
            </a:r>
            <a:endParaRPr sz="1500">
              <a:solidFill>
                <a:srgbClr val="EE0000"/>
              </a:solidFill>
              <a:latin typeface="Red Hat Text Medium"/>
              <a:ea typeface="Red Hat Text Medium"/>
              <a:cs typeface="Red Hat Text Medium"/>
              <a:sym typeface="Red Hat Text Medium"/>
            </a:endParaRPr>
          </a:p>
          <a:p>
            <a:pPr indent="0" lvl="0" marL="0" rtl="0" algn="ctr">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BALANCERS</a:t>
            </a:r>
            <a:endParaRPr sz="1500">
              <a:solidFill>
                <a:srgbClr val="EE0000"/>
              </a:solidFill>
              <a:latin typeface="Red Hat Text Medium"/>
              <a:ea typeface="Red Hat Text Medium"/>
              <a:cs typeface="Red Hat Text Medium"/>
              <a:sym typeface="Red Hat Text Medium"/>
            </a:endParaRPr>
          </a:p>
        </p:txBody>
      </p:sp>
      <p:sp>
        <p:nvSpPr>
          <p:cNvPr id="1290" name="Google Shape;1290;p112"/>
          <p:cNvSpPr/>
          <p:nvPr/>
        </p:nvSpPr>
        <p:spPr>
          <a:xfrm>
            <a:off x="9954828" y="320166"/>
            <a:ext cx="553200" cy="55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91" name="Google Shape;1291;p112"/>
          <p:cNvGrpSpPr/>
          <p:nvPr/>
        </p:nvGrpSpPr>
        <p:grpSpPr>
          <a:xfrm>
            <a:off x="8319993" y="2005223"/>
            <a:ext cx="816830" cy="816864"/>
            <a:chOff x="6900090" y="-1611891"/>
            <a:chExt cx="338400" cy="338400"/>
          </a:xfrm>
        </p:grpSpPr>
        <p:sp>
          <p:nvSpPr>
            <p:cNvPr id="1292" name="Google Shape;1292;p112"/>
            <p:cNvSpPr/>
            <p:nvPr/>
          </p:nvSpPr>
          <p:spPr>
            <a:xfrm>
              <a:off x="6900090" y="-1611891"/>
              <a:ext cx="338400" cy="3384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93" name="Google Shape;1293;p112"/>
            <p:cNvPicPr preferRelativeResize="0"/>
            <p:nvPr/>
          </p:nvPicPr>
          <p:blipFill rotWithShape="1">
            <a:blip r:embed="rId18">
              <a:alphaModFix/>
            </a:blip>
            <a:srcRect b="0" l="0" r="0" t="0"/>
            <a:stretch/>
          </p:blipFill>
          <p:spPr>
            <a:xfrm>
              <a:off x="6920035" y="-1592074"/>
              <a:ext cx="298508" cy="298767"/>
            </a:xfrm>
            <a:prstGeom prst="rect">
              <a:avLst/>
            </a:prstGeom>
            <a:noFill/>
            <a:ln>
              <a:noFill/>
            </a:ln>
          </p:spPr>
        </p:pic>
      </p:grpSp>
      <p:sp>
        <p:nvSpPr>
          <p:cNvPr id="1294" name="Google Shape;1294;p112"/>
          <p:cNvSpPr/>
          <p:nvPr/>
        </p:nvSpPr>
        <p:spPr>
          <a:xfrm>
            <a:off x="10124452" y="2023703"/>
            <a:ext cx="553200" cy="55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95" name="Google Shape;1295;p112"/>
          <p:cNvGrpSpPr/>
          <p:nvPr/>
        </p:nvGrpSpPr>
        <p:grpSpPr>
          <a:xfrm>
            <a:off x="10096329" y="2005464"/>
            <a:ext cx="816891" cy="816919"/>
            <a:chOff x="6989300" y="-910970"/>
            <a:chExt cx="1005900" cy="962100"/>
          </a:xfrm>
        </p:grpSpPr>
        <p:sp>
          <p:nvSpPr>
            <p:cNvPr id="1296" name="Google Shape;1296;p112"/>
            <p:cNvSpPr/>
            <p:nvPr/>
          </p:nvSpPr>
          <p:spPr>
            <a:xfrm>
              <a:off x="6989300" y="-910970"/>
              <a:ext cx="1005900" cy="962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97" name="Google Shape;1297;p112"/>
            <p:cNvPicPr preferRelativeResize="0"/>
            <p:nvPr/>
          </p:nvPicPr>
          <p:blipFill>
            <a:blip r:embed="rId19">
              <a:alphaModFix/>
            </a:blip>
            <a:stretch>
              <a:fillRect/>
            </a:stretch>
          </p:blipFill>
          <p:spPr>
            <a:xfrm>
              <a:off x="7058563" y="-864813"/>
              <a:ext cx="867375" cy="869784"/>
            </a:xfrm>
            <a:prstGeom prst="rect">
              <a:avLst/>
            </a:prstGeom>
            <a:noFill/>
            <a:ln>
              <a:noFill/>
            </a:ln>
          </p:spPr>
        </p:pic>
      </p:grpSp>
      <p:sp>
        <p:nvSpPr>
          <p:cNvPr id="1298" name="Google Shape;1298;p112"/>
          <p:cNvSpPr/>
          <p:nvPr/>
        </p:nvSpPr>
        <p:spPr>
          <a:xfrm>
            <a:off x="1578728" y="1895933"/>
            <a:ext cx="975300" cy="9753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99" name="Google Shape;1299;p112"/>
          <p:cNvPicPr preferRelativeResize="0"/>
          <p:nvPr/>
        </p:nvPicPr>
        <p:blipFill>
          <a:blip r:embed="rId20">
            <a:alphaModFix/>
          </a:blip>
          <a:stretch>
            <a:fillRect/>
          </a:stretch>
        </p:blipFill>
        <p:spPr>
          <a:xfrm>
            <a:off x="6644103" y="2005267"/>
            <a:ext cx="816844" cy="816844"/>
          </a:xfrm>
          <a:prstGeom prst="rect">
            <a:avLst/>
          </a:prstGeom>
          <a:noFill/>
          <a:ln>
            <a:noFill/>
          </a:ln>
        </p:spPr>
      </p:pic>
      <p:sp>
        <p:nvSpPr>
          <p:cNvPr id="1300" name="Google Shape;1300;p112"/>
          <p:cNvSpPr/>
          <p:nvPr/>
        </p:nvSpPr>
        <p:spPr>
          <a:xfrm>
            <a:off x="6563538" y="1926100"/>
            <a:ext cx="975300" cy="9753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1" name="Google Shape;1301;p112"/>
          <p:cNvSpPr txBox="1"/>
          <p:nvPr/>
        </p:nvSpPr>
        <p:spPr>
          <a:xfrm>
            <a:off x="7817175" y="2947747"/>
            <a:ext cx="1834800" cy="6096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CONTROLLERS</a:t>
            </a:r>
            <a:endParaRPr sz="1500">
              <a:solidFill>
                <a:srgbClr val="EE0000"/>
              </a:solidFill>
              <a:latin typeface="Red Hat Text Medium"/>
              <a:ea typeface="Red Hat Text Medium"/>
              <a:cs typeface="Red Hat Text Medium"/>
              <a:sym typeface="Red Hat Text Medium"/>
            </a:endParaRPr>
          </a:p>
        </p:txBody>
      </p:sp>
      <p:sp>
        <p:nvSpPr>
          <p:cNvPr id="1302" name="Google Shape;1302;p112"/>
          <p:cNvSpPr/>
          <p:nvPr/>
        </p:nvSpPr>
        <p:spPr>
          <a:xfrm>
            <a:off x="8246964" y="1926100"/>
            <a:ext cx="975300" cy="9753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3" name="Google Shape;1303;p112"/>
          <p:cNvSpPr txBox="1"/>
          <p:nvPr/>
        </p:nvSpPr>
        <p:spPr>
          <a:xfrm>
            <a:off x="9651929" y="2931147"/>
            <a:ext cx="1834800" cy="6096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IP ADDRESS</a:t>
            </a:r>
            <a:endParaRPr sz="1500">
              <a:solidFill>
                <a:srgbClr val="EE0000"/>
              </a:solidFill>
              <a:latin typeface="Red Hat Text Medium"/>
              <a:ea typeface="Red Hat Text Medium"/>
              <a:cs typeface="Red Hat Text Medium"/>
              <a:sym typeface="Red Hat Text Medium"/>
            </a:endParaRPr>
          </a:p>
          <a:p>
            <a:pPr indent="0" lvl="0" marL="0" rtl="0" algn="ctr">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 MGMT</a:t>
            </a:r>
            <a:endParaRPr sz="1500">
              <a:solidFill>
                <a:srgbClr val="EE0000"/>
              </a:solidFill>
              <a:latin typeface="Red Hat Text Medium"/>
              <a:ea typeface="Red Hat Text Medium"/>
              <a:cs typeface="Red Hat Text Medium"/>
              <a:sym typeface="Red Hat Text Medium"/>
            </a:endParaRPr>
          </a:p>
        </p:txBody>
      </p:sp>
      <p:sp>
        <p:nvSpPr>
          <p:cNvPr id="1304" name="Google Shape;1304;p112"/>
          <p:cNvSpPr/>
          <p:nvPr/>
        </p:nvSpPr>
        <p:spPr>
          <a:xfrm>
            <a:off x="10008154" y="1926336"/>
            <a:ext cx="975300" cy="9753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13"/>
          <p:cNvSpPr/>
          <p:nvPr/>
        </p:nvSpPr>
        <p:spPr>
          <a:xfrm>
            <a:off x="9402119" y="1491172"/>
            <a:ext cx="1219200" cy="12192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0" name="Google Shape;1310;p113"/>
          <p:cNvSpPr/>
          <p:nvPr/>
        </p:nvSpPr>
        <p:spPr>
          <a:xfrm>
            <a:off x="5486248" y="1494983"/>
            <a:ext cx="1219200" cy="12192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1" name="Google Shape;1311;p113"/>
          <p:cNvSpPr/>
          <p:nvPr/>
        </p:nvSpPr>
        <p:spPr>
          <a:xfrm>
            <a:off x="1442098" y="1494983"/>
            <a:ext cx="1219200" cy="12192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2" name="Google Shape;1312;p113"/>
          <p:cNvSpPr txBox="1"/>
          <p:nvPr/>
        </p:nvSpPr>
        <p:spPr>
          <a:xfrm>
            <a:off x="552404" y="2822535"/>
            <a:ext cx="3255000" cy="37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Configuration Management</a:t>
            </a:r>
            <a:endParaRPr sz="1600">
              <a:solidFill>
                <a:srgbClr val="EE0000"/>
              </a:solidFill>
              <a:latin typeface="Red Hat Display Medium"/>
              <a:ea typeface="Red Hat Display Medium"/>
              <a:cs typeface="Red Hat Display Medium"/>
              <a:sym typeface="Red Hat Display Medium"/>
            </a:endParaRPr>
          </a:p>
        </p:txBody>
      </p:sp>
      <p:sp>
        <p:nvSpPr>
          <p:cNvPr id="1313" name="Google Shape;1313;p113"/>
          <p:cNvSpPr txBox="1"/>
          <p:nvPr/>
        </p:nvSpPr>
        <p:spPr>
          <a:xfrm>
            <a:off x="8384161" y="2821000"/>
            <a:ext cx="3255000" cy="37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Network Validation</a:t>
            </a:r>
            <a:endParaRPr sz="1600">
              <a:solidFill>
                <a:srgbClr val="EE0000"/>
              </a:solidFill>
              <a:latin typeface="Red Hat Display Medium"/>
              <a:ea typeface="Red Hat Display Medium"/>
              <a:cs typeface="Red Hat Display Medium"/>
              <a:sym typeface="Red Hat Display Medium"/>
            </a:endParaRPr>
          </a:p>
        </p:txBody>
      </p:sp>
      <p:sp>
        <p:nvSpPr>
          <p:cNvPr id="1314" name="Google Shape;1314;p113"/>
          <p:cNvSpPr txBox="1"/>
          <p:nvPr/>
        </p:nvSpPr>
        <p:spPr>
          <a:xfrm>
            <a:off x="4468274" y="2820100"/>
            <a:ext cx="3255000" cy="37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Infrastructure Awareness</a:t>
            </a:r>
            <a:endParaRPr sz="1600">
              <a:solidFill>
                <a:srgbClr val="EE0000"/>
              </a:solidFill>
              <a:latin typeface="Red Hat Display Medium"/>
              <a:ea typeface="Red Hat Display Medium"/>
              <a:cs typeface="Red Hat Display Medium"/>
              <a:sym typeface="Red Hat Display Medium"/>
            </a:endParaRPr>
          </a:p>
        </p:txBody>
      </p:sp>
      <p:pic>
        <p:nvPicPr>
          <p:cNvPr id="1315" name="Google Shape;1315;p113"/>
          <p:cNvPicPr preferRelativeResize="0"/>
          <p:nvPr/>
        </p:nvPicPr>
        <p:blipFill rotWithShape="1">
          <a:blip r:embed="rId3">
            <a:alphaModFix/>
          </a:blip>
          <a:srcRect b="27108" l="0" r="0" t="16708"/>
          <a:stretch/>
        </p:blipFill>
        <p:spPr>
          <a:xfrm>
            <a:off x="1600577" y="1854067"/>
            <a:ext cx="902186" cy="493394"/>
          </a:xfrm>
          <a:prstGeom prst="rect">
            <a:avLst/>
          </a:prstGeom>
          <a:noFill/>
          <a:ln>
            <a:noFill/>
          </a:ln>
        </p:spPr>
      </p:pic>
      <p:pic>
        <p:nvPicPr>
          <p:cNvPr id="1316" name="Google Shape;1316;p113"/>
          <p:cNvPicPr preferRelativeResize="0"/>
          <p:nvPr/>
        </p:nvPicPr>
        <p:blipFill rotWithShape="1">
          <a:blip r:embed="rId4">
            <a:alphaModFix/>
          </a:blip>
          <a:srcRect b="0" l="0" r="0" t="0"/>
          <a:stretch/>
        </p:blipFill>
        <p:spPr>
          <a:xfrm>
            <a:off x="5705641" y="1714464"/>
            <a:ext cx="780268" cy="780269"/>
          </a:xfrm>
          <a:prstGeom prst="rect">
            <a:avLst/>
          </a:prstGeom>
          <a:noFill/>
          <a:ln>
            <a:noFill/>
          </a:ln>
        </p:spPr>
      </p:pic>
      <p:pic>
        <p:nvPicPr>
          <p:cNvPr id="1317" name="Google Shape;1317;p113"/>
          <p:cNvPicPr preferRelativeResize="0"/>
          <p:nvPr/>
        </p:nvPicPr>
        <p:blipFill rotWithShape="1">
          <a:blip r:embed="rId5">
            <a:alphaModFix/>
          </a:blip>
          <a:srcRect b="0" l="0" r="0" t="0"/>
          <a:stretch/>
        </p:blipFill>
        <p:spPr>
          <a:xfrm>
            <a:off x="9621594" y="1714467"/>
            <a:ext cx="780268" cy="780269"/>
          </a:xfrm>
          <a:prstGeom prst="rect">
            <a:avLst/>
          </a:prstGeom>
          <a:noFill/>
          <a:ln>
            <a:noFill/>
          </a:ln>
        </p:spPr>
      </p:pic>
      <p:sp>
        <p:nvSpPr>
          <p:cNvPr id="1318" name="Google Shape;1318;p113"/>
          <p:cNvSpPr txBox="1"/>
          <p:nvPr/>
        </p:nvSpPr>
        <p:spPr>
          <a:xfrm>
            <a:off x="1021342" y="3681984"/>
            <a:ext cx="2855100" cy="379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500">
                <a:solidFill>
                  <a:schemeClr val="dk1"/>
                </a:solidFill>
                <a:latin typeface="Red Hat Text Medium"/>
                <a:ea typeface="Red Hat Text Medium"/>
                <a:cs typeface="Red Hat Text Medium"/>
                <a:sym typeface="Red Hat Text Medium"/>
              </a:rPr>
              <a:t>Config Backup and Restore</a:t>
            </a:r>
            <a:endParaRPr sz="1500">
              <a:solidFill>
                <a:schemeClr val="dk1"/>
              </a:solidFill>
              <a:latin typeface="Red Hat Text Medium"/>
              <a:ea typeface="Red Hat Text Medium"/>
              <a:cs typeface="Red Hat Text Medium"/>
              <a:sym typeface="Red Hat Text Medium"/>
            </a:endParaRPr>
          </a:p>
        </p:txBody>
      </p:sp>
      <p:sp>
        <p:nvSpPr>
          <p:cNvPr id="1319" name="Google Shape;1319;p113"/>
          <p:cNvSpPr txBox="1"/>
          <p:nvPr/>
        </p:nvSpPr>
        <p:spPr>
          <a:xfrm>
            <a:off x="5218048" y="3700631"/>
            <a:ext cx="2855100" cy="379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500">
                <a:solidFill>
                  <a:schemeClr val="dk1"/>
                </a:solidFill>
                <a:latin typeface="Red Hat Text Medium"/>
                <a:ea typeface="Red Hat Text Medium"/>
                <a:cs typeface="Red Hat Text Medium"/>
                <a:sym typeface="Red Hat Text Medium"/>
              </a:rPr>
              <a:t>Dynamic Documentation</a:t>
            </a:r>
            <a:endParaRPr sz="1500">
              <a:solidFill>
                <a:schemeClr val="dk1"/>
              </a:solidFill>
              <a:latin typeface="Red Hat Text Medium"/>
              <a:ea typeface="Red Hat Text Medium"/>
              <a:cs typeface="Red Hat Text Medium"/>
              <a:sym typeface="Red Hat Text Medium"/>
            </a:endParaRPr>
          </a:p>
        </p:txBody>
      </p:sp>
      <p:cxnSp>
        <p:nvCxnSpPr>
          <p:cNvPr id="1320" name="Google Shape;1320;p113"/>
          <p:cNvCxnSpPr/>
          <p:nvPr/>
        </p:nvCxnSpPr>
        <p:spPr>
          <a:xfrm>
            <a:off x="251660" y="3415733"/>
            <a:ext cx="11626800" cy="0"/>
          </a:xfrm>
          <a:prstGeom prst="straightConnector1">
            <a:avLst/>
          </a:prstGeom>
          <a:noFill/>
          <a:ln cap="flat" cmpd="sng" w="9525">
            <a:solidFill>
              <a:schemeClr val="dk2"/>
            </a:solidFill>
            <a:prstDash val="dot"/>
            <a:round/>
            <a:headEnd len="med" w="med" type="none"/>
            <a:tailEnd len="med" w="med" type="none"/>
          </a:ln>
        </p:spPr>
      </p:cxnSp>
      <p:sp>
        <p:nvSpPr>
          <p:cNvPr id="1321" name="Google Shape;1321;p113"/>
          <p:cNvSpPr txBox="1"/>
          <p:nvPr>
            <p:ph type="title"/>
          </p:nvPr>
        </p:nvSpPr>
        <p:spPr>
          <a:xfrm>
            <a:off x="885028" y="8717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Deep diving on use-cases</a:t>
            </a:r>
            <a:endParaRPr/>
          </a:p>
        </p:txBody>
      </p:sp>
      <p:pic>
        <p:nvPicPr>
          <p:cNvPr id="1322" name="Google Shape;1322;p113"/>
          <p:cNvPicPr preferRelativeResize="0"/>
          <p:nvPr/>
        </p:nvPicPr>
        <p:blipFill rotWithShape="1">
          <a:blip r:embed="rId6">
            <a:alphaModFix/>
          </a:blip>
          <a:srcRect b="0" l="0" r="0" t="0"/>
          <a:stretch/>
        </p:blipFill>
        <p:spPr>
          <a:xfrm>
            <a:off x="359923" y="3593850"/>
            <a:ext cx="548615" cy="549267"/>
          </a:xfrm>
          <a:prstGeom prst="rect">
            <a:avLst/>
          </a:prstGeom>
          <a:noFill/>
          <a:ln>
            <a:noFill/>
          </a:ln>
        </p:spPr>
      </p:pic>
      <p:pic>
        <p:nvPicPr>
          <p:cNvPr id="1323" name="Google Shape;1323;p113"/>
          <p:cNvPicPr preferRelativeResize="0"/>
          <p:nvPr/>
        </p:nvPicPr>
        <p:blipFill rotWithShape="1">
          <a:blip r:embed="rId7">
            <a:alphaModFix/>
          </a:blip>
          <a:srcRect b="0" l="0" r="0" t="0"/>
          <a:stretch/>
        </p:blipFill>
        <p:spPr>
          <a:xfrm>
            <a:off x="8149666" y="4328160"/>
            <a:ext cx="553187" cy="553187"/>
          </a:xfrm>
          <a:prstGeom prst="rect">
            <a:avLst/>
          </a:prstGeom>
          <a:noFill/>
          <a:ln>
            <a:noFill/>
          </a:ln>
        </p:spPr>
      </p:pic>
      <p:sp>
        <p:nvSpPr>
          <p:cNvPr id="1324" name="Google Shape;1324;p113"/>
          <p:cNvSpPr txBox="1"/>
          <p:nvPr/>
        </p:nvSpPr>
        <p:spPr>
          <a:xfrm>
            <a:off x="8904414" y="3681984"/>
            <a:ext cx="2825400" cy="471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500">
                <a:solidFill>
                  <a:schemeClr val="dk1"/>
                </a:solidFill>
                <a:latin typeface="Red Hat Text Medium"/>
                <a:ea typeface="Red Hat Text Medium"/>
                <a:cs typeface="Red Hat Text Medium"/>
                <a:sym typeface="Red Hat Text Medium"/>
              </a:rPr>
              <a:t>Operational State Validation</a:t>
            </a:r>
            <a:endParaRPr sz="1500">
              <a:solidFill>
                <a:schemeClr val="dk1"/>
              </a:solidFill>
              <a:latin typeface="Red Hat Text Medium"/>
              <a:ea typeface="Red Hat Text Medium"/>
              <a:cs typeface="Red Hat Text Medium"/>
              <a:sym typeface="Red Hat Text Medium"/>
            </a:endParaRPr>
          </a:p>
        </p:txBody>
      </p:sp>
      <p:pic>
        <p:nvPicPr>
          <p:cNvPr id="1325" name="Google Shape;1325;p113"/>
          <p:cNvPicPr preferRelativeResize="0"/>
          <p:nvPr/>
        </p:nvPicPr>
        <p:blipFill rotWithShape="1">
          <a:blip r:embed="rId8">
            <a:alphaModFix/>
          </a:blip>
          <a:srcRect b="0" l="0" r="0" t="0"/>
          <a:stretch/>
        </p:blipFill>
        <p:spPr>
          <a:xfrm>
            <a:off x="359859" y="4326097"/>
            <a:ext cx="548615" cy="549267"/>
          </a:xfrm>
          <a:prstGeom prst="rect">
            <a:avLst/>
          </a:prstGeom>
          <a:noFill/>
          <a:ln>
            <a:noFill/>
          </a:ln>
        </p:spPr>
      </p:pic>
      <p:pic>
        <p:nvPicPr>
          <p:cNvPr id="1326" name="Google Shape;1326;p113"/>
          <p:cNvPicPr preferRelativeResize="0"/>
          <p:nvPr/>
        </p:nvPicPr>
        <p:blipFill rotWithShape="1">
          <a:blip r:embed="rId9">
            <a:alphaModFix/>
          </a:blip>
          <a:srcRect b="0" l="0" r="0" t="0"/>
          <a:stretch/>
        </p:blipFill>
        <p:spPr>
          <a:xfrm>
            <a:off x="4526035" y="3596640"/>
            <a:ext cx="548626" cy="548626"/>
          </a:xfrm>
          <a:prstGeom prst="rect">
            <a:avLst/>
          </a:prstGeom>
          <a:noFill/>
          <a:ln>
            <a:noFill/>
          </a:ln>
        </p:spPr>
      </p:pic>
      <p:pic>
        <p:nvPicPr>
          <p:cNvPr id="1327" name="Google Shape;1327;p113"/>
          <p:cNvPicPr preferRelativeResize="0"/>
          <p:nvPr/>
        </p:nvPicPr>
        <p:blipFill rotWithShape="1">
          <a:blip r:embed="rId10">
            <a:alphaModFix/>
          </a:blip>
          <a:srcRect b="0" l="0" r="0" t="0"/>
          <a:stretch/>
        </p:blipFill>
        <p:spPr>
          <a:xfrm>
            <a:off x="8144056" y="3596640"/>
            <a:ext cx="548626" cy="548626"/>
          </a:xfrm>
          <a:prstGeom prst="rect">
            <a:avLst/>
          </a:prstGeom>
          <a:noFill/>
          <a:ln>
            <a:noFill/>
          </a:ln>
        </p:spPr>
      </p:pic>
      <p:sp>
        <p:nvSpPr>
          <p:cNvPr id="1328" name="Google Shape;1328;p113"/>
          <p:cNvSpPr txBox="1"/>
          <p:nvPr/>
        </p:nvSpPr>
        <p:spPr>
          <a:xfrm>
            <a:off x="1024103" y="4411117"/>
            <a:ext cx="2855100" cy="379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500">
                <a:solidFill>
                  <a:schemeClr val="dk1"/>
                </a:solidFill>
                <a:latin typeface="Red Hat Text Medium"/>
                <a:ea typeface="Red Hat Text Medium"/>
                <a:cs typeface="Red Hat Text Medium"/>
                <a:sym typeface="Red Hat Text Medium"/>
              </a:rPr>
              <a:t>Scoped Config Management</a:t>
            </a:r>
            <a:endParaRPr sz="1500">
              <a:solidFill>
                <a:schemeClr val="dk1"/>
              </a:solidFill>
              <a:latin typeface="Red Hat Text Medium"/>
              <a:ea typeface="Red Hat Text Medium"/>
              <a:cs typeface="Red Hat Text Medium"/>
              <a:sym typeface="Red Hat Text Medium"/>
            </a:endParaRPr>
          </a:p>
        </p:txBody>
      </p:sp>
      <p:sp>
        <p:nvSpPr>
          <p:cNvPr id="1329" name="Google Shape;1329;p113"/>
          <p:cNvSpPr txBox="1"/>
          <p:nvPr/>
        </p:nvSpPr>
        <p:spPr>
          <a:xfrm>
            <a:off x="5220299" y="4411125"/>
            <a:ext cx="1852500" cy="379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500">
                <a:solidFill>
                  <a:schemeClr val="dk1"/>
                </a:solidFill>
                <a:latin typeface="Red Hat Text Medium"/>
                <a:ea typeface="Red Hat Text Medium"/>
                <a:cs typeface="Red Hat Text Medium"/>
                <a:sym typeface="Red Hat Text Medium"/>
              </a:rPr>
              <a:t>Automated NetOps</a:t>
            </a:r>
            <a:endParaRPr sz="1500">
              <a:solidFill>
                <a:schemeClr val="dk1"/>
              </a:solidFill>
              <a:latin typeface="Red Hat Text Medium"/>
              <a:ea typeface="Red Hat Text Medium"/>
              <a:cs typeface="Red Hat Text Medium"/>
              <a:sym typeface="Red Hat Text Medium"/>
            </a:endParaRPr>
          </a:p>
        </p:txBody>
      </p:sp>
      <p:sp>
        <p:nvSpPr>
          <p:cNvPr id="1330" name="Google Shape;1330;p113"/>
          <p:cNvSpPr txBox="1"/>
          <p:nvPr/>
        </p:nvSpPr>
        <p:spPr>
          <a:xfrm>
            <a:off x="8901254" y="4413504"/>
            <a:ext cx="2825400" cy="471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500">
                <a:solidFill>
                  <a:schemeClr val="dk1"/>
                </a:solidFill>
                <a:latin typeface="Red Hat Text Medium"/>
                <a:ea typeface="Red Hat Text Medium"/>
                <a:cs typeface="Red Hat Text Medium"/>
                <a:sym typeface="Red Hat Text Medium"/>
              </a:rPr>
              <a:t>Network Compliance</a:t>
            </a:r>
            <a:endParaRPr sz="1500">
              <a:solidFill>
                <a:schemeClr val="dk1"/>
              </a:solidFill>
              <a:latin typeface="Red Hat Text Medium"/>
              <a:ea typeface="Red Hat Text Medium"/>
              <a:cs typeface="Red Hat Text Medium"/>
              <a:sym typeface="Red Hat Text Medium"/>
            </a:endParaRPr>
          </a:p>
        </p:txBody>
      </p:sp>
      <p:sp>
        <p:nvSpPr>
          <p:cNvPr id="1331" name="Google Shape;1331;p113"/>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1332" name="Google Shape;1332;p113"/>
          <p:cNvCxnSpPr>
            <a:stCxn id="1329" idx="1"/>
          </p:cNvCxnSpPr>
          <p:nvPr/>
        </p:nvCxnSpPr>
        <p:spPr>
          <a:xfrm rot="10800000">
            <a:off x="4148999" y="4600725"/>
            <a:ext cx="1071300" cy="0"/>
          </a:xfrm>
          <a:prstGeom prst="straightConnector1">
            <a:avLst/>
          </a:prstGeom>
          <a:noFill/>
          <a:ln cap="flat" cmpd="sng" w="9525">
            <a:solidFill>
              <a:schemeClr val="dk2"/>
            </a:solidFill>
            <a:prstDash val="solid"/>
            <a:round/>
            <a:headEnd len="med" w="med" type="none"/>
            <a:tailEnd len="med" w="med" type="triangle"/>
          </a:ln>
        </p:spPr>
      </p:cxnSp>
      <p:cxnSp>
        <p:nvCxnSpPr>
          <p:cNvPr id="1333" name="Google Shape;1333;p113"/>
          <p:cNvCxnSpPr>
            <a:stCxn id="1329" idx="3"/>
          </p:cNvCxnSpPr>
          <p:nvPr/>
        </p:nvCxnSpPr>
        <p:spPr>
          <a:xfrm>
            <a:off x="7072799" y="4600725"/>
            <a:ext cx="585000" cy="0"/>
          </a:xfrm>
          <a:prstGeom prst="straightConnector1">
            <a:avLst/>
          </a:prstGeom>
          <a:noFill/>
          <a:ln cap="flat" cmpd="sng" w="9525">
            <a:solidFill>
              <a:schemeClr val="dk2"/>
            </a:solidFill>
            <a:prstDash val="solid"/>
            <a:round/>
            <a:headEnd len="med" w="med" type="none"/>
            <a:tailEnd len="med" w="med" type="triangle"/>
          </a:ln>
        </p:spPr>
      </p:cxnSp>
      <p:grpSp>
        <p:nvGrpSpPr>
          <p:cNvPr id="1334" name="Google Shape;1334;p113"/>
          <p:cNvGrpSpPr/>
          <p:nvPr/>
        </p:nvGrpSpPr>
        <p:grpSpPr>
          <a:xfrm>
            <a:off x="4541020" y="4326210"/>
            <a:ext cx="548615" cy="549267"/>
            <a:chOff x="4669432" y="4790335"/>
            <a:chExt cx="548615" cy="549267"/>
          </a:xfrm>
        </p:grpSpPr>
        <p:sp>
          <p:nvSpPr>
            <p:cNvPr id="1335" name="Google Shape;1335;p113"/>
            <p:cNvSpPr/>
            <p:nvPr/>
          </p:nvSpPr>
          <p:spPr>
            <a:xfrm>
              <a:off x="4766925" y="5006175"/>
              <a:ext cx="381000" cy="14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6" name="Google Shape;1336;p113"/>
            <p:cNvPicPr preferRelativeResize="0"/>
            <p:nvPr/>
          </p:nvPicPr>
          <p:blipFill rotWithShape="1">
            <a:blip r:embed="rId11">
              <a:alphaModFix/>
            </a:blip>
            <a:srcRect b="0" l="0" r="0" t="0"/>
            <a:stretch/>
          </p:blipFill>
          <p:spPr>
            <a:xfrm>
              <a:off x="4669432" y="4790335"/>
              <a:ext cx="548615" cy="549267"/>
            </a:xfrm>
            <a:prstGeom prst="rect">
              <a:avLst/>
            </a:prstGeom>
            <a:noFill/>
            <a:ln>
              <a:noFill/>
            </a:ln>
          </p:spPr>
        </p:pic>
      </p:grpSp>
      <p:cxnSp>
        <p:nvCxnSpPr>
          <p:cNvPr id="1337" name="Google Shape;1337;p113"/>
          <p:cNvCxnSpPr>
            <a:stCxn id="1329" idx="0"/>
          </p:cNvCxnSpPr>
          <p:nvPr/>
        </p:nvCxnSpPr>
        <p:spPr>
          <a:xfrm rot="10800000">
            <a:off x="6146549" y="4208625"/>
            <a:ext cx="0" cy="20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14"/>
          <p:cNvSpPr txBox="1"/>
          <p:nvPr/>
        </p:nvSpPr>
        <p:spPr>
          <a:xfrm>
            <a:off x="1537012" y="653433"/>
            <a:ext cx="9924300" cy="5103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900">
                <a:solidFill>
                  <a:srgbClr val="EE0000"/>
                </a:solidFill>
                <a:latin typeface="Red Hat Text"/>
                <a:ea typeface="Red Hat Text"/>
                <a:cs typeface="Red Hat Text"/>
                <a:sym typeface="Red Hat Text"/>
              </a:rPr>
              <a:t>Network Automation Journey</a:t>
            </a:r>
            <a:endParaRPr sz="3900">
              <a:solidFill>
                <a:srgbClr val="EE0000"/>
              </a:solidFill>
              <a:latin typeface="Red Hat Text"/>
              <a:ea typeface="Red Hat Text"/>
              <a:cs typeface="Red Hat Text"/>
              <a:sym typeface="Red Hat Text"/>
            </a:endParaRPr>
          </a:p>
        </p:txBody>
      </p:sp>
      <p:sp>
        <p:nvSpPr>
          <p:cNvPr id="1343" name="Google Shape;1343;p114"/>
          <p:cNvSpPr/>
          <p:nvPr/>
        </p:nvSpPr>
        <p:spPr>
          <a:xfrm>
            <a:off x="1537049" y="1516574"/>
            <a:ext cx="3308700" cy="4330800"/>
          </a:xfrm>
          <a:prstGeom prst="rect">
            <a:avLst/>
          </a:prstGeom>
          <a:noFill/>
          <a:ln cap="flat" cmpd="sng" w="9525">
            <a:solidFill>
              <a:srgbClr val="9E9E9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4" name="Google Shape;1344;p114"/>
          <p:cNvSpPr/>
          <p:nvPr/>
        </p:nvSpPr>
        <p:spPr>
          <a:xfrm>
            <a:off x="4843686" y="1516574"/>
            <a:ext cx="3308700" cy="4330800"/>
          </a:xfrm>
          <a:prstGeom prst="rect">
            <a:avLst/>
          </a:prstGeom>
          <a:noFill/>
          <a:ln cap="flat" cmpd="sng" w="9525">
            <a:solidFill>
              <a:srgbClr val="9E9E9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5" name="Google Shape;1345;p114"/>
          <p:cNvSpPr/>
          <p:nvPr/>
        </p:nvSpPr>
        <p:spPr>
          <a:xfrm>
            <a:off x="8152416" y="1516574"/>
            <a:ext cx="3308700" cy="4330800"/>
          </a:xfrm>
          <a:prstGeom prst="rect">
            <a:avLst/>
          </a:prstGeom>
          <a:noFill/>
          <a:ln cap="flat" cmpd="sng" w="9525">
            <a:solidFill>
              <a:srgbClr val="9E9E9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6" name="Google Shape;1346;p114"/>
          <p:cNvSpPr/>
          <p:nvPr/>
        </p:nvSpPr>
        <p:spPr>
          <a:xfrm>
            <a:off x="1537029" y="1533267"/>
            <a:ext cx="9670044" cy="4245777"/>
          </a:xfrm>
          <a:custGeom>
            <a:rect b="b" l="l" r="r" t="t"/>
            <a:pathLst>
              <a:path extrusionOk="0" h="95901" w="218421">
                <a:moveTo>
                  <a:pt x="0" y="95901"/>
                </a:moveTo>
                <a:cubicBezTo>
                  <a:pt x="9243" y="95410"/>
                  <a:pt x="36945" y="95032"/>
                  <a:pt x="55460" y="92952"/>
                </a:cubicBezTo>
                <a:cubicBezTo>
                  <a:pt x="73975" y="90872"/>
                  <a:pt x="92548" y="89548"/>
                  <a:pt x="111092" y="83422"/>
                </a:cubicBezTo>
                <a:cubicBezTo>
                  <a:pt x="129636" y="77296"/>
                  <a:pt x="148838" y="70099"/>
                  <a:pt x="166726" y="56195"/>
                </a:cubicBezTo>
                <a:cubicBezTo>
                  <a:pt x="184614" y="42291"/>
                  <a:pt x="209805" y="9366"/>
                  <a:pt x="218421" y="0"/>
                </a:cubicBezTo>
              </a:path>
            </a:pathLst>
          </a:custGeom>
          <a:noFill/>
          <a:ln cap="flat" cmpd="sng" w="76200">
            <a:solidFill>
              <a:srgbClr val="A30000"/>
            </a:solidFill>
            <a:prstDash val="solid"/>
            <a:round/>
            <a:headEnd len="med" w="med" type="none"/>
            <a:tailEnd len="med" w="med" type="none"/>
          </a:ln>
        </p:spPr>
      </p:sp>
      <p:sp>
        <p:nvSpPr>
          <p:cNvPr id="1347" name="Google Shape;1347;p114"/>
          <p:cNvSpPr txBox="1"/>
          <p:nvPr/>
        </p:nvSpPr>
        <p:spPr>
          <a:xfrm>
            <a:off x="5271756" y="2377710"/>
            <a:ext cx="2533200" cy="43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en" sz="1200">
                <a:latin typeface="Red Hat Text"/>
                <a:ea typeface="Red Hat Text"/>
                <a:cs typeface="Red Hat Text"/>
                <a:sym typeface="Red Hat Text"/>
              </a:rPr>
              <a:t>How do we centralise </a:t>
            </a:r>
            <a:endParaRPr i="1" sz="1200">
              <a:latin typeface="Red Hat Text"/>
              <a:ea typeface="Red Hat Text"/>
              <a:cs typeface="Red Hat Text"/>
              <a:sym typeface="Red Hat Text"/>
            </a:endParaRPr>
          </a:p>
          <a:p>
            <a:pPr indent="0" lvl="0" marL="0" rtl="0" algn="ctr">
              <a:spcBef>
                <a:spcPts val="0"/>
              </a:spcBef>
              <a:spcAft>
                <a:spcPts val="0"/>
              </a:spcAft>
              <a:buNone/>
            </a:pPr>
            <a:r>
              <a:rPr i="1" lang="en" sz="1200">
                <a:latin typeface="Red Hat Text"/>
                <a:ea typeface="Red Hat Text"/>
                <a:cs typeface="Red Hat Text"/>
                <a:sym typeface="Red Hat Text"/>
              </a:rPr>
              <a:t>our processes?</a:t>
            </a:r>
            <a:endParaRPr b="1" i="1" sz="1200">
              <a:latin typeface="Red Hat Text"/>
              <a:ea typeface="Red Hat Text"/>
              <a:cs typeface="Red Hat Text"/>
              <a:sym typeface="Red Hat Text"/>
            </a:endParaRPr>
          </a:p>
        </p:txBody>
      </p:sp>
      <p:sp>
        <p:nvSpPr>
          <p:cNvPr id="1348" name="Google Shape;1348;p114"/>
          <p:cNvSpPr txBox="1"/>
          <p:nvPr/>
        </p:nvSpPr>
        <p:spPr>
          <a:xfrm>
            <a:off x="8539398" y="2377693"/>
            <a:ext cx="2533200" cy="4329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en" sz="1200">
                <a:latin typeface="Red Hat Text"/>
                <a:ea typeface="Red Hat Text"/>
                <a:cs typeface="Red Hat Text"/>
                <a:sym typeface="Red Hat Text"/>
              </a:rPr>
              <a:t>How do we orchestrate</a:t>
            </a:r>
            <a:br>
              <a:rPr i="1" lang="en" sz="1200">
                <a:latin typeface="Red Hat Text"/>
                <a:ea typeface="Red Hat Text"/>
                <a:cs typeface="Red Hat Text"/>
                <a:sym typeface="Red Hat Text"/>
              </a:rPr>
            </a:br>
            <a:r>
              <a:rPr i="1" lang="en" sz="1200">
                <a:latin typeface="Red Hat Text"/>
                <a:ea typeface="Red Hat Text"/>
                <a:cs typeface="Red Hat Text"/>
                <a:sym typeface="Red Hat Text"/>
              </a:rPr>
              <a:t>our processes?</a:t>
            </a:r>
            <a:endParaRPr b="1" i="1" sz="1200">
              <a:latin typeface="Red Hat Text"/>
              <a:ea typeface="Red Hat Text"/>
              <a:cs typeface="Red Hat Text"/>
              <a:sym typeface="Red Hat Text"/>
            </a:endParaRPr>
          </a:p>
        </p:txBody>
      </p:sp>
      <p:sp>
        <p:nvSpPr>
          <p:cNvPr id="1349" name="Google Shape;1349;p114"/>
          <p:cNvSpPr txBox="1"/>
          <p:nvPr/>
        </p:nvSpPr>
        <p:spPr>
          <a:xfrm>
            <a:off x="2204973" y="2377700"/>
            <a:ext cx="2199000" cy="43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en" sz="1200">
                <a:latin typeface="Red Hat Text"/>
                <a:ea typeface="Red Hat Text"/>
                <a:cs typeface="Red Hat Text"/>
                <a:sym typeface="Red Hat Text"/>
              </a:rPr>
              <a:t>How can we simplify a task or set of tasks?</a:t>
            </a:r>
            <a:endParaRPr i="1" sz="1200">
              <a:latin typeface="Red Hat Text"/>
              <a:ea typeface="Red Hat Text"/>
              <a:cs typeface="Red Hat Text"/>
              <a:sym typeface="Red Hat Text"/>
            </a:endParaRPr>
          </a:p>
        </p:txBody>
      </p:sp>
      <p:sp>
        <p:nvSpPr>
          <p:cNvPr id="1350" name="Google Shape;1350;p114"/>
          <p:cNvSpPr txBox="1"/>
          <p:nvPr/>
        </p:nvSpPr>
        <p:spPr>
          <a:xfrm rot="-5400000">
            <a:off x="-646668" y="3461546"/>
            <a:ext cx="3701100" cy="570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solidFill>
                  <a:srgbClr val="CC0000"/>
                </a:solidFill>
                <a:latin typeface="Red Hat Text"/>
                <a:ea typeface="Red Hat Text"/>
                <a:cs typeface="Red Hat Text"/>
                <a:sym typeface="Red Hat Text"/>
              </a:rPr>
              <a:t>Complexity</a:t>
            </a:r>
            <a:endParaRPr sz="1900">
              <a:solidFill>
                <a:srgbClr val="CC0000"/>
              </a:solidFill>
              <a:latin typeface="Red Hat Text"/>
              <a:ea typeface="Red Hat Text"/>
              <a:cs typeface="Red Hat Text"/>
              <a:sym typeface="Red Hat Text"/>
            </a:endParaRPr>
          </a:p>
        </p:txBody>
      </p:sp>
      <p:sp>
        <p:nvSpPr>
          <p:cNvPr id="1351" name="Google Shape;1351;p114"/>
          <p:cNvSpPr txBox="1"/>
          <p:nvPr/>
        </p:nvSpPr>
        <p:spPr>
          <a:xfrm>
            <a:off x="2441573" y="1895914"/>
            <a:ext cx="1725900" cy="291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300">
                <a:latin typeface="Red Hat Text"/>
                <a:ea typeface="Red Hat Text"/>
                <a:cs typeface="Red Hat Text"/>
                <a:sym typeface="Red Hat Text"/>
              </a:rPr>
              <a:t>OPPORTUNISTIC</a:t>
            </a:r>
            <a:endParaRPr b="1" sz="1300">
              <a:latin typeface="Red Hat Text"/>
              <a:ea typeface="Red Hat Text"/>
              <a:cs typeface="Red Hat Text"/>
              <a:sym typeface="Red Hat Text"/>
            </a:endParaRPr>
          </a:p>
        </p:txBody>
      </p:sp>
      <p:sp>
        <p:nvSpPr>
          <p:cNvPr id="1352" name="Google Shape;1352;p114"/>
          <p:cNvSpPr txBox="1"/>
          <p:nvPr/>
        </p:nvSpPr>
        <p:spPr>
          <a:xfrm>
            <a:off x="5712559" y="1895914"/>
            <a:ext cx="1651500" cy="291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300">
                <a:latin typeface="Red Hat Text"/>
                <a:ea typeface="Red Hat Text"/>
                <a:cs typeface="Red Hat Text"/>
                <a:sym typeface="Red Hat Text"/>
              </a:rPr>
              <a:t>SYSTEMATIC</a:t>
            </a:r>
            <a:endParaRPr b="1" sz="1300">
              <a:latin typeface="Red Hat Text"/>
              <a:ea typeface="Red Hat Text"/>
              <a:cs typeface="Red Hat Text"/>
              <a:sym typeface="Red Hat Text"/>
            </a:endParaRPr>
          </a:p>
        </p:txBody>
      </p:sp>
      <p:sp>
        <p:nvSpPr>
          <p:cNvPr id="1353" name="Google Shape;1353;p114"/>
          <p:cNvSpPr txBox="1"/>
          <p:nvPr/>
        </p:nvSpPr>
        <p:spPr>
          <a:xfrm>
            <a:off x="8706386" y="1956981"/>
            <a:ext cx="2199000" cy="2919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300">
                <a:latin typeface="Red Hat Text"/>
                <a:ea typeface="Red Hat Text"/>
                <a:cs typeface="Red Hat Text"/>
                <a:sym typeface="Red Hat Text"/>
              </a:rPr>
              <a:t>INSTITUTIONALIZED</a:t>
            </a:r>
            <a:endParaRPr b="1" sz="1300">
              <a:latin typeface="Red Hat Text"/>
              <a:ea typeface="Red Hat Text"/>
              <a:cs typeface="Red Hat Text"/>
              <a:sym typeface="Red Hat Text"/>
            </a:endParaRPr>
          </a:p>
        </p:txBody>
      </p:sp>
      <p:sp>
        <p:nvSpPr>
          <p:cNvPr id="1354" name="Google Shape;1354;p114"/>
          <p:cNvSpPr/>
          <p:nvPr/>
        </p:nvSpPr>
        <p:spPr>
          <a:xfrm>
            <a:off x="9196374" y="4564550"/>
            <a:ext cx="1219200" cy="1219200"/>
          </a:xfrm>
          <a:prstGeom prst="ellipse">
            <a:avLst/>
          </a:prstGeom>
          <a:no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55" name="Google Shape;1355;p114"/>
          <p:cNvGrpSpPr/>
          <p:nvPr/>
        </p:nvGrpSpPr>
        <p:grpSpPr>
          <a:xfrm>
            <a:off x="6062251" y="4564453"/>
            <a:ext cx="1219170" cy="1219170"/>
            <a:chOff x="-1134650" y="3423425"/>
            <a:chExt cx="914400" cy="914400"/>
          </a:xfrm>
        </p:grpSpPr>
        <p:sp>
          <p:nvSpPr>
            <p:cNvPr id="1356" name="Google Shape;1356;p114"/>
            <p:cNvSpPr/>
            <p:nvPr/>
          </p:nvSpPr>
          <p:spPr>
            <a:xfrm>
              <a:off x="-1134650" y="3423425"/>
              <a:ext cx="914400" cy="914400"/>
            </a:xfrm>
            <a:prstGeom prst="ellipse">
              <a:avLst/>
            </a:prstGeom>
            <a:solidFill>
              <a:schemeClr val="lt1"/>
            </a:solid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57" name="Google Shape;1357;p114"/>
            <p:cNvGrpSpPr/>
            <p:nvPr/>
          </p:nvGrpSpPr>
          <p:grpSpPr>
            <a:xfrm>
              <a:off x="-1109450" y="3635300"/>
              <a:ext cx="864000" cy="490626"/>
              <a:chOff x="-759700" y="3707625"/>
              <a:chExt cx="864000" cy="490626"/>
            </a:xfrm>
          </p:grpSpPr>
          <p:sp>
            <p:nvSpPr>
              <p:cNvPr id="1358" name="Google Shape;1358;p114"/>
              <p:cNvSpPr/>
              <p:nvPr/>
            </p:nvSpPr>
            <p:spPr>
              <a:xfrm>
                <a:off x="-717250" y="3707625"/>
                <a:ext cx="747300" cy="490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359" name="Google Shape;1359;p114"/>
              <p:cNvPicPr preferRelativeResize="0"/>
              <p:nvPr/>
            </p:nvPicPr>
            <p:blipFill rotWithShape="1">
              <a:blip r:embed="rId3">
                <a:alphaModFix/>
              </a:blip>
              <a:srcRect b="21587" l="0" r="0" t="21678"/>
              <a:stretch/>
            </p:blipFill>
            <p:spPr>
              <a:xfrm>
                <a:off x="-759700" y="3708051"/>
                <a:ext cx="864000" cy="490200"/>
              </a:xfrm>
              <a:prstGeom prst="rect">
                <a:avLst/>
              </a:prstGeom>
              <a:noFill/>
              <a:ln>
                <a:noFill/>
              </a:ln>
            </p:spPr>
          </p:pic>
        </p:grpSp>
      </p:grpSp>
      <p:cxnSp>
        <p:nvCxnSpPr>
          <p:cNvPr id="1360" name="Google Shape;1360;p114"/>
          <p:cNvCxnSpPr/>
          <p:nvPr/>
        </p:nvCxnSpPr>
        <p:spPr>
          <a:xfrm>
            <a:off x="2151714" y="6140767"/>
            <a:ext cx="8581800" cy="0"/>
          </a:xfrm>
          <a:prstGeom prst="straightConnector1">
            <a:avLst/>
          </a:prstGeom>
          <a:noFill/>
          <a:ln cap="flat" cmpd="sng" w="28575">
            <a:solidFill>
              <a:schemeClr val="dk2"/>
            </a:solidFill>
            <a:prstDash val="solid"/>
            <a:round/>
            <a:headEnd len="med" w="med" type="triangle"/>
            <a:tailEnd len="med" w="med" type="triangle"/>
          </a:ln>
        </p:spPr>
      </p:cxnSp>
      <p:sp>
        <p:nvSpPr>
          <p:cNvPr id="1361" name="Google Shape;1361;p114"/>
          <p:cNvSpPr txBox="1"/>
          <p:nvPr/>
        </p:nvSpPr>
        <p:spPr>
          <a:xfrm>
            <a:off x="4665485" y="5873967"/>
            <a:ext cx="40128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900">
                <a:highlight>
                  <a:schemeClr val="lt1"/>
                </a:highlight>
                <a:latin typeface="Red Hat Text"/>
                <a:ea typeface="Red Hat Text"/>
                <a:cs typeface="Red Hat Text"/>
                <a:sym typeface="Red Hat Text"/>
              </a:rPr>
              <a:t>Ansible Network Automation</a:t>
            </a:r>
            <a:endParaRPr sz="1900">
              <a:highlight>
                <a:schemeClr val="lt1"/>
              </a:highlight>
              <a:latin typeface="Red Hat Text"/>
              <a:ea typeface="Red Hat Text"/>
              <a:cs typeface="Red Hat Text"/>
              <a:sym typeface="Red Hat Text"/>
            </a:endParaRPr>
          </a:p>
        </p:txBody>
      </p:sp>
      <p:grpSp>
        <p:nvGrpSpPr>
          <p:cNvPr id="1362" name="Google Shape;1362;p114"/>
          <p:cNvGrpSpPr/>
          <p:nvPr/>
        </p:nvGrpSpPr>
        <p:grpSpPr>
          <a:xfrm>
            <a:off x="2694968" y="4564509"/>
            <a:ext cx="1219170" cy="1219170"/>
            <a:chOff x="-1322000" y="1744925"/>
            <a:chExt cx="914400" cy="914400"/>
          </a:xfrm>
        </p:grpSpPr>
        <p:sp>
          <p:nvSpPr>
            <p:cNvPr id="1363" name="Google Shape;1363;p114"/>
            <p:cNvSpPr/>
            <p:nvPr/>
          </p:nvSpPr>
          <p:spPr>
            <a:xfrm>
              <a:off x="-1322000" y="1744925"/>
              <a:ext cx="914400" cy="914400"/>
            </a:xfrm>
            <a:prstGeom prst="ellipse">
              <a:avLst/>
            </a:prstGeom>
            <a:solidFill>
              <a:schemeClr val="lt1"/>
            </a:solid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364" name="Google Shape;1364;p114"/>
            <p:cNvPicPr preferRelativeResize="0"/>
            <p:nvPr/>
          </p:nvPicPr>
          <p:blipFill rotWithShape="1">
            <a:blip r:embed="rId4">
              <a:alphaModFix/>
            </a:blip>
            <a:srcRect b="0" l="0" r="0" t="0"/>
            <a:stretch/>
          </p:blipFill>
          <p:spPr>
            <a:xfrm>
              <a:off x="-1296796" y="1783284"/>
              <a:ext cx="863988" cy="863986"/>
            </a:xfrm>
            <a:prstGeom prst="rect">
              <a:avLst/>
            </a:prstGeom>
            <a:noFill/>
            <a:ln>
              <a:noFill/>
            </a:ln>
          </p:spPr>
        </p:pic>
      </p:grpSp>
      <p:sp>
        <p:nvSpPr>
          <p:cNvPr id="1365" name="Google Shape;1365;p114"/>
          <p:cNvSpPr txBox="1"/>
          <p:nvPr/>
        </p:nvSpPr>
        <p:spPr>
          <a:xfrm>
            <a:off x="2000751" y="3291840"/>
            <a:ext cx="28983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600">
                <a:latin typeface="Red Hat Text"/>
                <a:ea typeface="Red Hat Text"/>
                <a:cs typeface="Red Hat Text"/>
                <a:sym typeface="Red Hat Text"/>
              </a:rPr>
              <a:t> • Backup &amp; Restore</a:t>
            </a:r>
            <a:endParaRPr sz="1600">
              <a:latin typeface="Red Hat Text"/>
              <a:ea typeface="Red Hat Text"/>
              <a:cs typeface="Red Hat Text"/>
              <a:sym typeface="Red Hat Text"/>
            </a:endParaRPr>
          </a:p>
          <a:p>
            <a:pPr indent="0" lvl="0" marL="0" rtl="0" algn="l">
              <a:spcBef>
                <a:spcPts val="0"/>
              </a:spcBef>
              <a:spcAft>
                <a:spcPts val="0"/>
              </a:spcAft>
              <a:buNone/>
            </a:pPr>
            <a:r>
              <a:rPr lang="en" sz="1600">
                <a:latin typeface="Red Hat Text"/>
                <a:ea typeface="Red Hat Text"/>
                <a:cs typeface="Red Hat Text"/>
                <a:sym typeface="Red Hat Text"/>
              </a:rPr>
              <a:t> • Dynamic Documentation</a:t>
            </a:r>
            <a:endParaRPr sz="1600">
              <a:latin typeface="Red Hat Text"/>
              <a:ea typeface="Red Hat Text"/>
              <a:cs typeface="Red Hat Text"/>
              <a:sym typeface="Red Hat Text"/>
            </a:endParaRPr>
          </a:p>
        </p:txBody>
      </p:sp>
      <p:sp>
        <p:nvSpPr>
          <p:cNvPr id="1366" name="Google Shape;1366;p114"/>
          <p:cNvSpPr txBox="1"/>
          <p:nvPr/>
        </p:nvSpPr>
        <p:spPr>
          <a:xfrm>
            <a:off x="4843681" y="3306473"/>
            <a:ext cx="3308700" cy="985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600">
                <a:latin typeface="Red Hat Text"/>
                <a:ea typeface="Red Hat Text"/>
                <a:cs typeface="Red Hat Text"/>
                <a:sym typeface="Red Hat Text"/>
              </a:rPr>
              <a:t>• Scoped Config Management</a:t>
            </a:r>
            <a:endParaRPr sz="1600">
              <a:latin typeface="Red Hat Text"/>
              <a:ea typeface="Red Hat Text"/>
              <a:cs typeface="Red Hat Text"/>
              <a:sym typeface="Red Hat Text"/>
            </a:endParaRPr>
          </a:p>
          <a:p>
            <a:pPr indent="0" lvl="0" marL="0" rtl="0" algn="l">
              <a:spcBef>
                <a:spcPts val="0"/>
              </a:spcBef>
              <a:spcAft>
                <a:spcPts val="0"/>
              </a:spcAft>
              <a:buNone/>
            </a:pPr>
            <a:r>
              <a:rPr lang="en" sz="1600">
                <a:latin typeface="Red Hat Text"/>
                <a:ea typeface="Red Hat Text"/>
                <a:cs typeface="Red Hat Text"/>
                <a:sym typeface="Red Hat Text"/>
              </a:rPr>
              <a:t>• Network Compliance</a:t>
            </a:r>
            <a:endParaRPr sz="1600">
              <a:latin typeface="Red Hat Text"/>
              <a:ea typeface="Red Hat Text"/>
              <a:cs typeface="Red Hat Text"/>
              <a:sym typeface="Red Hat Text"/>
            </a:endParaRPr>
          </a:p>
          <a:p>
            <a:pPr indent="0" lvl="0" marL="0" rtl="0" algn="l">
              <a:spcBef>
                <a:spcPts val="0"/>
              </a:spcBef>
              <a:spcAft>
                <a:spcPts val="0"/>
              </a:spcAft>
              <a:buNone/>
            </a:pPr>
            <a:r>
              <a:t/>
            </a:r>
            <a:endParaRPr sz="1600">
              <a:latin typeface="Red Hat Text"/>
              <a:ea typeface="Red Hat Text"/>
              <a:cs typeface="Red Hat Text"/>
              <a:sym typeface="Red Hat Text"/>
            </a:endParaRPr>
          </a:p>
        </p:txBody>
      </p:sp>
      <p:sp>
        <p:nvSpPr>
          <p:cNvPr id="1367" name="Google Shape;1367;p114"/>
          <p:cNvSpPr txBox="1"/>
          <p:nvPr/>
        </p:nvSpPr>
        <p:spPr>
          <a:xfrm>
            <a:off x="8267163" y="3282900"/>
            <a:ext cx="3193800" cy="738900"/>
          </a:xfrm>
          <a:prstGeom prst="rect">
            <a:avLst/>
          </a:prstGeom>
          <a:solidFill>
            <a:schemeClr val="lt1"/>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highlight>
                  <a:schemeClr val="lt1"/>
                </a:highlight>
                <a:latin typeface="Red Hat Text"/>
                <a:ea typeface="Red Hat Text"/>
                <a:cs typeface="Red Hat Text"/>
                <a:sym typeface="Red Hat Text"/>
              </a:rPr>
              <a:t> • Operational State Validation</a:t>
            </a:r>
            <a:br>
              <a:rPr lang="en" sz="1600">
                <a:highlight>
                  <a:schemeClr val="lt1"/>
                </a:highlight>
                <a:latin typeface="Red Hat Text"/>
                <a:ea typeface="Red Hat Text"/>
                <a:cs typeface="Red Hat Text"/>
                <a:sym typeface="Red Hat Text"/>
              </a:rPr>
            </a:br>
            <a:r>
              <a:rPr lang="en" sz="1600">
                <a:solidFill>
                  <a:schemeClr val="dk1"/>
                </a:solidFill>
                <a:highlight>
                  <a:schemeClr val="lt1"/>
                </a:highlight>
                <a:latin typeface="Red Hat Text"/>
                <a:ea typeface="Red Hat Text"/>
                <a:cs typeface="Red Hat Text"/>
                <a:sym typeface="Red Hat Text"/>
              </a:rPr>
              <a:t> • Automated NetOps</a:t>
            </a:r>
            <a:br>
              <a:rPr lang="en" sz="1600">
                <a:solidFill>
                  <a:schemeClr val="dk1"/>
                </a:solidFill>
                <a:highlight>
                  <a:schemeClr val="lt1"/>
                </a:highlight>
                <a:latin typeface="Red Hat Text"/>
                <a:ea typeface="Red Hat Text"/>
                <a:cs typeface="Red Hat Text"/>
                <a:sym typeface="Red Hat Text"/>
              </a:rPr>
            </a:br>
            <a:br>
              <a:rPr lang="en" sz="1600">
                <a:highlight>
                  <a:schemeClr val="lt1"/>
                </a:highlight>
                <a:latin typeface="Red Hat Text"/>
                <a:ea typeface="Red Hat Text"/>
                <a:cs typeface="Red Hat Text"/>
                <a:sym typeface="Red Hat Text"/>
              </a:rPr>
            </a:br>
            <a:endParaRPr sz="1600">
              <a:highlight>
                <a:schemeClr val="lt1"/>
              </a:highlight>
              <a:latin typeface="Red Hat Text"/>
              <a:ea typeface="Red Hat Text"/>
              <a:cs typeface="Red Hat Text"/>
              <a:sym typeface="Red Hat Text"/>
            </a:endParaRPr>
          </a:p>
        </p:txBody>
      </p:sp>
      <p:pic>
        <p:nvPicPr>
          <p:cNvPr id="1368" name="Google Shape;1368;p114"/>
          <p:cNvPicPr preferRelativeResize="0"/>
          <p:nvPr/>
        </p:nvPicPr>
        <p:blipFill rotWithShape="1">
          <a:blip r:embed="rId5">
            <a:alphaModFix/>
          </a:blip>
          <a:srcRect b="0" l="139" r="139" t="0"/>
          <a:stretch/>
        </p:blipFill>
        <p:spPr>
          <a:xfrm>
            <a:off x="9354876" y="4723067"/>
            <a:ext cx="902185" cy="902186"/>
          </a:xfrm>
          <a:prstGeom prst="rect">
            <a:avLst/>
          </a:prstGeom>
          <a:noFill/>
          <a:ln>
            <a:noFill/>
          </a:ln>
        </p:spPr>
      </p:pic>
      <p:sp>
        <p:nvSpPr>
          <p:cNvPr id="1369" name="Google Shape;1369;p114"/>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15"/>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75" name="Google Shape;1375;p115"/>
          <p:cNvSpPr txBox="1"/>
          <p:nvPr>
            <p:ph type="title"/>
          </p:nvPr>
        </p:nvSpPr>
        <p:spPr>
          <a:xfrm>
            <a:off x="885028" y="8717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Start Small</a:t>
            </a:r>
            <a:endParaRPr/>
          </a:p>
        </p:txBody>
      </p:sp>
      <p:cxnSp>
        <p:nvCxnSpPr>
          <p:cNvPr id="1376" name="Google Shape;1376;p115"/>
          <p:cNvCxnSpPr>
            <a:stCxn id="1377" idx="0"/>
            <a:endCxn id="1378" idx="2"/>
          </p:cNvCxnSpPr>
          <p:nvPr/>
        </p:nvCxnSpPr>
        <p:spPr>
          <a:xfrm flipH="1" rot="10800000">
            <a:off x="1627218" y="2132989"/>
            <a:ext cx="243300" cy="192000"/>
          </a:xfrm>
          <a:prstGeom prst="straightConnector1">
            <a:avLst/>
          </a:prstGeom>
          <a:noFill/>
          <a:ln cap="flat" cmpd="sng" w="9525">
            <a:solidFill>
              <a:schemeClr val="lt2"/>
            </a:solidFill>
            <a:prstDash val="solid"/>
            <a:round/>
            <a:headEnd len="med" w="med" type="none"/>
            <a:tailEnd len="med" w="med" type="none"/>
          </a:ln>
        </p:spPr>
      </p:cxnSp>
      <p:cxnSp>
        <p:nvCxnSpPr>
          <p:cNvPr id="1379" name="Google Shape;1379;p115"/>
          <p:cNvCxnSpPr>
            <a:stCxn id="1378" idx="2"/>
            <a:endCxn id="1380" idx="0"/>
          </p:cNvCxnSpPr>
          <p:nvPr/>
        </p:nvCxnSpPr>
        <p:spPr>
          <a:xfrm>
            <a:off x="1870410" y="2132923"/>
            <a:ext cx="267900" cy="192000"/>
          </a:xfrm>
          <a:prstGeom prst="straightConnector1">
            <a:avLst/>
          </a:prstGeom>
          <a:noFill/>
          <a:ln cap="flat" cmpd="sng" w="9525">
            <a:solidFill>
              <a:schemeClr val="lt2"/>
            </a:solidFill>
            <a:prstDash val="solid"/>
            <a:round/>
            <a:headEnd len="med" w="med" type="none"/>
            <a:tailEnd len="med" w="med" type="none"/>
          </a:ln>
        </p:spPr>
      </p:cxnSp>
      <p:cxnSp>
        <p:nvCxnSpPr>
          <p:cNvPr id="1381" name="Google Shape;1381;p115"/>
          <p:cNvCxnSpPr>
            <a:stCxn id="1380" idx="0"/>
            <a:endCxn id="1382" idx="2"/>
          </p:cNvCxnSpPr>
          <p:nvPr/>
        </p:nvCxnSpPr>
        <p:spPr>
          <a:xfrm flipH="1" rot="10800000">
            <a:off x="2138314" y="2132997"/>
            <a:ext cx="296400" cy="192000"/>
          </a:xfrm>
          <a:prstGeom prst="straightConnector1">
            <a:avLst/>
          </a:prstGeom>
          <a:noFill/>
          <a:ln cap="flat" cmpd="sng" w="9525">
            <a:solidFill>
              <a:schemeClr val="lt2"/>
            </a:solidFill>
            <a:prstDash val="solid"/>
            <a:round/>
            <a:headEnd len="med" w="med" type="none"/>
            <a:tailEnd len="med" w="med" type="none"/>
          </a:ln>
        </p:spPr>
      </p:cxnSp>
      <p:cxnSp>
        <p:nvCxnSpPr>
          <p:cNvPr id="1383" name="Google Shape;1383;p115"/>
          <p:cNvCxnSpPr>
            <a:stCxn id="1382" idx="2"/>
            <a:endCxn id="1384" idx="0"/>
          </p:cNvCxnSpPr>
          <p:nvPr/>
        </p:nvCxnSpPr>
        <p:spPr>
          <a:xfrm>
            <a:off x="2434822" y="2132923"/>
            <a:ext cx="214500" cy="192000"/>
          </a:xfrm>
          <a:prstGeom prst="straightConnector1">
            <a:avLst/>
          </a:prstGeom>
          <a:noFill/>
          <a:ln cap="flat" cmpd="sng" w="9525">
            <a:solidFill>
              <a:schemeClr val="lt2"/>
            </a:solidFill>
            <a:prstDash val="solid"/>
            <a:round/>
            <a:headEnd len="med" w="med" type="none"/>
            <a:tailEnd len="med" w="med" type="none"/>
          </a:ln>
        </p:spPr>
      </p:cxnSp>
      <p:cxnSp>
        <p:nvCxnSpPr>
          <p:cNvPr id="1385" name="Google Shape;1385;p115"/>
          <p:cNvCxnSpPr>
            <a:stCxn id="1377" idx="0"/>
            <a:endCxn id="1382" idx="2"/>
          </p:cNvCxnSpPr>
          <p:nvPr/>
        </p:nvCxnSpPr>
        <p:spPr>
          <a:xfrm flipH="1" rot="10800000">
            <a:off x="1627218" y="2132989"/>
            <a:ext cx="807600" cy="192000"/>
          </a:xfrm>
          <a:prstGeom prst="straightConnector1">
            <a:avLst/>
          </a:prstGeom>
          <a:noFill/>
          <a:ln cap="flat" cmpd="sng" w="9525">
            <a:solidFill>
              <a:schemeClr val="lt2"/>
            </a:solidFill>
            <a:prstDash val="solid"/>
            <a:round/>
            <a:headEnd len="med" w="med" type="none"/>
            <a:tailEnd len="med" w="med" type="none"/>
          </a:ln>
        </p:spPr>
      </p:cxnSp>
      <p:cxnSp>
        <p:nvCxnSpPr>
          <p:cNvPr id="1386" name="Google Shape;1386;p115"/>
          <p:cNvCxnSpPr>
            <a:stCxn id="1384" idx="0"/>
            <a:endCxn id="1378" idx="2"/>
          </p:cNvCxnSpPr>
          <p:nvPr/>
        </p:nvCxnSpPr>
        <p:spPr>
          <a:xfrm rot="10800000">
            <a:off x="1870302" y="2133060"/>
            <a:ext cx="779100" cy="192000"/>
          </a:xfrm>
          <a:prstGeom prst="straightConnector1">
            <a:avLst/>
          </a:prstGeom>
          <a:noFill/>
          <a:ln cap="flat" cmpd="sng" w="9525">
            <a:solidFill>
              <a:schemeClr val="lt2"/>
            </a:solidFill>
            <a:prstDash val="solid"/>
            <a:round/>
            <a:headEnd len="med" w="med" type="none"/>
            <a:tailEnd len="med" w="med" type="none"/>
          </a:ln>
        </p:spPr>
      </p:cxnSp>
      <p:pic>
        <p:nvPicPr>
          <p:cNvPr id="1378" name="Google Shape;1378;p115"/>
          <p:cNvPicPr preferRelativeResize="0"/>
          <p:nvPr/>
        </p:nvPicPr>
        <p:blipFill>
          <a:blip r:embed="rId3">
            <a:alphaModFix/>
          </a:blip>
          <a:stretch>
            <a:fillRect/>
          </a:stretch>
        </p:blipFill>
        <p:spPr>
          <a:xfrm>
            <a:off x="1651571" y="1993908"/>
            <a:ext cx="437678" cy="139015"/>
          </a:xfrm>
          <a:prstGeom prst="rect">
            <a:avLst/>
          </a:prstGeom>
          <a:noFill/>
          <a:ln>
            <a:noFill/>
          </a:ln>
        </p:spPr>
      </p:pic>
      <p:pic>
        <p:nvPicPr>
          <p:cNvPr id="1382" name="Google Shape;1382;p115"/>
          <p:cNvPicPr preferRelativeResize="0"/>
          <p:nvPr/>
        </p:nvPicPr>
        <p:blipFill>
          <a:blip r:embed="rId4">
            <a:alphaModFix/>
          </a:blip>
          <a:stretch>
            <a:fillRect/>
          </a:stretch>
        </p:blipFill>
        <p:spPr>
          <a:xfrm>
            <a:off x="2215983" y="1993908"/>
            <a:ext cx="437678" cy="139015"/>
          </a:xfrm>
          <a:prstGeom prst="rect">
            <a:avLst/>
          </a:prstGeom>
          <a:noFill/>
          <a:ln>
            <a:noFill/>
          </a:ln>
        </p:spPr>
      </p:pic>
      <p:pic>
        <p:nvPicPr>
          <p:cNvPr id="1377" name="Google Shape;1377;p115"/>
          <p:cNvPicPr preferRelativeResize="0"/>
          <p:nvPr/>
        </p:nvPicPr>
        <p:blipFill>
          <a:blip r:embed="rId3">
            <a:alphaModFix/>
          </a:blip>
          <a:stretch>
            <a:fillRect/>
          </a:stretch>
        </p:blipFill>
        <p:spPr>
          <a:xfrm>
            <a:off x="1408380" y="2324989"/>
            <a:ext cx="437678" cy="139015"/>
          </a:xfrm>
          <a:prstGeom prst="rect">
            <a:avLst/>
          </a:prstGeom>
          <a:noFill/>
          <a:ln>
            <a:noFill/>
          </a:ln>
        </p:spPr>
      </p:pic>
      <p:pic>
        <p:nvPicPr>
          <p:cNvPr id="1380" name="Google Shape;1380;p115"/>
          <p:cNvPicPr preferRelativeResize="0"/>
          <p:nvPr/>
        </p:nvPicPr>
        <p:blipFill>
          <a:blip r:embed="rId3">
            <a:alphaModFix/>
          </a:blip>
          <a:stretch>
            <a:fillRect/>
          </a:stretch>
        </p:blipFill>
        <p:spPr>
          <a:xfrm>
            <a:off x="1919475" y="2324997"/>
            <a:ext cx="437678" cy="139015"/>
          </a:xfrm>
          <a:prstGeom prst="rect">
            <a:avLst/>
          </a:prstGeom>
          <a:noFill/>
          <a:ln>
            <a:noFill/>
          </a:ln>
        </p:spPr>
      </p:pic>
      <p:pic>
        <p:nvPicPr>
          <p:cNvPr id="1384" name="Google Shape;1384;p115"/>
          <p:cNvPicPr preferRelativeResize="0"/>
          <p:nvPr/>
        </p:nvPicPr>
        <p:blipFill>
          <a:blip r:embed="rId3">
            <a:alphaModFix/>
          </a:blip>
          <a:stretch>
            <a:fillRect/>
          </a:stretch>
        </p:blipFill>
        <p:spPr>
          <a:xfrm>
            <a:off x="2430564" y="2325060"/>
            <a:ext cx="437678" cy="139015"/>
          </a:xfrm>
          <a:prstGeom prst="rect">
            <a:avLst/>
          </a:prstGeom>
          <a:noFill/>
          <a:ln>
            <a:noFill/>
          </a:ln>
        </p:spPr>
      </p:pic>
      <p:pic>
        <p:nvPicPr>
          <p:cNvPr id="1387" name="Google Shape;1387;p115"/>
          <p:cNvPicPr preferRelativeResize="0"/>
          <p:nvPr/>
        </p:nvPicPr>
        <p:blipFill rotWithShape="1">
          <a:blip r:embed="rId5">
            <a:alphaModFix/>
          </a:blip>
          <a:srcRect b="0" l="0" r="0" t="0"/>
          <a:stretch/>
        </p:blipFill>
        <p:spPr>
          <a:xfrm>
            <a:off x="1603617" y="3989802"/>
            <a:ext cx="498807" cy="498807"/>
          </a:xfrm>
          <a:prstGeom prst="rect">
            <a:avLst/>
          </a:prstGeom>
          <a:noFill/>
          <a:ln>
            <a:noFill/>
          </a:ln>
        </p:spPr>
      </p:pic>
      <p:pic>
        <p:nvPicPr>
          <p:cNvPr id="1388" name="Google Shape;1388;p115"/>
          <p:cNvPicPr preferRelativeResize="0"/>
          <p:nvPr/>
        </p:nvPicPr>
        <p:blipFill rotWithShape="1">
          <a:blip r:embed="rId5">
            <a:alphaModFix/>
          </a:blip>
          <a:srcRect b="0" l="0" r="0" t="0"/>
          <a:stretch/>
        </p:blipFill>
        <p:spPr>
          <a:xfrm>
            <a:off x="1884159" y="3984820"/>
            <a:ext cx="498807" cy="498807"/>
          </a:xfrm>
          <a:prstGeom prst="rect">
            <a:avLst/>
          </a:prstGeom>
          <a:noFill/>
          <a:ln>
            <a:noFill/>
          </a:ln>
        </p:spPr>
      </p:pic>
      <p:pic>
        <p:nvPicPr>
          <p:cNvPr id="1389" name="Google Shape;1389;p115"/>
          <p:cNvPicPr preferRelativeResize="0"/>
          <p:nvPr/>
        </p:nvPicPr>
        <p:blipFill rotWithShape="1">
          <a:blip r:embed="rId5">
            <a:alphaModFix/>
          </a:blip>
          <a:srcRect b="0" l="0" r="0" t="0"/>
          <a:stretch/>
        </p:blipFill>
        <p:spPr>
          <a:xfrm>
            <a:off x="2162495" y="3984820"/>
            <a:ext cx="498807" cy="498807"/>
          </a:xfrm>
          <a:prstGeom prst="rect">
            <a:avLst/>
          </a:prstGeom>
          <a:noFill/>
          <a:ln>
            <a:noFill/>
          </a:ln>
        </p:spPr>
      </p:pic>
      <p:cxnSp>
        <p:nvCxnSpPr>
          <p:cNvPr id="1390" name="Google Shape;1390;p115"/>
          <p:cNvCxnSpPr>
            <a:stCxn id="1380" idx="2"/>
            <a:endCxn id="1391" idx="0"/>
          </p:cNvCxnSpPr>
          <p:nvPr/>
        </p:nvCxnSpPr>
        <p:spPr>
          <a:xfrm flipH="1">
            <a:off x="2132614" y="2464012"/>
            <a:ext cx="5700" cy="437700"/>
          </a:xfrm>
          <a:prstGeom prst="straightConnector1">
            <a:avLst/>
          </a:prstGeom>
          <a:noFill/>
          <a:ln cap="flat" cmpd="sng" w="9525">
            <a:solidFill>
              <a:schemeClr val="accent6"/>
            </a:solidFill>
            <a:prstDash val="dot"/>
            <a:round/>
            <a:headEnd len="med" w="med" type="triangle"/>
            <a:tailEnd len="med" w="med" type="triangle"/>
          </a:ln>
        </p:spPr>
      </p:cxnSp>
      <p:cxnSp>
        <p:nvCxnSpPr>
          <p:cNvPr id="1392" name="Google Shape;1392;p115"/>
          <p:cNvCxnSpPr>
            <a:stCxn id="1391" idx="2"/>
            <a:endCxn id="1388" idx="0"/>
          </p:cNvCxnSpPr>
          <p:nvPr/>
        </p:nvCxnSpPr>
        <p:spPr>
          <a:xfrm>
            <a:off x="2132480" y="3565866"/>
            <a:ext cx="1200" cy="419100"/>
          </a:xfrm>
          <a:prstGeom prst="straightConnector1">
            <a:avLst/>
          </a:prstGeom>
          <a:noFill/>
          <a:ln cap="flat" cmpd="sng" w="9525">
            <a:solidFill>
              <a:schemeClr val="accent6"/>
            </a:solidFill>
            <a:prstDash val="dot"/>
            <a:round/>
            <a:headEnd len="med" w="med" type="triangle"/>
            <a:tailEnd len="med" w="med" type="triangle"/>
          </a:ln>
        </p:spPr>
      </p:cxnSp>
      <p:sp>
        <p:nvSpPr>
          <p:cNvPr id="1393" name="Google Shape;1393;p115"/>
          <p:cNvSpPr txBox="1"/>
          <p:nvPr>
            <p:ph idx="3" type="subTitle"/>
          </p:nvPr>
        </p:nvSpPr>
        <p:spPr>
          <a:xfrm>
            <a:off x="885103" y="1424950"/>
            <a:ext cx="10421700" cy="705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Quick automation victories for network engineers</a:t>
            </a:r>
            <a:endParaRPr/>
          </a:p>
          <a:p>
            <a:pPr indent="0" lvl="0" marL="0" rtl="0" algn="ctr">
              <a:spcBef>
                <a:spcPts val="500"/>
              </a:spcBef>
              <a:spcAft>
                <a:spcPts val="500"/>
              </a:spcAft>
              <a:buNone/>
            </a:pPr>
            <a:r>
              <a:t/>
            </a:r>
            <a:endParaRPr/>
          </a:p>
        </p:txBody>
      </p:sp>
      <p:sp>
        <p:nvSpPr>
          <p:cNvPr id="1394" name="Google Shape;1394;p115"/>
          <p:cNvSpPr txBox="1"/>
          <p:nvPr/>
        </p:nvSpPr>
        <p:spPr>
          <a:xfrm>
            <a:off x="446572" y="4638668"/>
            <a:ext cx="3383400" cy="2520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900">
                <a:solidFill>
                  <a:srgbClr val="EE0000"/>
                </a:solidFill>
                <a:latin typeface="Red Hat Text Medium"/>
                <a:ea typeface="Red Hat Text Medium"/>
                <a:cs typeface="Red Hat Text Medium"/>
                <a:sym typeface="Red Hat Text Medium"/>
              </a:rPr>
              <a:t>Config Backup and Restore</a:t>
            </a:r>
            <a:endParaRPr sz="1900">
              <a:solidFill>
                <a:srgbClr val="EE0000"/>
              </a:solidFill>
              <a:latin typeface="Red Hat Text Medium"/>
              <a:ea typeface="Red Hat Text Medium"/>
              <a:cs typeface="Red Hat Text Medium"/>
              <a:sym typeface="Red Hat Text Medium"/>
            </a:endParaRPr>
          </a:p>
        </p:txBody>
      </p:sp>
      <p:sp>
        <p:nvSpPr>
          <p:cNvPr id="1395" name="Google Shape;1395;p115"/>
          <p:cNvSpPr txBox="1"/>
          <p:nvPr/>
        </p:nvSpPr>
        <p:spPr>
          <a:xfrm>
            <a:off x="4658751" y="4632960"/>
            <a:ext cx="2855100" cy="2520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900">
                <a:solidFill>
                  <a:srgbClr val="EE0000"/>
                </a:solidFill>
                <a:latin typeface="Red Hat Text Medium"/>
                <a:ea typeface="Red Hat Text Medium"/>
                <a:cs typeface="Red Hat Text Medium"/>
                <a:sym typeface="Red Hat Text Medium"/>
              </a:rPr>
              <a:t>Dynamic Documentation</a:t>
            </a:r>
            <a:endParaRPr sz="1900">
              <a:solidFill>
                <a:srgbClr val="EE0000"/>
              </a:solidFill>
              <a:latin typeface="Red Hat Text Medium"/>
              <a:ea typeface="Red Hat Text Medium"/>
              <a:cs typeface="Red Hat Text Medium"/>
              <a:sym typeface="Red Hat Text Medium"/>
            </a:endParaRPr>
          </a:p>
        </p:txBody>
      </p:sp>
      <p:sp>
        <p:nvSpPr>
          <p:cNvPr id="1396" name="Google Shape;1396;p115"/>
          <p:cNvSpPr txBox="1"/>
          <p:nvPr/>
        </p:nvSpPr>
        <p:spPr>
          <a:xfrm>
            <a:off x="8237531" y="4638667"/>
            <a:ext cx="3593400" cy="2520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900">
                <a:solidFill>
                  <a:srgbClr val="EE0000"/>
                </a:solidFill>
                <a:latin typeface="Red Hat Text Medium"/>
                <a:ea typeface="Red Hat Text Medium"/>
                <a:cs typeface="Red Hat Text Medium"/>
                <a:sym typeface="Red Hat Text Medium"/>
              </a:rPr>
              <a:t>Scoped Config Management</a:t>
            </a:r>
            <a:endParaRPr sz="1900">
              <a:solidFill>
                <a:srgbClr val="EE0000"/>
              </a:solidFill>
              <a:latin typeface="Red Hat Text Medium"/>
              <a:ea typeface="Red Hat Text Medium"/>
              <a:cs typeface="Red Hat Text Medium"/>
              <a:sym typeface="Red Hat Text Medium"/>
            </a:endParaRPr>
          </a:p>
        </p:txBody>
      </p:sp>
      <p:cxnSp>
        <p:nvCxnSpPr>
          <p:cNvPr id="1397" name="Google Shape;1397;p115"/>
          <p:cNvCxnSpPr>
            <a:stCxn id="1398" idx="0"/>
            <a:endCxn id="1399" idx="2"/>
          </p:cNvCxnSpPr>
          <p:nvPr/>
        </p:nvCxnSpPr>
        <p:spPr>
          <a:xfrm flipH="1" rot="10800000">
            <a:off x="5586104" y="2132989"/>
            <a:ext cx="243300" cy="192000"/>
          </a:xfrm>
          <a:prstGeom prst="straightConnector1">
            <a:avLst/>
          </a:prstGeom>
          <a:noFill/>
          <a:ln cap="flat" cmpd="sng" w="9525">
            <a:solidFill>
              <a:schemeClr val="lt2"/>
            </a:solidFill>
            <a:prstDash val="solid"/>
            <a:round/>
            <a:headEnd len="med" w="med" type="none"/>
            <a:tailEnd len="med" w="med" type="none"/>
          </a:ln>
        </p:spPr>
      </p:cxnSp>
      <p:cxnSp>
        <p:nvCxnSpPr>
          <p:cNvPr id="1400" name="Google Shape;1400;p115"/>
          <p:cNvCxnSpPr>
            <a:stCxn id="1399" idx="2"/>
            <a:endCxn id="1401" idx="0"/>
          </p:cNvCxnSpPr>
          <p:nvPr/>
        </p:nvCxnSpPr>
        <p:spPr>
          <a:xfrm>
            <a:off x="5829296" y="2132923"/>
            <a:ext cx="267900" cy="192000"/>
          </a:xfrm>
          <a:prstGeom prst="straightConnector1">
            <a:avLst/>
          </a:prstGeom>
          <a:noFill/>
          <a:ln cap="flat" cmpd="sng" w="9525">
            <a:solidFill>
              <a:schemeClr val="lt2"/>
            </a:solidFill>
            <a:prstDash val="solid"/>
            <a:round/>
            <a:headEnd len="med" w="med" type="none"/>
            <a:tailEnd len="med" w="med" type="none"/>
          </a:ln>
        </p:spPr>
      </p:cxnSp>
      <p:cxnSp>
        <p:nvCxnSpPr>
          <p:cNvPr id="1402" name="Google Shape;1402;p115"/>
          <p:cNvCxnSpPr>
            <a:stCxn id="1401" idx="0"/>
            <a:endCxn id="1403" idx="2"/>
          </p:cNvCxnSpPr>
          <p:nvPr/>
        </p:nvCxnSpPr>
        <p:spPr>
          <a:xfrm flipH="1" rot="10800000">
            <a:off x="6097199" y="2132997"/>
            <a:ext cx="296400" cy="192000"/>
          </a:xfrm>
          <a:prstGeom prst="straightConnector1">
            <a:avLst/>
          </a:prstGeom>
          <a:noFill/>
          <a:ln cap="flat" cmpd="sng" w="9525">
            <a:solidFill>
              <a:schemeClr val="lt2"/>
            </a:solidFill>
            <a:prstDash val="solid"/>
            <a:round/>
            <a:headEnd len="med" w="med" type="none"/>
            <a:tailEnd len="med" w="med" type="none"/>
          </a:ln>
        </p:spPr>
      </p:cxnSp>
      <p:cxnSp>
        <p:nvCxnSpPr>
          <p:cNvPr id="1404" name="Google Shape;1404;p115"/>
          <p:cNvCxnSpPr>
            <a:stCxn id="1403" idx="2"/>
            <a:endCxn id="1405" idx="0"/>
          </p:cNvCxnSpPr>
          <p:nvPr/>
        </p:nvCxnSpPr>
        <p:spPr>
          <a:xfrm>
            <a:off x="6393708" y="2132923"/>
            <a:ext cx="214500" cy="192000"/>
          </a:xfrm>
          <a:prstGeom prst="straightConnector1">
            <a:avLst/>
          </a:prstGeom>
          <a:noFill/>
          <a:ln cap="flat" cmpd="sng" w="9525">
            <a:solidFill>
              <a:schemeClr val="lt2"/>
            </a:solidFill>
            <a:prstDash val="solid"/>
            <a:round/>
            <a:headEnd len="med" w="med" type="none"/>
            <a:tailEnd len="med" w="med" type="none"/>
          </a:ln>
        </p:spPr>
      </p:cxnSp>
      <p:cxnSp>
        <p:nvCxnSpPr>
          <p:cNvPr id="1406" name="Google Shape;1406;p115"/>
          <p:cNvCxnSpPr>
            <a:stCxn id="1398" idx="0"/>
            <a:endCxn id="1403" idx="2"/>
          </p:cNvCxnSpPr>
          <p:nvPr/>
        </p:nvCxnSpPr>
        <p:spPr>
          <a:xfrm flipH="1" rot="10800000">
            <a:off x="5586104" y="2132989"/>
            <a:ext cx="807600" cy="192000"/>
          </a:xfrm>
          <a:prstGeom prst="straightConnector1">
            <a:avLst/>
          </a:prstGeom>
          <a:noFill/>
          <a:ln cap="flat" cmpd="sng" w="9525">
            <a:solidFill>
              <a:schemeClr val="lt2"/>
            </a:solidFill>
            <a:prstDash val="solid"/>
            <a:round/>
            <a:headEnd len="med" w="med" type="none"/>
            <a:tailEnd len="med" w="med" type="none"/>
          </a:ln>
        </p:spPr>
      </p:cxnSp>
      <p:cxnSp>
        <p:nvCxnSpPr>
          <p:cNvPr id="1407" name="Google Shape;1407;p115"/>
          <p:cNvCxnSpPr>
            <a:stCxn id="1405" idx="0"/>
            <a:endCxn id="1399" idx="2"/>
          </p:cNvCxnSpPr>
          <p:nvPr/>
        </p:nvCxnSpPr>
        <p:spPr>
          <a:xfrm rot="10800000">
            <a:off x="5829188" y="2133060"/>
            <a:ext cx="779100" cy="192000"/>
          </a:xfrm>
          <a:prstGeom prst="straightConnector1">
            <a:avLst/>
          </a:prstGeom>
          <a:noFill/>
          <a:ln cap="flat" cmpd="sng" w="9525">
            <a:solidFill>
              <a:schemeClr val="lt2"/>
            </a:solidFill>
            <a:prstDash val="solid"/>
            <a:round/>
            <a:headEnd len="med" w="med" type="none"/>
            <a:tailEnd len="med" w="med" type="none"/>
          </a:ln>
        </p:spPr>
      </p:cxnSp>
      <p:pic>
        <p:nvPicPr>
          <p:cNvPr id="1399" name="Google Shape;1399;p115"/>
          <p:cNvPicPr preferRelativeResize="0"/>
          <p:nvPr/>
        </p:nvPicPr>
        <p:blipFill>
          <a:blip r:embed="rId3">
            <a:alphaModFix/>
          </a:blip>
          <a:stretch>
            <a:fillRect/>
          </a:stretch>
        </p:blipFill>
        <p:spPr>
          <a:xfrm>
            <a:off x="5610457" y="1993908"/>
            <a:ext cx="437678" cy="139015"/>
          </a:xfrm>
          <a:prstGeom prst="rect">
            <a:avLst/>
          </a:prstGeom>
          <a:noFill/>
          <a:ln>
            <a:noFill/>
          </a:ln>
        </p:spPr>
      </p:pic>
      <p:pic>
        <p:nvPicPr>
          <p:cNvPr id="1403" name="Google Shape;1403;p115"/>
          <p:cNvPicPr preferRelativeResize="0"/>
          <p:nvPr/>
        </p:nvPicPr>
        <p:blipFill>
          <a:blip r:embed="rId4">
            <a:alphaModFix/>
          </a:blip>
          <a:stretch>
            <a:fillRect/>
          </a:stretch>
        </p:blipFill>
        <p:spPr>
          <a:xfrm>
            <a:off x="6174869" y="1993908"/>
            <a:ext cx="437678" cy="139015"/>
          </a:xfrm>
          <a:prstGeom prst="rect">
            <a:avLst/>
          </a:prstGeom>
          <a:noFill/>
          <a:ln>
            <a:noFill/>
          </a:ln>
        </p:spPr>
      </p:pic>
      <p:pic>
        <p:nvPicPr>
          <p:cNvPr id="1398" name="Google Shape;1398;p115"/>
          <p:cNvPicPr preferRelativeResize="0"/>
          <p:nvPr/>
        </p:nvPicPr>
        <p:blipFill>
          <a:blip r:embed="rId3">
            <a:alphaModFix/>
          </a:blip>
          <a:stretch>
            <a:fillRect/>
          </a:stretch>
        </p:blipFill>
        <p:spPr>
          <a:xfrm>
            <a:off x="5367266" y="2324989"/>
            <a:ext cx="437678" cy="139015"/>
          </a:xfrm>
          <a:prstGeom prst="rect">
            <a:avLst/>
          </a:prstGeom>
          <a:noFill/>
          <a:ln>
            <a:noFill/>
          </a:ln>
        </p:spPr>
      </p:pic>
      <p:pic>
        <p:nvPicPr>
          <p:cNvPr id="1401" name="Google Shape;1401;p115"/>
          <p:cNvPicPr preferRelativeResize="0"/>
          <p:nvPr/>
        </p:nvPicPr>
        <p:blipFill>
          <a:blip r:embed="rId3">
            <a:alphaModFix/>
          </a:blip>
          <a:stretch>
            <a:fillRect/>
          </a:stretch>
        </p:blipFill>
        <p:spPr>
          <a:xfrm>
            <a:off x="5878361" y="2324997"/>
            <a:ext cx="437678" cy="139015"/>
          </a:xfrm>
          <a:prstGeom prst="rect">
            <a:avLst/>
          </a:prstGeom>
          <a:noFill/>
          <a:ln>
            <a:noFill/>
          </a:ln>
        </p:spPr>
      </p:pic>
      <p:pic>
        <p:nvPicPr>
          <p:cNvPr id="1405" name="Google Shape;1405;p115"/>
          <p:cNvPicPr preferRelativeResize="0"/>
          <p:nvPr/>
        </p:nvPicPr>
        <p:blipFill>
          <a:blip r:embed="rId3">
            <a:alphaModFix/>
          </a:blip>
          <a:stretch>
            <a:fillRect/>
          </a:stretch>
        </p:blipFill>
        <p:spPr>
          <a:xfrm>
            <a:off x="6389450" y="2325060"/>
            <a:ext cx="437678" cy="139015"/>
          </a:xfrm>
          <a:prstGeom prst="rect">
            <a:avLst/>
          </a:prstGeom>
          <a:noFill/>
          <a:ln>
            <a:noFill/>
          </a:ln>
        </p:spPr>
      </p:pic>
      <p:cxnSp>
        <p:nvCxnSpPr>
          <p:cNvPr id="1408" name="Google Shape;1408;p115"/>
          <p:cNvCxnSpPr>
            <a:stCxn id="1401" idx="2"/>
            <a:endCxn id="1409" idx="0"/>
          </p:cNvCxnSpPr>
          <p:nvPr/>
        </p:nvCxnSpPr>
        <p:spPr>
          <a:xfrm flipH="1">
            <a:off x="6090299" y="2464012"/>
            <a:ext cx="6900" cy="440700"/>
          </a:xfrm>
          <a:prstGeom prst="straightConnector1">
            <a:avLst/>
          </a:prstGeom>
          <a:noFill/>
          <a:ln cap="flat" cmpd="sng" w="9525">
            <a:solidFill>
              <a:schemeClr val="accent6"/>
            </a:solidFill>
            <a:prstDash val="dot"/>
            <a:round/>
            <a:headEnd len="med" w="med" type="none"/>
            <a:tailEnd len="med" w="med" type="triangle"/>
          </a:ln>
        </p:spPr>
      </p:cxnSp>
      <p:cxnSp>
        <p:nvCxnSpPr>
          <p:cNvPr id="1410" name="Google Shape;1410;p115"/>
          <p:cNvCxnSpPr>
            <a:stCxn id="1409" idx="2"/>
            <a:endCxn id="1411" idx="0"/>
          </p:cNvCxnSpPr>
          <p:nvPr/>
        </p:nvCxnSpPr>
        <p:spPr>
          <a:xfrm>
            <a:off x="6090416" y="3568876"/>
            <a:ext cx="3900" cy="416100"/>
          </a:xfrm>
          <a:prstGeom prst="straightConnector1">
            <a:avLst/>
          </a:prstGeom>
          <a:noFill/>
          <a:ln cap="flat" cmpd="sng" w="9525">
            <a:solidFill>
              <a:schemeClr val="accent6"/>
            </a:solidFill>
            <a:prstDash val="dot"/>
            <a:round/>
            <a:headEnd len="med" w="med" type="none"/>
            <a:tailEnd len="med" w="med" type="triangle"/>
          </a:ln>
        </p:spPr>
      </p:cxnSp>
      <p:cxnSp>
        <p:nvCxnSpPr>
          <p:cNvPr id="1412" name="Google Shape;1412;p115"/>
          <p:cNvCxnSpPr>
            <a:stCxn id="1413" idx="0"/>
            <a:endCxn id="1414" idx="2"/>
          </p:cNvCxnSpPr>
          <p:nvPr/>
        </p:nvCxnSpPr>
        <p:spPr>
          <a:xfrm flipH="1" rot="10800000">
            <a:off x="9673504" y="2196039"/>
            <a:ext cx="243300" cy="192000"/>
          </a:xfrm>
          <a:prstGeom prst="straightConnector1">
            <a:avLst/>
          </a:prstGeom>
          <a:noFill/>
          <a:ln cap="flat" cmpd="sng" w="9525">
            <a:solidFill>
              <a:schemeClr val="lt2"/>
            </a:solidFill>
            <a:prstDash val="solid"/>
            <a:round/>
            <a:headEnd len="med" w="med" type="none"/>
            <a:tailEnd len="med" w="med" type="none"/>
          </a:ln>
        </p:spPr>
      </p:cxnSp>
      <p:cxnSp>
        <p:nvCxnSpPr>
          <p:cNvPr id="1415" name="Google Shape;1415;p115"/>
          <p:cNvCxnSpPr>
            <a:stCxn id="1414" idx="2"/>
            <a:endCxn id="1416" idx="0"/>
          </p:cNvCxnSpPr>
          <p:nvPr/>
        </p:nvCxnSpPr>
        <p:spPr>
          <a:xfrm>
            <a:off x="9916696" y="2195973"/>
            <a:ext cx="267900" cy="192000"/>
          </a:xfrm>
          <a:prstGeom prst="straightConnector1">
            <a:avLst/>
          </a:prstGeom>
          <a:noFill/>
          <a:ln cap="flat" cmpd="sng" w="9525">
            <a:solidFill>
              <a:schemeClr val="lt2"/>
            </a:solidFill>
            <a:prstDash val="solid"/>
            <a:round/>
            <a:headEnd len="med" w="med" type="none"/>
            <a:tailEnd len="med" w="med" type="none"/>
          </a:ln>
        </p:spPr>
      </p:cxnSp>
      <p:cxnSp>
        <p:nvCxnSpPr>
          <p:cNvPr id="1417" name="Google Shape;1417;p115"/>
          <p:cNvCxnSpPr>
            <a:stCxn id="1416" idx="0"/>
            <a:endCxn id="1418" idx="2"/>
          </p:cNvCxnSpPr>
          <p:nvPr/>
        </p:nvCxnSpPr>
        <p:spPr>
          <a:xfrm flipH="1" rot="10800000">
            <a:off x="10184599" y="2196047"/>
            <a:ext cx="296400" cy="192000"/>
          </a:xfrm>
          <a:prstGeom prst="straightConnector1">
            <a:avLst/>
          </a:prstGeom>
          <a:noFill/>
          <a:ln cap="flat" cmpd="sng" w="9525">
            <a:solidFill>
              <a:schemeClr val="lt2"/>
            </a:solidFill>
            <a:prstDash val="solid"/>
            <a:round/>
            <a:headEnd len="med" w="med" type="none"/>
            <a:tailEnd len="med" w="med" type="none"/>
          </a:ln>
        </p:spPr>
      </p:cxnSp>
      <p:cxnSp>
        <p:nvCxnSpPr>
          <p:cNvPr id="1419" name="Google Shape;1419;p115"/>
          <p:cNvCxnSpPr>
            <a:stCxn id="1418" idx="2"/>
            <a:endCxn id="1420" idx="0"/>
          </p:cNvCxnSpPr>
          <p:nvPr/>
        </p:nvCxnSpPr>
        <p:spPr>
          <a:xfrm>
            <a:off x="10481107" y="2195973"/>
            <a:ext cx="214500" cy="192000"/>
          </a:xfrm>
          <a:prstGeom prst="straightConnector1">
            <a:avLst/>
          </a:prstGeom>
          <a:noFill/>
          <a:ln cap="flat" cmpd="sng" w="9525">
            <a:solidFill>
              <a:schemeClr val="lt2"/>
            </a:solidFill>
            <a:prstDash val="solid"/>
            <a:round/>
            <a:headEnd len="med" w="med" type="none"/>
            <a:tailEnd len="med" w="med" type="none"/>
          </a:ln>
        </p:spPr>
      </p:cxnSp>
      <p:cxnSp>
        <p:nvCxnSpPr>
          <p:cNvPr id="1421" name="Google Shape;1421;p115"/>
          <p:cNvCxnSpPr>
            <a:stCxn id="1413" idx="0"/>
            <a:endCxn id="1418" idx="2"/>
          </p:cNvCxnSpPr>
          <p:nvPr/>
        </p:nvCxnSpPr>
        <p:spPr>
          <a:xfrm flipH="1" rot="10800000">
            <a:off x="9673504" y="2196039"/>
            <a:ext cx="807600" cy="192000"/>
          </a:xfrm>
          <a:prstGeom prst="straightConnector1">
            <a:avLst/>
          </a:prstGeom>
          <a:noFill/>
          <a:ln cap="flat" cmpd="sng" w="9525">
            <a:solidFill>
              <a:schemeClr val="lt2"/>
            </a:solidFill>
            <a:prstDash val="solid"/>
            <a:round/>
            <a:headEnd len="med" w="med" type="none"/>
            <a:tailEnd len="med" w="med" type="none"/>
          </a:ln>
        </p:spPr>
      </p:cxnSp>
      <p:cxnSp>
        <p:nvCxnSpPr>
          <p:cNvPr id="1422" name="Google Shape;1422;p115"/>
          <p:cNvCxnSpPr>
            <a:stCxn id="1420" idx="0"/>
            <a:endCxn id="1414" idx="2"/>
          </p:cNvCxnSpPr>
          <p:nvPr/>
        </p:nvCxnSpPr>
        <p:spPr>
          <a:xfrm rot="10800000">
            <a:off x="9916588" y="2196110"/>
            <a:ext cx="779100" cy="192000"/>
          </a:xfrm>
          <a:prstGeom prst="straightConnector1">
            <a:avLst/>
          </a:prstGeom>
          <a:noFill/>
          <a:ln cap="flat" cmpd="sng" w="9525">
            <a:solidFill>
              <a:schemeClr val="lt2"/>
            </a:solidFill>
            <a:prstDash val="solid"/>
            <a:round/>
            <a:headEnd len="med" w="med" type="none"/>
            <a:tailEnd len="med" w="med" type="none"/>
          </a:ln>
        </p:spPr>
      </p:cxnSp>
      <p:pic>
        <p:nvPicPr>
          <p:cNvPr id="1414" name="Google Shape;1414;p115"/>
          <p:cNvPicPr preferRelativeResize="0"/>
          <p:nvPr/>
        </p:nvPicPr>
        <p:blipFill>
          <a:blip r:embed="rId3">
            <a:alphaModFix/>
          </a:blip>
          <a:stretch>
            <a:fillRect/>
          </a:stretch>
        </p:blipFill>
        <p:spPr>
          <a:xfrm>
            <a:off x="9697857" y="2056958"/>
            <a:ext cx="437678" cy="139015"/>
          </a:xfrm>
          <a:prstGeom prst="rect">
            <a:avLst/>
          </a:prstGeom>
          <a:noFill/>
          <a:ln cap="flat" cmpd="sng" w="19050">
            <a:solidFill>
              <a:srgbClr val="6AA84F"/>
            </a:solidFill>
            <a:prstDash val="solid"/>
            <a:round/>
            <a:headEnd len="sm" w="sm" type="none"/>
            <a:tailEnd len="sm" w="sm" type="none"/>
          </a:ln>
        </p:spPr>
      </p:pic>
      <p:pic>
        <p:nvPicPr>
          <p:cNvPr id="1418" name="Google Shape;1418;p115"/>
          <p:cNvPicPr preferRelativeResize="0"/>
          <p:nvPr/>
        </p:nvPicPr>
        <p:blipFill>
          <a:blip r:embed="rId4">
            <a:alphaModFix/>
          </a:blip>
          <a:stretch>
            <a:fillRect/>
          </a:stretch>
        </p:blipFill>
        <p:spPr>
          <a:xfrm>
            <a:off x="10262268" y="2056958"/>
            <a:ext cx="437678" cy="139015"/>
          </a:xfrm>
          <a:prstGeom prst="rect">
            <a:avLst/>
          </a:prstGeom>
          <a:noFill/>
          <a:ln cap="flat" cmpd="sng" w="19050">
            <a:solidFill>
              <a:srgbClr val="FF9900"/>
            </a:solidFill>
            <a:prstDash val="solid"/>
            <a:round/>
            <a:headEnd len="sm" w="sm" type="none"/>
            <a:tailEnd len="sm" w="sm" type="none"/>
          </a:ln>
        </p:spPr>
      </p:pic>
      <p:pic>
        <p:nvPicPr>
          <p:cNvPr id="1413" name="Google Shape;1413;p115"/>
          <p:cNvPicPr preferRelativeResize="0"/>
          <p:nvPr/>
        </p:nvPicPr>
        <p:blipFill>
          <a:blip r:embed="rId3">
            <a:alphaModFix/>
          </a:blip>
          <a:stretch>
            <a:fillRect/>
          </a:stretch>
        </p:blipFill>
        <p:spPr>
          <a:xfrm>
            <a:off x="9454665" y="2388039"/>
            <a:ext cx="437678" cy="139015"/>
          </a:xfrm>
          <a:prstGeom prst="rect">
            <a:avLst/>
          </a:prstGeom>
          <a:noFill/>
          <a:ln cap="flat" cmpd="sng" w="19050">
            <a:solidFill>
              <a:srgbClr val="6AA84F"/>
            </a:solidFill>
            <a:prstDash val="solid"/>
            <a:round/>
            <a:headEnd len="sm" w="sm" type="none"/>
            <a:tailEnd len="sm" w="sm" type="none"/>
          </a:ln>
        </p:spPr>
      </p:pic>
      <p:pic>
        <p:nvPicPr>
          <p:cNvPr id="1416" name="Google Shape;1416;p115"/>
          <p:cNvPicPr preferRelativeResize="0"/>
          <p:nvPr/>
        </p:nvPicPr>
        <p:blipFill>
          <a:blip r:embed="rId3">
            <a:alphaModFix/>
          </a:blip>
          <a:stretch>
            <a:fillRect/>
          </a:stretch>
        </p:blipFill>
        <p:spPr>
          <a:xfrm>
            <a:off x="9965760" y="2388047"/>
            <a:ext cx="437678" cy="139015"/>
          </a:xfrm>
          <a:prstGeom prst="rect">
            <a:avLst/>
          </a:prstGeom>
          <a:noFill/>
          <a:ln cap="flat" cmpd="sng" w="19050">
            <a:solidFill>
              <a:srgbClr val="6AA84F"/>
            </a:solidFill>
            <a:prstDash val="solid"/>
            <a:round/>
            <a:headEnd len="sm" w="sm" type="none"/>
            <a:tailEnd len="sm" w="sm" type="none"/>
          </a:ln>
        </p:spPr>
      </p:pic>
      <p:pic>
        <p:nvPicPr>
          <p:cNvPr id="1420" name="Google Shape;1420;p115"/>
          <p:cNvPicPr preferRelativeResize="0"/>
          <p:nvPr/>
        </p:nvPicPr>
        <p:blipFill>
          <a:blip r:embed="rId3">
            <a:alphaModFix/>
          </a:blip>
          <a:stretch>
            <a:fillRect/>
          </a:stretch>
        </p:blipFill>
        <p:spPr>
          <a:xfrm>
            <a:off x="10476849" y="2388110"/>
            <a:ext cx="437678" cy="139015"/>
          </a:xfrm>
          <a:prstGeom prst="rect">
            <a:avLst/>
          </a:prstGeom>
          <a:noFill/>
          <a:ln cap="flat" cmpd="sng" w="19050">
            <a:solidFill>
              <a:srgbClr val="6AA84F"/>
            </a:solidFill>
            <a:prstDash val="solid"/>
            <a:round/>
            <a:headEnd len="sm" w="sm" type="none"/>
            <a:tailEnd len="sm" w="sm" type="none"/>
          </a:ln>
        </p:spPr>
      </p:pic>
      <p:cxnSp>
        <p:nvCxnSpPr>
          <p:cNvPr id="1423" name="Google Shape;1423;p115"/>
          <p:cNvCxnSpPr>
            <a:stCxn id="1416" idx="2"/>
            <a:endCxn id="1424" idx="0"/>
          </p:cNvCxnSpPr>
          <p:nvPr/>
        </p:nvCxnSpPr>
        <p:spPr>
          <a:xfrm>
            <a:off x="10184599" y="2527062"/>
            <a:ext cx="3600" cy="374700"/>
          </a:xfrm>
          <a:prstGeom prst="straightConnector1">
            <a:avLst/>
          </a:prstGeom>
          <a:noFill/>
          <a:ln cap="flat" cmpd="sng" w="9525">
            <a:solidFill>
              <a:schemeClr val="accent6"/>
            </a:solidFill>
            <a:prstDash val="dot"/>
            <a:round/>
            <a:headEnd len="med" w="med" type="triangle"/>
            <a:tailEnd len="med" w="med" type="triangle"/>
          </a:ln>
        </p:spPr>
      </p:cxnSp>
      <p:cxnSp>
        <p:nvCxnSpPr>
          <p:cNvPr id="1425" name="Google Shape;1425;p115"/>
          <p:cNvCxnSpPr>
            <a:stCxn id="1424" idx="2"/>
          </p:cNvCxnSpPr>
          <p:nvPr/>
        </p:nvCxnSpPr>
        <p:spPr>
          <a:xfrm>
            <a:off x="10188349" y="3565866"/>
            <a:ext cx="9900" cy="411600"/>
          </a:xfrm>
          <a:prstGeom prst="straightConnector1">
            <a:avLst/>
          </a:prstGeom>
          <a:noFill/>
          <a:ln cap="flat" cmpd="sng" w="9525">
            <a:solidFill>
              <a:schemeClr val="accent6"/>
            </a:solidFill>
            <a:prstDash val="dot"/>
            <a:round/>
            <a:headEnd len="med" w="med" type="triangle"/>
            <a:tailEnd len="med" w="med" type="triangle"/>
          </a:ln>
        </p:spPr>
      </p:cxnSp>
      <p:pic>
        <p:nvPicPr>
          <p:cNvPr id="1426" name="Google Shape;1426;p115"/>
          <p:cNvPicPr preferRelativeResize="0"/>
          <p:nvPr/>
        </p:nvPicPr>
        <p:blipFill rotWithShape="1">
          <a:blip r:embed="rId6">
            <a:alphaModFix/>
          </a:blip>
          <a:srcRect b="0" l="0" r="0" t="0"/>
          <a:stretch/>
        </p:blipFill>
        <p:spPr>
          <a:xfrm>
            <a:off x="1776546" y="1781125"/>
            <a:ext cx="187728" cy="187708"/>
          </a:xfrm>
          <a:prstGeom prst="rect">
            <a:avLst/>
          </a:prstGeom>
          <a:noFill/>
          <a:ln>
            <a:noFill/>
          </a:ln>
        </p:spPr>
      </p:pic>
      <p:pic>
        <p:nvPicPr>
          <p:cNvPr id="1427" name="Google Shape;1427;p115"/>
          <p:cNvPicPr preferRelativeResize="0"/>
          <p:nvPr/>
        </p:nvPicPr>
        <p:blipFill rotWithShape="1">
          <a:blip r:embed="rId6">
            <a:alphaModFix/>
          </a:blip>
          <a:srcRect b="0" l="0" r="0" t="0"/>
          <a:stretch/>
        </p:blipFill>
        <p:spPr>
          <a:xfrm>
            <a:off x="2340965" y="1781125"/>
            <a:ext cx="187728" cy="187708"/>
          </a:xfrm>
          <a:prstGeom prst="rect">
            <a:avLst/>
          </a:prstGeom>
          <a:noFill/>
          <a:ln>
            <a:noFill/>
          </a:ln>
        </p:spPr>
      </p:pic>
      <p:pic>
        <p:nvPicPr>
          <p:cNvPr id="1428" name="Google Shape;1428;p115"/>
          <p:cNvPicPr preferRelativeResize="0"/>
          <p:nvPr/>
        </p:nvPicPr>
        <p:blipFill rotWithShape="1">
          <a:blip r:embed="rId6">
            <a:alphaModFix/>
          </a:blip>
          <a:srcRect b="0" l="0" r="0" t="0"/>
          <a:stretch/>
        </p:blipFill>
        <p:spPr>
          <a:xfrm>
            <a:off x="1529785" y="2135108"/>
            <a:ext cx="187728" cy="187708"/>
          </a:xfrm>
          <a:prstGeom prst="rect">
            <a:avLst/>
          </a:prstGeom>
          <a:noFill/>
          <a:ln>
            <a:noFill/>
          </a:ln>
        </p:spPr>
      </p:pic>
      <p:pic>
        <p:nvPicPr>
          <p:cNvPr id="1429" name="Google Shape;1429;p115"/>
          <p:cNvPicPr preferRelativeResize="0"/>
          <p:nvPr/>
        </p:nvPicPr>
        <p:blipFill rotWithShape="1">
          <a:blip r:embed="rId6">
            <a:alphaModFix/>
          </a:blip>
          <a:srcRect b="0" l="0" r="0" t="0"/>
          <a:stretch/>
        </p:blipFill>
        <p:spPr>
          <a:xfrm>
            <a:off x="2038606" y="2135108"/>
            <a:ext cx="187728" cy="187708"/>
          </a:xfrm>
          <a:prstGeom prst="rect">
            <a:avLst/>
          </a:prstGeom>
          <a:noFill/>
          <a:ln>
            <a:noFill/>
          </a:ln>
        </p:spPr>
      </p:pic>
      <p:pic>
        <p:nvPicPr>
          <p:cNvPr id="1430" name="Google Shape;1430;p115"/>
          <p:cNvPicPr preferRelativeResize="0"/>
          <p:nvPr/>
        </p:nvPicPr>
        <p:blipFill rotWithShape="1">
          <a:blip r:embed="rId6">
            <a:alphaModFix/>
          </a:blip>
          <a:srcRect b="0" l="0" r="0" t="0"/>
          <a:stretch/>
        </p:blipFill>
        <p:spPr>
          <a:xfrm>
            <a:off x="2547427" y="2135208"/>
            <a:ext cx="187728" cy="187708"/>
          </a:xfrm>
          <a:prstGeom prst="rect">
            <a:avLst/>
          </a:prstGeom>
          <a:noFill/>
          <a:ln>
            <a:noFill/>
          </a:ln>
        </p:spPr>
      </p:pic>
      <p:pic>
        <p:nvPicPr>
          <p:cNvPr id="1431" name="Google Shape;1431;p115"/>
          <p:cNvPicPr preferRelativeResize="0"/>
          <p:nvPr/>
        </p:nvPicPr>
        <p:blipFill rotWithShape="1">
          <a:blip r:embed="rId7">
            <a:alphaModFix/>
          </a:blip>
          <a:srcRect b="0" l="0" r="0" t="0"/>
          <a:stretch/>
        </p:blipFill>
        <p:spPr>
          <a:xfrm>
            <a:off x="5720474" y="1811014"/>
            <a:ext cx="182875" cy="182876"/>
          </a:xfrm>
          <a:prstGeom prst="rect">
            <a:avLst/>
          </a:prstGeom>
          <a:noFill/>
          <a:ln>
            <a:noFill/>
          </a:ln>
        </p:spPr>
      </p:pic>
      <p:pic>
        <p:nvPicPr>
          <p:cNvPr id="1432" name="Google Shape;1432;p115"/>
          <p:cNvPicPr preferRelativeResize="0"/>
          <p:nvPr/>
        </p:nvPicPr>
        <p:blipFill rotWithShape="1">
          <a:blip r:embed="rId7">
            <a:alphaModFix/>
          </a:blip>
          <a:srcRect b="0" l="0" r="0" t="0"/>
          <a:stretch/>
        </p:blipFill>
        <p:spPr>
          <a:xfrm>
            <a:off x="6302276" y="1810947"/>
            <a:ext cx="182875" cy="182876"/>
          </a:xfrm>
          <a:prstGeom prst="rect">
            <a:avLst/>
          </a:prstGeom>
          <a:noFill/>
          <a:ln>
            <a:noFill/>
          </a:ln>
        </p:spPr>
      </p:pic>
      <p:pic>
        <p:nvPicPr>
          <p:cNvPr id="1433" name="Google Shape;1433;p115"/>
          <p:cNvPicPr preferRelativeResize="0"/>
          <p:nvPr/>
        </p:nvPicPr>
        <p:blipFill rotWithShape="1">
          <a:blip r:embed="rId7">
            <a:alphaModFix/>
          </a:blip>
          <a:srcRect b="0" l="0" r="0" t="0"/>
          <a:stretch/>
        </p:blipFill>
        <p:spPr>
          <a:xfrm>
            <a:off x="6516705" y="2157014"/>
            <a:ext cx="182876" cy="182876"/>
          </a:xfrm>
          <a:prstGeom prst="rect">
            <a:avLst/>
          </a:prstGeom>
          <a:noFill/>
          <a:ln>
            <a:noFill/>
          </a:ln>
        </p:spPr>
      </p:pic>
      <p:pic>
        <p:nvPicPr>
          <p:cNvPr id="1434" name="Google Shape;1434;p115"/>
          <p:cNvPicPr preferRelativeResize="0"/>
          <p:nvPr/>
        </p:nvPicPr>
        <p:blipFill rotWithShape="1">
          <a:blip r:embed="rId7">
            <a:alphaModFix/>
          </a:blip>
          <a:srcRect b="0" l="0" r="0" t="0"/>
          <a:stretch/>
        </p:blipFill>
        <p:spPr>
          <a:xfrm>
            <a:off x="6017933" y="2157014"/>
            <a:ext cx="182875" cy="182876"/>
          </a:xfrm>
          <a:prstGeom prst="rect">
            <a:avLst/>
          </a:prstGeom>
          <a:noFill/>
          <a:ln>
            <a:noFill/>
          </a:ln>
        </p:spPr>
      </p:pic>
      <p:pic>
        <p:nvPicPr>
          <p:cNvPr id="1435" name="Google Shape;1435;p115"/>
          <p:cNvPicPr preferRelativeResize="0"/>
          <p:nvPr/>
        </p:nvPicPr>
        <p:blipFill rotWithShape="1">
          <a:blip r:embed="rId7">
            <a:alphaModFix/>
          </a:blip>
          <a:srcRect b="0" l="0" r="0" t="0"/>
          <a:stretch/>
        </p:blipFill>
        <p:spPr>
          <a:xfrm>
            <a:off x="5494813" y="2157014"/>
            <a:ext cx="182875" cy="182876"/>
          </a:xfrm>
          <a:prstGeom prst="rect">
            <a:avLst/>
          </a:prstGeom>
          <a:noFill/>
          <a:ln>
            <a:noFill/>
          </a:ln>
        </p:spPr>
      </p:pic>
      <p:sp>
        <p:nvSpPr>
          <p:cNvPr id="1436" name="Google Shape;1436;p115"/>
          <p:cNvSpPr txBox="1"/>
          <p:nvPr/>
        </p:nvSpPr>
        <p:spPr>
          <a:xfrm>
            <a:off x="4294078" y="4875600"/>
            <a:ext cx="3596700" cy="15261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b="1" lang="en" sz="1300">
                <a:solidFill>
                  <a:srgbClr val="102441"/>
                </a:solidFill>
                <a:latin typeface="Red Hat Text"/>
                <a:ea typeface="Red Hat Text"/>
                <a:cs typeface="Red Hat Text"/>
                <a:sym typeface="Red Hat Text"/>
              </a:rPr>
              <a:t>Use Ansible facts to gain information </a:t>
            </a:r>
            <a:endParaRPr b="1"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Read-only, no production config change</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Dynamic Documentation and reporting</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500"/>
              <a:buFont typeface="Arial"/>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Understand your network</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300">
              <a:solidFill>
                <a:srgbClr val="102441"/>
              </a:solidFill>
              <a:latin typeface="Red Hat Text"/>
              <a:ea typeface="Red Hat Text"/>
              <a:cs typeface="Red Hat Text"/>
              <a:sym typeface="Red Hat Text"/>
            </a:endParaRPr>
          </a:p>
        </p:txBody>
      </p:sp>
      <p:sp>
        <p:nvSpPr>
          <p:cNvPr id="1437" name="Google Shape;1437;p115"/>
          <p:cNvSpPr txBox="1"/>
          <p:nvPr/>
        </p:nvSpPr>
        <p:spPr>
          <a:xfrm>
            <a:off x="446589" y="4876800"/>
            <a:ext cx="3383400" cy="1292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 sz="1300">
                <a:solidFill>
                  <a:srgbClr val="102441"/>
                </a:solidFill>
                <a:latin typeface="Red Hat Text"/>
                <a:ea typeface="Red Hat Text"/>
                <a:cs typeface="Red Hat Text"/>
                <a:sym typeface="Red Hat Text"/>
              </a:rPr>
              <a:t>Ubiquitous first touch use case</a:t>
            </a:r>
            <a:endParaRPr b="1"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Gain confidence in automation quickly</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First steps towards network as code</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 </a:t>
            </a:r>
            <a:r>
              <a:rPr lang="en" sz="1300">
                <a:solidFill>
                  <a:srgbClr val="102441"/>
                </a:solidFill>
                <a:latin typeface="Red Hat Text"/>
                <a:ea typeface="Red Hat Text"/>
                <a:cs typeface="Red Hat Text"/>
                <a:sym typeface="Red Hat Text"/>
              </a:rPr>
              <a:t>Quickly recover network steady state</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300">
              <a:solidFill>
                <a:srgbClr val="102441"/>
              </a:solidFill>
              <a:latin typeface="Red Hat Text"/>
              <a:ea typeface="Red Hat Text"/>
              <a:cs typeface="Red Hat Text"/>
              <a:sym typeface="Red Hat Text"/>
            </a:endParaRPr>
          </a:p>
        </p:txBody>
      </p:sp>
      <p:sp>
        <p:nvSpPr>
          <p:cNvPr id="1438" name="Google Shape;1438;p115"/>
          <p:cNvSpPr txBox="1"/>
          <p:nvPr/>
        </p:nvSpPr>
        <p:spPr>
          <a:xfrm>
            <a:off x="8389977" y="4875600"/>
            <a:ext cx="3596700" cy="12891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b="1" lang="en" sz="1300">
                <a:solidFill>
                  <a:srgbClr val="102441"/>
                </a:solidFill>
                <a:latin typeface="Red Hat Text"/>
                <a:ea typeface="Red Hat Text"/>
                <a:cs typeface="Red Hat Text"/>
                <a:sym typeface="Red Hat Text"/>
              </a:rPr>
              <a:t>Focus on high yield victories </a:t>
            </a:r>
            <a:endParaRPr b="1"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Automate VLANs, ACLs and SNMP config</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Introduce source of truth concepts</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Enforce Configuration policy</a:t>
            </a:r>
            <a:endParaRPr sz="1300">
              <a:latin typeface="Red Hat Text"/>
              <a:ea typeface="Red Hat Text"/>
              <a:cs typeface="Red Hat Text"/>
              <a:sym typeface="Red Hat Text"/>
            </a:endParaRPr>
          </a:p>
        </p:txBody>
      </p:sp>
      <p:pic>
        <p:nvPicPr>
          <p:cNvPr id="1439" name="Google Shape;1439;p115"/>
          <p:cNvPicPr preferRelativeResize="0"/>
          <p:nvPr/>
        </p:nvPicPr>
        <p:blipFill rotWithShape="1">
          <a:blip r:embed="rId8">
            <a:alphaModFix/>
          </a:blip>
          <a:srcRect b="0" l="0" r="0" t="0"/>
          <a:stretch/>
        </p:blipFill>
        <p:spPr>
          <a:xfrm>
            <a:off x="5995479" y="4038828"/>
            <a:ext cx="499860" cy="499860"/>
          </a:xfrm>
          <a:prstGeom prst="rect">
            <a:avLst/>
          </a:prstGeom>
          <a:noFill/>
          <a:ln>
            <a:noFill/>
          </a:ln>
        </p:spPr>
      </p:pic>
      <p:pic>
        <p:nvPicPr>
          <p:cNvPr id="1440" name="Google Shape;1440;p115"/>
          <p:cNvPicPr preferRelativeResize="0"/>
          <p:nvPr/>
        </p:nvPicPr>
        <p:blipFill rotWithShape="1">
          <a:blip r:embed="rId9">
            <a:alphaModFix/>
          </a:blip>
          <a:srcRect b="0" l="0" r="0" t="0"/>
          <a:stretch/>
        </p:blipFill>
        <p:spPr>
          <a:xfrm>
            <a:off x="5579387" y="4009550"/>
            <a:ext cx="499860" cy="499860"/>
          </a:xfrm>
          <a:prstGeom prst="rect">
            <a:avLst/>
          </a:prstGeom>
          <a:noFill/>
          <a:ln>
            <a:noFill/>
          </a:ln>
        </p:spPr>
      </p:pic>
      <p:sp>
        <p:nvSpPr>
          <p:cNvPr id="1441" name="Google Shape;1441;p115"/>
          <p:cNvSpPr txBox="1"/>
          <p:nvPr/>
        </p:nvSpPr>
        <p:spPr>
          <a:xfrm>
            <a:off x="9867374" y="1833467"/>
            <a:ext cx="187500" cy="25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solidFill>
                  <a:srgbClr val="6AA84F"/>
                </a:solidFill>
                <a:latin typeface="Red Hat Text"/>
                <a:ea typeface="Red Hat Text"/>
                <a:cs typeface="Red Hat Text"/>
                <a:sym typeface="Red Hat Text"/>
              </a:rPr>
              <a:t>✓</a:t>
            </a:r>
            <a:endParaRPr sz="1100">
              <a:solidFill>
                <a:srgbClr val="6AA84F"/>
              </a:solidFill>
              <a:latin typeface="Red Hat Text"/>
              <a:ea typeface="Red Hat Text"/>
              <a:cs typeface="Red Hat Text"/>
              <a:sym typeface="Red Hat Text"/>
            </a:endParaRPr>
          </a:p>
        </p:txBody>
      </p:sp>
      <p:sp>
        <p:nvSpPr>
          <p:cNvPr id="1442" name="Google Shape;1442;p115"/>
          <p:cNvSpPr txBox="1"/>
          <p:nvPr/>
        </p:nvSpPr>
        <p:spPr>
          <a:xfrm>
            <a:off x="9622613" y="2181967"/>
            <a:ext cx="187500" cy="25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solidFill>
                  <a:srgbClr val="6AA84F"/>
                </a:solidFill>
                <a:latin typeface="Red Hat Text"/>
                <a:ea typeface="Red Hat Text"/>
                <a:cs typeface="Red Hat Text"/>
                <a:sym typeface="Red Hat Text"/>
              </a:rPr>
              <a:t>✓</a:t>
            </a:r>
            <a:endParaRPr sz="1100">
              <a:solidFill>
                <a:srgbClr val="6AA84F"/>
              </a:solidFill>
              <a:latin typeface="Red Hat Text"/>
              <a:ea typeface="Red Hat Text"/>
              <a:cs typeface="Red Hat Text"/>
              <a:sym typeface="Red Hat Text"/>
            </a:endParaRPr>
          </a:p>
        </p:txBody>
      </p:sp>
      <p:sp>
        <p:nvSpPr>
          <p:cNvPr id="1443" name="Google Shape;1443;p115"/>
          <p:cNvSpPr txBox="1"/>
          <p:nvPr/>
        </p:nvSpPr>
        <p:spPr>
          <a:xfrm>
            <a:off x="10133717" y="2182368"/>
            <a:ext cx="187500" cy="25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solidFill>
                  <a:srgbClr val="6AA84F"/>
                </a:solidFill>
                <a:latin typeface="Red Hat Text"/>
                <a:ea typeface="Red Hat Text"/>
                <a:cs typeface="Red Hat Text"/>
                <a:sym typeface="Red Hat Text"/>
              </a:rPr>
              <a:t>✓</a:t>
            </a:r>
            <a:endParaRPr sz="1100">
              <a:solidFill>
                <a:srgbClr val="6AA84F"/>
              </a:solidFill>
              <a:latin typeface="Red Hat Text"/>
              <a:ea typeface="Red Hat Text"/>
              <a:cs typeface="Red Hat Text"/>
              <a:sym typeface="Red Hat Text"/>
            </a:endParaRPr>
          </a:p>
        </p:txBody>
      </p:sp>
      <p:sp>
        <p:nvSpPr>
          <p:cNvPr id="1444" name="Google Shape;1444;p115"/>
          <p:cNvSpPr txBox="1"/>
          <p:nvPr/>
        </p:nvSpPr>
        <p:spPr>
          <a:xfrm>
            <a:off x="10620405" y="2181967"/>
            <a:ext cx="187500" cy="25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solidFill>
                  <a:srgbClr val="6AA84F"/>
                </a:solidFill>
                <a:latin typeface="Red Hat Text"/>
                <a:ea typeface="Red Hat Text"/>
                <a:cs typeface="Red Hat Text"/>
                <a:sym typeface="Red Hat Text"/>
              </a:rPr>
              <a:t>✓</a:t>
            </a:r>
            <a:endParaRPr sz="1100">
              <a:solidFill>
                <a:srgbClr val="6AA84F"/>
              </a:solidFill>
              <a:latin typeface="Red Hat Text"/>
              <a:ea typeface="Red Hat Text"/>
              <a:cs typeface="Red Hat Text"/>
              <a:sym typeface="Red Hat Text"/>
            </a:endParaRPr>
          </a:p>
        </p:txBody>
      </p:sp>
      <p:pic>
        <p:nvPicPr>
          <p:cNvPr id="1445" name="Google Shape;1445;p115"/>
          <p:cNvPicPr preferRelativeResize="0"/>
          <p:nvPr/>
        </p:nvPicPr>
        <p:blipFill rotWithShape="1">
          <a:blip r:embed="rId10">
            <a:alphaModFix/>
          </a:blip>
          <a:srcRect b="0" l="0" r="0" t="0"/>
          <a:stretch/>
        </p:blipFill>
        <p:spPr>
          <a:xfrm>
            <a:off x="8828972" y="3962795"/>
            <a:ext cx="499860" cy="499860"/>
          </a:xfrm>
          <a:prstGeom prst="rect">
            <a:avLst/>
          </a:prstGeom>
          <a:noFill/>
          <a:ln>
            <a:noFill/>
          </a:ln>
        </p:spPr>
      </p:pic>
      <p:cxnSp>
        <p:nvCxnSpPr>
          <p:cNvPr id="1446" name="Google Shape;1446;p115"/>
          <p:cNvCxnSpPr>
            <a:stCxn id="1445" idx="3"/>
            <a:endCxn id="1447" idx="1"/>
          </p:cNvCxnSpPr>
          <p:nvPr/>
        </p:nvCxnSpPr>
        <p:spPr>
          <a:xfrm flipH="1" rot="10800000">
            <a:off x="9328832" y="4201025"/>
            <a:ext cx="605700" cy="11700"/>
          </a:xfrm>
          <a:prstGeom prst="straightConnector1">
            <a:avLst/>
          </a:prstGeom>
          <a:noFill/>
          <a:ln cap="flat" cmpd="sng" w="9525">
            <a:solidFill>
              <a:schemeClr val="dk2"/>
            </a:solidFill>
            <a:prstDash val="dot"/>
            <a:round/>
            <a:headEnd len="med" w="med" type="triangle"/>
            <a:tailEnd len="med" w="med" type="triangle"/>
          </a:ln>
        </p:spPr>
      </p:cxnSp>
      <p:pic>
        <p:nvPicPr>
          <p:cNvPr id="1447" name="Google Shape;1447;p115"/>
          <p:cNvPicPr preferRelativeResize="0"/>
          <p:nvPr/>
        </p:nvPicPr>
        <p:blipFill rotWithShape="1">
          <a:blip r:embed="rId11">
            <a:alphaModFix/>
          </a:blip>
          <a:srcRect b="0" l="0" r="0" t="0"/>
          <a:stretch/>
        </p:blipFill>
        <p:spPr>
          <a:xfrm>
            <a:off x="9934669" y="3951200"/>
            <a:ext cx="499860" cy="499860"/>
          </a:xfrm>
          <a:prstGeom prst="rect">
            <a:avLst/>
          </a:prstGeom>
          <a:noFill/>
          <a:ln>
            <a:noFill/>
          </a:ln>
        </p:spPr>
      </p:pic>
      <p:pic>
        <p:nvPicPr>
          <p:cNvPr id="1391" name="Google Shape;1391;p115"/>
          <p:cNvPicPr preferRelativeResize="0"/>
          <p:nvPr/>
        </p:nvPicPr>
        <p:blipFill>
          <a:blip r:embed="rId12">
            <a:alphaModFix/>
          </a:blip>
          <a:stretch>
            <a:fillRect/>
          </a:stretch>
        </p:blipFill>
        <p:spPr>
          <a:xfrm>
            <a:off x="1800405" y="2901696"/>
            <a:ext cx="664150" cy="664170"/>
          </a:xfrm>
          <a:prstGeom prst="rect">
            <a:avLst/>
          </a:prstGeom>
          <a:noFill/>
          <a:ln>
            <a:noFill/>
          </a:ln>
        </p:spPr>
      </p:pic>
      <p:pic>
        <p:nvPicPr>
          <p:cNvPr id="1409" name="Google Shape;1409;p115"/>
          <p:cNvPicPr preferRelativeResize="0"/>
          <p:nvPr/>
        </p:nvPicPr>
        <p:blipFill>
          <a:blip r:embed="rId12">
            <a:alphaModFix/>
          </a:blip>
          <a:stretch>
            <a:fillRect/>
          </a:stretch>
        </p:blipFill>
        <p:spPr>
          <a:xfrm>
            <a:off x="5758341" y="2904707"/>
            <a:ext cx="664150" cy="664170"/>
          </a:xfrm>
          <a:prstGeom prst="rect">
            <a:avLst/>
          </a:prstGeom>
          <a:noFill/>
          <a:ln>
            <a:noFill/>
          </a:ln>
        </p:spPr>
      </p:pic>
      <p:pic>
        <p:nvPicPr>
          <p:cNvPr id="1424" name="Google Shape;1424;p115"/>
          <p:cNvPicPr preferRelativeResize="0"/>
          <p:nvPr/>
        </p:nvPicPr>
        <p:blipFill>
          <a:blip r:embed="rId12">
            <a:alphaModFix/>
          </a:blip>
          <a:stretch>
            <a:fillRect/>
          </a:stretch>
        </p:blipFill>
        <p:spPr>
          <a:xfrm>
            <a:off x="9856273" y="2901696"/>
            <a:ext cx="664150" cy="66417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6"/>
          <p:cNvSpPr txBox="1"/>
          <p:nvPr/>
        </p:nvSpPr>
        <p:spPr>
          <a:xfrm>
            <a:off x="8693286" y="4918500"/>
            <a:ext cx="2935800" cy="1292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 sz="1300">
                <a:solidFill>
                  <a:srgbClr val="102441"/>
                </a:solidFill>
                <a:latin typeface="Red Hat Text"/>
                <a:ea typeface="Red Hat Text"/>
                <a:cs typeface="Red Hat Text"/>
                <a:sym typeface="Red Hat Text"/>
              </a:rPr>
              <a:t>Infrastructure as code</a:t>
            </a:r>
            <a:endParaRPr b="1"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Data centric automation </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 </a:t>
            </a:r>
            <a:r>
              <a:rPr lang="en" sz="1300">
                <a:solidFill>
                  <a:srgbClr val="102441"/>
                </a:solidFill>
                <a:latin typeface="Red Hat Text"/>
                <a:ea typeface="Red Hat Text"/>
                <a:cs typeface="Red Hat Text"/>
                <a:sym typeface="Red Hat Text"/>
              </a:rPr>
              <a:t>Deploy configuration pipelines</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 </a:t>
            </a:r>
            <a:r>
              <a:rPr lang="en" sz="1300">
                <a:solidFill>
                  <a:srgbClr val="102441"/>
                </a:solidFill>
                <a:latin typeface="Red Hat Text"/>
                <a:ea typeface="Red Hat Text"/>
                <a:cs typeface="Red Hat Text"/>
                <a:sym typeface="Red Hat Text"/>
              </a:rPr>
              <a:t>GitOps for Network Automation</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300">
              <a:solidFill>
                <a:srgbClr val="102441"/>
              </a:solidFill>
              <a:latin typeface="Red Hat Text"/>
              <a:ea typeface="Red Hat Text"/>
              <a:cs typeface="Red Hat Text"/>
              <a:sym typeface="Red Hat Text"/>
            </a:endParaRPr>
          </a:p>
        </p:txBody>
      </p:sp>
      <p:sp>
        <p:nvSpPr>
          <p:cNvPr id="1453" name="Google Shape;1453;p116"/>
          <p:cNvSpPr txBox="1"/>
          <p:nvPr>
            <p:ph type="title"/>
          </p:nvPr>
        </p:nvSpPr>
        <p:spPr>
          <a:xfrm>
            <a:off x="885028" y="8717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Think Big</a:t>
            </a:r>
            <a:endParaRPr/>
          </a:p>
        </p:txBody>
      </p:sp>
      <p:cxnSp>
        <p:nvCxnSpPr>
          <p:cNvPr id="1454" name="Google Shape;1454;p116"/>
          <p:cNvCxnSpPr>
            <a:stCxn id="1455" idx="0"/>
            <a:endCxn id="1456" idx="2"/>
          </p:cNvCxnSpPr>
          <p:nvPr/>
        </p:nvCxnSpPr>
        <p:spPr>
          <a:xfrm flipH="1" rot="10800000">
            <a:off x="9654921" y="2145293"/>
            <a:ext cx="243300" cy="192000"/>
          </a:xfrm>
          <a:prstGeom prst="straightConnector1">
            <a:avLst/>
          </a:prstGeom>
          <a:noFill/>
          <a:ln cap="flat" cmpd="sng" w="9525">
            <a:solidFill>
              <a:schemeClr val="lt2"/>
            </a:solidFill>
            <a:prstDash val="solid"/>
            <a:round/>
            <a:headEnd len="med" w="med" type="none"/>
            <a:tailEnd len="med" w="med" type="none"/>
          </a:ln>
        </p:spPr>
      </p:cxnSp>
      <p:cxnSp>
        <p:nvCxnSpPr>
          <p:cNvPr id="1457" name="Google Shape;1457;p116"/>
          <p:cNvCxnSpPr>
            <a:stCxn id="1456" idx="2"/>
            <a:endCxn id="1458" idx="0"/>
          </p:cNvCxnSpPr>
          <p:nvPr/>
        </p:nvCxnSpPr>
        <p:spPr>
          <a:xfrm>
            <a:off x="9898113" y="2145228"/>
            <a:ext cx="267900" cy="192000"/>
          </a:xfrm>
          <a:prstGeom prst="straightConnector1">
            <a:avLst/>
          </a:prstGeom>
          <a:noFill/>
          <a:ln cap="flat" cmpd="sng" w="9525">
            <a:solidFill>
              <a:schemeClr val="lt2"/>
            </a:solidFill>
            <a:prstDash val="solid"/>
            <a:round/>
            <a:headEnd len="med" w="med" type="none"/>
            <a:tailEnd len="med" w="med" type="none"/>
          </a:ln>
        </p:spPr>
      </p:cxnSp>
      <p:cxnSp>
        <p:nvCxnSpPr>
          <p:cNvPr id="1459" name="Google Shape;1459;p116"/>
          <p:cNvCxnSpPr>
            <a:stCxn id="1458" idx="0"/>
            <a:endCxn id="1460" idx="2"/>
          </p:cNvCxnSpPr>
          <p:nvPr/>
        </p:nvCxnSpPr>
        <p:spPr>
          <a:xfrm flipH="1" rot="10800000">
            <a:off x="10166016" y="2145301"/>
            <a:ext cx="296400" cy="192000"/>
          </a:xfrm>
          <a:prstGeom prst="straightConnector1">
            <a:avLst/>
          </a:prstGeom>
          <a:noFill/>
          <a:ln cap="flat" cmpd="sng" w="9525">
            <a:solidFill>
              <a:schemeClr val="lt2"/>
            </a:solidFill>
            <a:prstDash val="solid"/>
            <a:round/>
            <a:headEnd len="med" w="med" type="none"/>
            <a:tailEnd len="med" w="med" type="none"/>
          </a:ln>
        </p:spPr>
      </p:cxnSp>
      <p:cxnSp>
        <p:nvCxnSpPr>
          <p:cNvPr id="1461" name="Google Shape;1461;p116"/>
          <p:cNvCxnSpPr>
            <a:stCxn id="1460" idx="2"/>
            <a:endCxn id="1462" idx="0"/>
          </p:cNvCxnSpPr>
          <p:nvPr/>
        </p:nvCxnSpPr>
        <p:spPr>
          <a:xfrm>
            <a:off x="10462524" y="2145228"/>
            <a:ext cx="214500" cy="192000"/>
          </a:xfrm>
          <a:prstGeom prst="straightConnector1">
            <a:avLst/>
          </a:prstGeom>
          <a:noFill/>
          <a:ln cap="flat" cmpd="sng" w="9525">
            <a:solidFill>
              <a:schemeClr val="lt2"/>
            </a:solidFill>
            <a:prstDash val="solid"/>
            <a:round/>
            <a:headEnd len="med" w="med" type="none"/>
            <a:tailEnd len="med" w="med" type="none"/>
          </a:ln>
        </p:spPr>
      </p:cxnSp>
      <p:cxnSp>
        <p:nvCxnSpPr>
          <p:cNvPr id="1463" name="Google Shape;1463;p116"/>
          <p:cNvCxnSpPr>
            <a:stCxn id="1455" idx="0"/>
            <a:endCxn id="1460" idx="2"/>
          </p:cNvCxnSpPr>
          <p:nvPr/>
        </p:nvCxnSpPr>
        <p:spPr>
          <a:xfrm flipH="1" rot="10800000">
            <a:off x="9654921" y="2145293"/>
            <a:ext cx="807600" cy="192000"/>
          </a:xfrm>
          <a:prstGeom prst="straightConnector1">
            <a:avLst/>
          </a:prstGeom>
          <a:noFill/>
          <a:ln cap="flat" cmpd="sng" w="9525">
            <a:solidFill>
              <a:schemeClr val="lt2"/>
            </a:solidFill>
            <a:prstDash val="solid"/>
            <a:round/>
            <a:headEnd len="med" w="med" type="none"/>
            <a:tailEnd len="med" w="med" type="none"/>
          </a:ln>
        </p:spPr>
      </p:cxnSp>
      <p:cxnSp>
        <p:nvCxnSpPr>
          <p:cNvPr id="1464" name="Google Shape;1464;p116"/>
          <p:cNvCxnSpPr>
            <a:stCxn id="1462" idx="0"/>
            <a:endCxn id="1456" idx="2"/>
          </p:cNvCxnSpPr>
          <p:nvPr/>
        </p:nvCxnSpPr>
        <p:spPr>
          <a:xfrm rot="10800000">
            <a:off x="9898005" y="2145365"/>
            <a:ext cx="779100" cy="192000"/>
          </a:xfrm>
          <a:prstGeom prst="straightConnector1">
            <a:avLst/>
          </a:prstGeom>
          <a:noFill/>
          <a:ln cap="flat" cmpd="sng" w="9525">
            <a:solidFill>
              <a:schemeClr val="lt2"/>
            </a:solidFill>
            <a:prstDash val="solid"/>
            <a:round/>
            <a:headEnd len="med" w="med" type="none"/>
            <a:tailEnd len="med" w="med" type="none"/>
          </a:ln>
        </p:spPr>
      </p:cxnSp>
      <p:pic>
        <p:nvPicPr>
          <p:cNvPr id="1456" name="Google Shape;1456;p116"/>
          <p:cNvPicPr preferRelativeResize="0"/>
          <p:nvPr/>
        </p:nvPicPr>
        <p:blipFill>
          <a:blip r:embed="rId3">
            <a:alphaModFix/>
          </a:blip>
          <a:stretch>
            <a:fillRect/>
          </a:stretch>
        </p:blipFill>
        <p:spPr>
          <a:xfrm>
            <a:off x="9679274" y="2006213"/>
            <a:ext cx="437678" cy="139015"/>
          </a:xfrm>
          <a:prstGeom prst="rect">
            <a:avLst/>
          </a:prstGeom>
          <a:noFill/>
          <a:ln cap="flat" cmpd="sng" w="19050">
            <a:solidFill>
              <a:srgbClr val="FF9900"/>
            </a:solidFill>
            <a:prstDash val="solid"/>
            <a:round/>
            <a:headEnd len="sm" w="sm" type="none"/>
            <a:tailEnd len="sm" w="sm" type="none"/>
          </a:ln>
        </p:spPr>
      </p:pic>
      <p:pic>
        <p:nvPicPr>
          <p:cNvPr id="1460" name="Google Shape;1460;p116"/>
          <p:cNvPicPr preferRelativeResize="0"/>
          <p:nvPr/>
        </p:nvPicPr>
        <p:blipFill>
          <a:blip r:embed="rId4">
            <a:alphaModFix/>
          </a:blip>
          <a:stretch>
            <a:fillRect/>
          </a:stretch>
        </p:blipFill>
        <p:spPr>
          <a:xfrm>
            <a:off x="10243686" y="2006213"/>
            <a:ext cx="437678" cy="139015"/>
          </a:xfrm>
          <a:prstGeom prst="rect">
            <a:avLst/>
          </a:prstGeom>
          <a:noFill/>
          <a:ln cap="flat" cmpd="sng" w="19050">
            <a:solidFill>
              <a:srgbClr val="6AA84F"/>
            </a:solidFill>
            <a:prstDash val="solid"/>
            <a:round/>
            <a:headEnd len="sm" w="sm" type="none"/>
            <a:tailEnd len="sm" w="sm" type="none"/>
          </a:ln>
        </p:spPr>
      </p:pic>
      <p:pic>
        <p:nvPicPr>
          <p:cNvPr id="1455" name="Google Shape;1455;p116"/>
          <p:cNvPicPr preferRelativeResize="0"/>
          <p:nvPr/>
        </p:nvPicPr>
        <p:blipFill>
          <a:blip r:embed="rId3">
            <a:alphaModFix/>
          </a:blip>
          <a:stretch>
            <a:fillRect/>
          </a:stretch>
        </p:blipFill>
        <p:spPr>
          <a:xfrm>
            <a:off x="9436082" y="2337293"/>
            <a:ext cx="437678" cy="139015"/>
          </a:xfrm>
          <a:prstGeom prst="rect">
            <a:avLst/>
          </a:prstGeom>
          <a:noFill/>
          <a:ln cap="flat" cmpd="sng" w="19050">
            <a:solidFill>
              <a:srgbClr val="6AA84F"/>
            </a:solidFill>
            <a:prstDash val="solid"/>
            <a:round/>
            <a:headEnd len="sm" w="sm" type="none"/>
            <a:tailEnd len="sm" w="sm" type="none"/>
          </a:ln>
        </p:spPr>
      </p:pic>
      <p:pic>
        <p:nvPicPr>
          <p:cNvPr id="1458" name="Google Shape;1458;p116"/>
          <p:cNvPicPr preferRelativeResize="0"/>
          <p:nvPr/>
        </p:nvPicPr>
        <p:blipFill>
          <a:blip r:embed="rId3">
            <a:alphaModFix/>
          </a:blip>
          <a:stretch>
            <a:fillRect/>
          </a:stretch>
        </p:blipFill>
        <p:spPr>
          <a:xfrm>
            <a:off x="9947177" y="2337301"/>
            <a:ext cx="437678" cy="139015"/>
          </a:xfrm>
          <a:prstGeom prst="rect">
            <a:avLst/>
          </a:prstGeom>
          <a:noFill/>
          <a:ln cap="flat" cmpd="sng" w="19050">
            <a:solidFill>
              <a:srgbClr val="FF9900"/>
            </a:solidFill>
            <a:prstDash val="solid"/>
            <a:round/>
            <a:headEnd len="sm" w="sm" type="none"/>
            <a:tailEnd len="sm" w="sm" type="none"/>
          </a:ln>
        </p:spPr>
      </p:pic>
      <p:pic>
        <p:nvPicPr>
          <p:cNvPr id="1462" name="Google Shape;1462;p116"/>
          <p:cNvPicPr preferRelativeResize="0"/>
          <p:nvPr/>
        </p:nvPicPr>
        <p:blipFill>
          <a:blip r:embed="rId3">
            <a:alphaModFix/>
          </a:blip>
          <a:stretch>
            <a:fillRect/>
          </a:stretch>
        </p:blipFill>
        <p:spPr>
          <a:xfrm>
            <a:off x="10458266" y="2337365"/>
            <a:ext cx="437678" cy="139015"/>
          </a:xfrm>
          <a:prstGeom prst="rect">
            <a:avLst/>
          </a:prstGeom>
          <a:noFill/>
          <a:ln cap="flat" cmpd="sng" w="19050">
            <a:solidFill>
              <a:srgbClr val="6AA84F"/>
            </a:solidFill>
            <a:prstDash val="solid"/>
            <a:round/>
            <a:headEnd len="sm" w="sm" type="none"/>
            <a:tailEnd len="sm" w="sm" type="none"/>
          </a:ln>
        </p:spPr>
      </p:pic>
      <p:cxnSp>
        <p:nvCxnSpPr>
          <p:cNvPr id="1465" name="Google Shape;1465;p116"/>
          <p:cNvCxnSpPr>
            <a:stCxn id="1458" idx="2"/>
            <a:endCxn id="1466" idx="0"/>
          </p:cNvCxnSpPr>
          <p:nvPr/>
        </p:nvCxnSpPr>
        <p:spPr>
          <a:xfrm>
            <a:off x="10166016" y="2476317"/>
            <a:ext cx="0" cy="428700"/>
          </a:xfrm>
          <a:prstGeom prst="straightConnector1">
            <a:avLst/>
          </a:prstGeom>
          <a:noFill/>
          <a:ln cap="flat" cmpd="sng" w="9525">
            <a:solidFill>
              <a:schemeClr val="accent6"/>
            </a:solidFill>
            <a:prstDash val="dot"/>
            <a:round/>
            <a:headEnd len="med" w="med" type="triangle"/>
            <a:tailEnd len="med" w="med" type="triangle"/>
          </a:ln>
        </p:spPr>
      </p:cxnSp>
      <p:cxnSp>
        <p:nvCxnSpPr>
          <p:cNvPr id="1467" name="Google Shape;1467;p116"/>
          <p:cNvCxnSpPr>
            <a:stCxn id="1466" idx="2"/>
            <a:endCxn id="1468" idx="0"/>
          </p:cNvCxnSpPr>
          <p:nvPr/>
        </p:nvCxnSpPr>
        <p:spPr>
          <a:xfrm flipH="1">
            <a:off x="10163030" y="3569061"/>
            <a:ext cx="3000" cy="360600"/>
          </a:xfrm>
          <a:prstGeom prst="straightConnector1">
            <a:avLst/>
          </a:prstGeom>
          <a:noFill/>
          <a:ln cap="flat" cmpd="sng" w="9525">
            <a:solidFill>
              <a:schemeClr val="accent6"/>
            </a:solidFill>
            <a:prstDash val="dot"/>
            <a:round/>
            <a:headEnd len="med" w="med" type="triangle"/>
            <a:tailEnd len="med" w="med" type="triangle"/>
          </a:ln>
        </p:spPr>
      </p:cxnSp>
      <p:sp>
        <p:nvSpPr>
          <p:cNvPr id="1469" name="Google Shape;1469;p116"/>
          <p:cNvSpPr txBox="1"/>
          <p:nvPr>
            <p:ph idx="3" type="subTitle"/>
          </p:nvPr>
        </p:nvSpPr>
        <p:spPr>
          <a:xfrm>
            <a:off x="885103" y="1424950"/>
            <a:ext cx="104217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Institutionalizing automation into your organization</a:t>
            </a:r>
            <a:endParaRPr/>
          </a:p>
        </p:txBody>
      </p:sp>
      <p:sp>
        <p:nvSpPr>
          <p:cNvPr id="1470" name="Google Shape;1470;p116"/>
          <p:cNvSpPr txBox="1"/>
          <p:nvPr/>
        </p:nvSpPr>
        <p:spPr>
          <a:xfrm>
            <a:off x="8474275" y="4632960"/>
            <a:ext cx="3383400" cy="2520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900">
                <a:solidFill>
                  <a:srgbClr val="EE0000"/>
                </a:solidFill>
                <a:latin typeface="Red Hat Text Medium"/>
                <a:ea typeface="Red Hat Text Medium"/>
                <a:cs typeface="Red Hat Text Medium"/>
                <a:sym typeface="Red Hat Text Medium"/>
              </a:rPr>
              <a:t>Automated NetOps</a:t>
            </a:r>
            <a:endParaRPr sz="1900">
              <a:solidFill>
                <a:srgbClr val="EE0000"/>
              </a:solidFill>
              <a:latin typeface="Red Hat Text Medium"/>
              <a:ea typeface="Red Hat Text Medium"/>
              <a:cs typeface="Red Hat Text Medium"/>
              <a:sym typeface="Red Hat Text Medium"/>
            </a:endParaRPr>
          </a:p>
        </p:txBody>
      </p:sp>
      <p:sp>
        <p:nvSpPr>
          <p:cNvPr id="1471" name="Google Shape;1471;p116"/>
          <p:cNvSpPr txBox="1"/>
          <p:nvPr/>
        </p:nvSpPr>
        <p:spPr>
          <a:xfrm>
            <a:off x="4426840" y="4632960"/>
            <a:ext cx="3340800" cy="2520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900">
                <a:solidFill>
                  <a:srgbClr val="EE0000"/>
                </a:solidFill>
                <a:latin typeface="Red Hat Text Medium"/>
                <a:ea typeface="Red Hat Text Medium"/>
                <a:cs typeface="Red Hat Text Medium"/>
                <a:sym typeface="Red Hat Text Medium"/>
              </a:rPr>
              <a:t>Operational State Validation</a:t>
            </a:r>
            <a:endParaRPr sz="1900">
              <a:solidFill>
                <a:srgbClr val="EE0000"/>
              </a:solidFill>
              <a:latin typeface="Red Hat Text Medium"/>
              <a:ea typeface="Red Hat Text Medium"/>
              <a:cs typeface="Red Hat Text Medium"/>
              <a:sym typeface="Red Hat Text Medium"/>
            </a:endParaRPr>
          </a:p>
        </p:txBody>
      </p:sp>
      <p:sp>
        <p:nvSpPr>
          <p:cNvPr id="1472" name="Google Shape;1472;p116"/>
          <p:cNvSpPr txBox="1"/>
          <p:nvPr/>
        </p:nvSpPr>
        <p:spPr>
          <a:xfrm>
            <a:off x="436989" y="4628168"/>
            <a:ext cx="3110400" cy="2520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900">
                <a:solidFill>
                  <a:srgbClr val="EE0000"/>
                </a:solidFill>
                <a:latin typeface="Red Hat Text Medium"/>
                <a:ea typeface="Red Hat Text Medium"/>
                <a:cs typeface="Red Hat Text Medium"/>
                <a:sym typeface="Red Hat Text Medium"/>
              </a:rPr>
              <a:t> Network Compliance</a:t>
            </a:r>
            <a:endParaRPr sz="1900">
              <a:solidFill>
                <a:srgbClr val="EE0000"/>
              </a:solidFill>
              <a:latin typeface="Red Hat Text Medium"/>
              <a:ea typeface="Red Hat Text Medium"/>
              <a:cs typeface="Red Hat Text Medium"/>
              <a:sym typeface="Red Hat Text Medium"/>
            </a:endParaRPr>
          </a:p>
        </p:txBody>
      </p:sp>
      <p:cxnSp>
        <p:nvCxnSpPr>
          <p:cNvPr id="1473" name="Google Shape;1473;p116"/>
          <p:cNvCxnSpPr>
            <a:stCxn id="1474" idx="0"/>
            <a:endCxn id="1475" idx="2"/>
          </p:cNvCxnSpPr>
          <p:nvPr/>
        </p:nvCxnSpPr>
        <p:spPr>
          <a:xfrm flipH="1" rot="10800000">
            <a:off x="5586104" y="2132989"/>
            <a:ext cx="243300" cy="192000"/>
          </a:xfrm>
          <a:prstGeom prst="straightConnector1">
            <a:avLst/>
          </a:prstGeom>
          <a:noFill/>
          <a:ln cap="flat" cmpd="sng" w="9525">
            <a:solidFill>
              <a:srgbClr val="6AA84F"/>
            </a:solidFill>
            <a:prstDash val="solid"/>
            <a:round/>
            <a:headEnd len="med" w="med" type="none"/>
            <a:tailEnd len="med" w="med" type="none"/>
          </a:ln>
        </p:spPr>
      </p:cxnSp>
      <p:cxnSp>
        <p:nvCxnSpPr>
          <p:cNvPr id="1476" name="Google Shape;1476;p116"/>
          <p:cNvCxnSpPr>
            <a:stCxn id="1475" idx="2"/>
            <a:endCxn id="1477" idx="0"/>
          </p:cNvCxnSpPr>
          <p:nvPr/>
        </p:nvCxnSpPr>
        <p:spPr>
          <a:xfrm>
            <a:off x="5829296" y="2132923"/>
            <a:ext cx="267900" cy="192000"/>
          </a:xfrm>
          <a:prstGeom prst="straightConnector1">
            <a:avLst/>
          </a:prstGeom>
          <a:noFill/>
          <a:ln cap="flat" cmpd="sng" w="9525">
            <a:solidFill>
              <a:srgbClr val="6AA84F"/>
            </a:solidFill>
            <a:prstDash val="solid"/>
            <a:round/>
            <a:headEnd len="med" w="med" type="none"/>
            <a:tailEnd len="med" w="med" type="none"/>
          </a:ln>
        </p:spPr>
      </p:cxnSp>
      <p:cxnSp>
        <p:nvCxnSpPr>
          <p:cNvPr id="1478" name="Google Shape;1478;p116"/>
          <p:cNvCxnSpPr>
            <a:stCxn id="1477" idx="0"/>
            <a:endCxn id="1479" idx="2"/>
          </p:cNvCxnSpPr>
          <p:nvPr/>
        </p:nvCxnSpPr>
        <p:spPr>
          <a:xfrm flipH="1" rot="10800000">
            <a:off x="6097199" y="2132997"/>
            <a:ext cx="296400" cy="192000"/>
          </a:xfrm>
          <a:prstGeom prst="straightConnector1">
            <a:avLst/>
          </a:prstGeom>
          <a:noFill/>
          <a:ln cap="flat" cmpd="sng" w="9525">
            <a:solidFill>
              <a:srgbClr val="FF9900"/>
            </a:solidFill>
            <a:prstDash val="solid"/>
            <a:round/>
            <a:headEnd len="med" w="med" type="none"/>
            <a:tailEnd len="med" w="med" type="none"/>
          </a:ln>
        </p:spPr>
      </p:cxnSp>
      <p:cxnSp>
        <p:nvCxnSpPr>
          <p:cNvPr id="1480" name="Google Shape;1480;p116"/>
          <p:cNvCxnSpPr>
            <a:stCxn id="1479" idx="2"/>
            <a:endCxn id="1481" idx="0"/>
          </p:cNvCxnSpPr>
          <p:nvPr/>
        </p:nvCxnSpPr>
        <p:spPr>
          <a:xfrm>
            <a:off x="6393708" y="2132923"/>
            <a:ext cx="214500" cy="192000"/>
          </a:xfrm>
          <a:prstGeom prst="straightConnector1">
            <a:avLst/>
          </a:prstGeom>
          <a:noFill/>
          <a:ln cap="flat" cmpd="sng" w="9525">
            <a:solidFill>
              <a:srgbClr val="FF9900"/>
            </a:solidFill>
            <a:prstDash val="solid"/>
            <a:round/>
            <a:headEnd len="med" w="med" type="none"/>
            <a:tailEnd len="med" w="med" type="none"/>
          </a:ln>
        </p:spPr>
      </p:cxnSp>
      <p:cxnSp>
        <p:nvCxnSpPr>
          <p:cNvPr id="1482" name="Google Shape;1482;p116"/>
          <p:cNvCxnSpPr>
            <a:stCxn id="1474" idx="0"/>
            <a:endCxn id="1479" idx="2"/>
          </p:cNvCxnSpPr>
          <p:nvPr/>
        </p:nvCxnSpPr>
        <p:spPr>
          <a:xfrm flipH="1" rot="10800000">
            <a:off x="5586104" y="2132989"/>
            <a:ext cx="807600" cy="192000"/>
          </a:xfrm>
          <a:prstGeom prst="straightConnector1">
            <a:avLst/>
          </a:prstGeom>
          <a:noFill/>
          <a:ln cap="flat" cmpd="sng" w="9525">
            <a:solidFill>
              <a:srgbClr val="6AA84F"/>
            </a:solidFill>
            <a:prstDash val="solid"/>
            <a:round/>
            <a:headEnd len="med" w="med" type="none"/>
            <a:tailEnd len="med" w="med" type="none"/>
          </a:ln>
        </p:spPr>
      </p:cxnSp>
      <p:cxnSp>
        <p:nvCxnSpPr>
          <p:cNvPr id="1483" name="Google Shape;1483;p116"/>
          <p:cNvCxnSpPr>
            <a:stCxn id="1481" idx="0"/>
            <a:endCxn id="1475" idx="2"/>
          </p:cNvCxnSpPr>
          <p:nvPr/>
        </p:nvCxnSpPr>
        <p:spPr>
          <a:xfrm rot="10800000">
            <a:off x="5829188" y="2133060"/>
            <a:ext cx="779100" cy="192000"/>
          </a:xfrm>
          <a:prstGeom prst="straightConnector1">
            <a:avLst/>
          </a:prstGeom>
          <a:noFill/>
          <a:ln cap="flat" cmpd="sng" w="9525">
            <a:solidFill>
              <a:srgbClr val="6AA84F"/>
            </a:solidFill>
            <a:prstDash val="solid"/>
            <a:round/>
            <a:headEnd len="med" w="med" type="none"/>
            <a:tailEnd len="med" w="med" type="none"/>
          </a:ln>
        </p:spPr>
      </p:cxnSp>
      <p:pic>
        <p:nvPicPr>
          <p:cNvPr id="1475" name="Google Shape;1475;p116"/>
          <p:cNvPicPr preferRelativeResize="0"/>
          <p:nvPr/>
        </p:nvPicPr>
        <p:blipFill>
          <a:blip r:embed="rId3">
            <a:alphaModFix/>
          </a:blip>
          <a:stretch>
            <a:fillRect/>
          </a:stretch>
        </p:blipFill>
        <p:spPr>
          <a:xfrm>
            <a:off x="5610457" y="1993908"/>
            <a:ext cx="437678" cy="139015"/>
          </a:xfrm>
          <a:prstGeom prst="rect">
            <a:avLst/>
          </a:prstGeom>
          <a:noFill/>
          <a:ln>
            <a:noFill/>
          </a:ln>
        </p:spPr>
      </p:pic>
      <p:pic>
        <p:nvPicPr>
          <p:cNvPr id="1479" name="Google Shape;1479;p116"/>
          <p:cNvPicPr preferRelativeResize="0"/>
          <p:nvPr/>
        </p:nvPicPr>
        <p:blipFill>
          <a:blip r:embed="rId4">
            <a:alphaModFix/>
          </a:blip>
          <a:stretch>
            <a:fillRect/>
          </a:stretch>
        </p:blipFill>
        <p:spPr>
          <a:xfrm>
            <a:off x="6174869" y="1993908"/>
            <a:ext cx="437678" cy="139015"/>
          </a:xfrm>
          <a:prstGeom prst="rect">
            <a:avLst/>
          </a:prstGeom>
          <a:noFill/>
          <a:ln>
            <a:noFill/>
          </a:ln>
        </p:spPr>
      </p:pic>
      <p:pic>
        <p:nvPicPr>
          <p:cNvPr id="1474" name="Google Shape;1474;p116"/>
          <p:cNvPicPr preferRelativeResize="0"/>
          <p:nvPr/>
        </p:nvPicPr>
        <p:blipFill>
          <a:blip r:embed="rId3">
            <a:alphaModFix/>
          </a:blip>
          <a:stretch>
            <a:fillRect/>
          </a:stretch>
        </p:blipFill>
        <p:spPr>
          <a:xfrm>
            <a:off x="5367266" y="2324989"/>
            <a:ext cx="437678" cy="139015"/>
          </a:xfrm>
          <a:prstGeom prst="rect">
            <a:avLst/>
          </a:prstGeom>
          <a:noFill/>
          <a:ln>
            <a:noFill/>
          </a:ln>
        </p:spPr>
      </p:pic>
      <p:pic>
        <p:nvPicPr>
          <p:cNvPr id="1477" name="Google Shape;1477;p116"/>
          <p:cNvPicPr preferRelativeResize="0"/>
          <p:nvPr/>
        </p:nvPicPr>
        <p:blipFill>
          <a:blip r:embed="rId3">
            <a:alphaModFix/>
          </a:blip>
          <a:stretch>
            <a:fillRect/>
          </a:stretch>
        </p:blipFill>
        <p:spPr>
          <a:xfrm>
            <a:off x="5878361" y="2324997"/>
            <a:ext cx="437678" cy="139015"/>
          </a:xfrm>
          <a:prstGeom prst="rect">
            <a:avLst/>
          </a:prstGeom>
          <a:noFill/>
          <a:ln>
            <a:noFill/>
          </a:ln>
        </p:spPr>
      </p:pic>
      <p:pic>
        <p:nvPicPr>
          <p:cNvPr id="1481" name="Google Shape;1481;p116"/>
          <p:cNvPicPr preferRelativeResize="0"/>
          <p:nvPr/>
        </p:nvPicPr>
        <p:blipFill>
          <a:blip r:embed="rId3">
            <a:alphaModFix/>
          </a:blip>
          <a:stretch>
            <a:fillRect/>
          </a:stretch>
        </p:blipFill>
        <p:spPr>
          <a:xfrm>
            <a:off x="6389450" y="2325060"/>
            <a:ext cx="437678" cy="139015"/>
          </a:xfrm>
          <a:prstGeom prst="rect">
            <a:avLst/>
          </a:prstGeom>
          <a:noFill/>
          <a:ln>
            <a:noFill/>
          </a:ln>
        </p:spPr>
      </p:pic>
      <p:cxnSp>
        <p:nvCxnSpPr>
          <p:cNvPr id="1484" name="Google Shape;1484;p116"/>
          <p:cNvCxnSpPr>
            <a:stCxn id="1477" idx="2"/>
            <a:endCxn id="1485" idx="0"/>
          </p:cNvCxnSpPr>
          <p:nvPr/>
        </p:nvCxnSpPr>
        <p:spPr>
          <a:xfrm flipH="1">
            <a:off x="6092399" y="2464012"/>
            <a:ext cx="4800" cy="440700"/>
          </a:xfrm>
          <a:prstGeom prst="straightConnector1">
            <a:avLst/>
          </a:prstGeom>
          <a:noFill/>
          <a:ln cap="flat" cmpd="sng" w="9525">
            <a:solidFill>
              <a:schemeClr val="accent6"/>
            </a:solidFill>
            <a:prstDash val="dot"/>
            <a:round/>
            <a:headEnd len="med" w="med" type="none"/>
            <a:tailEnd len="med" w="med" type="triangle"/>
          </a:ln>
        </p:spPr>
      </p:cxnSp>
      <p:cxnSp>
        <p:nvCxnSpPr>
          <p:cNvPr id="1486" name="Google Shape;1486;p116"/>
          <p:cNvCxnSpPr>
            <a:stCxn id="1485" idx="2"/>
            <a:endCxn id="1487" idx="0"/>
          </p:cNvCxnSpPr>
          <p:nvPr/>
        </p:nvCxnSpPr>
        <p:spPr>
          <a:xfrm>
            <a:off x="6092380" y="3568853"/>
            <a:ext cx="0" cy="416100"/>
          </a:xfrm>
          <a:prstGeom prst="straightConnector1">
            <a:avLst/>
          </a:prstGeom>
          <a:noFill/>
          <a:ln cap="flat" cmpd="sng" w="9525">
            <a:solidFill>
              <a:schemeClr val="accent6"/>
            </a:solidFill>
            <a:prstDash val="dot"/>
            <a:round/>
            <a:headEnd len="med" w="med" type="none"/>
            <a:tailEnd len="med" w="med" type="triangle"/>
          </a:ln>
        </p:spPr>
      </p:cxnSp>
      <p:cxnSp>
        <p:nvCxnSpPr>
          <p:cNvPr id="1488" name="Google Shape;1488;p116"/>
          <p:cNvCxnSpPr>
            <a:stCxn id="1489" idx="0"/>
            <a:endCxn id="1490" idx="2"/>
          </p:cNvCxnSpPr>
          <p:nvPr/>
        </p:nvCxnSpPr>
        <p:spPr>
          <a:xfrm flipH="1" rot="10800000">
            <a:off x="1663551" y="2068435"/>
            <a:ext cx="243300" cy="192000"/>
          </a:xfrm>
          <a:prstGeom prst="straightConnector1">
            <a:avLst/>
          </a:prstGeom>
          <a:noFill/>
          <a:ln cap="flat" cmpd="sng" w="9525">
            <a:solidFill>
              <a:schemeClr val="lt2"/>
            </a:solidFill>
            <a:prstDash val="solid"/>
            <a:round/>
            <a:headEnd len="med" w="med" type="none"/>
            <a:tailEnd len="med" w="med" type="none"/>
          </a:ln>
        </p:spPr>
      </p:cxnSp>
      <p:cxnSp>
        <p:nvCxnSpPr>
          <p:cNvPr id="1491" name="Google Shape;1491;p116"/>
          <p:cNvCxnSpPr>
            <a:stCxn id="1490" idx="2"/>
            <a:endCxn id="1492" idx="0"/>
          </p:cNvCxnSpPr>
          <p:nvPr/>
        </p:nvCxnSpPr>
        <p:spPr>
          <a:xfrm>
            <a:off x="1906743" y="2068370"/>
            <a:ext cx="267900" cy="192000"/>
          </a:xfrm>
          <a:prstGeom prst="straightConnector1">
            <a:avLst/>
          </a:prstGeom>
          <a:noFill/>
          <a:ln cap="flat" cmpd="sng" w="9525">
            <a:solidFill>
              <a:schemeClr val="lt2"/>
            </a:solidFill>
            <a:prstDash val="solid"/>
            <a:round/>
            <a:headEnd len="med" w="med" type="none"/>
            <a:tailEnd len="med" w="med" type="none"/>
          </a:ln>
        </p:spPr>
      </p:cxnSp>
      <p:cxnSp>
        <p:nvCxnSpPr>
          <p:cNvPr id="1493" name="Google Shape;1493;p116"/>
          <p:cNvCxnSpPr>
            <a:stCxn id="1492" idx="0"/>
            <a:endCxn id="1494" idx="2"/>
          </p:cNvCxnSpPr>
          <p:nvPr/>
        </p:nvCxnSpPr>
        <p:spPr>
          <a:xfrm flipH="1" rot="10800000">
            <a:off x="2174646" y="2068443"/>
            <a:ext cx="296400" cy="192000"/>
          </a:xfrm>
          <a:prstGeom prst="straightConnector1">
            <a:avLst/>
          </a:prstGeom>
          <a:noFill/>
          <a:ln cap="flat" cmpd="sng" w="9525">
            <a:solidFill>
              <a:schemeClr val="lt2"/>
            </a:solidFill>
            <a:prstDash val="solid"/>
            <a:round/>
            <a:headEnd len="med" w="med" type="none"/>
            <a:tailEnd len="med" w="med" type="none"/>
          </a:ln>
        </p:spPr>
      </p:cxnSp>
      <p:cxnSp>
        <p:nvCxnSpPr>
          <p:cNvPr id="1495" name="Google Shape;1495;p116"/>
          <p:cNvCxnSpPr>
            <a:stCxn id="1494" idx="2"/>
            <a:endCxn id="1496" idx="0"/>
          </p:cNvCxnSpPr>
          <p:nvPr/>
        </p:nvCxnSpPr>
        <p:spPr>
          <a:xfrm>
            <a:off x="2471154" y="2068370"/>
            <a:ext cx="214500" cy="192000"/>
          </a:xfrm>
          <a:prstGeom prst="straightConnector1">
            <a:avLst/>
          </a:prstGeom>
          <a:noFill/>
          <a:ln cap="flat" cmpd="sng" w="9525">
            <a:solidFill>
              <a:schemeClr val="lt2"/>
            </a:solidFill>
            <a:prstDash val="solid"/>
            <a:round/>
            <a:headEnd len="med" w="med" type="none"/>
            <a:tailEnd len="med" w="med" type="none"/>
          </a:ln>
        </p:spPr>
      </p:cxnSp>
      <p:cxnSp>
        <p:nvCxnSpPr>
          <p:cNvPr id="1497" name="Google Shape;1497;p116"/>
          <p:cNvCxnSpPr>
            <a:stCxn id="1489" idx="0"/>
            <a:endCxn id="1494" idx="2"/>
          </p:cNvCxnSpPr>
          <p:nvPr/>
        </p:nvCxnSpPr>
        <p:spPr>
          <a:xfrm flipH="1" rot="10800000">
            <a:off x="1663551" y="2068435"/>
            <a:ext cx="807600" cy="192000"/>
          </a:xfrm>
          <a:prstGeom prst="straightConnector1">
            <a:avLst/>
          </a:prstGeom>
          <a:noFill/>
          <a:ln cap="flat" cmpd="sng" w="9525">
            <a:solidFill>
              <a:schemeClr val="lt2"/>
            </a:solidFill>
            <a:prstDash val="solid"/>
            <a:round/>
            <a:headEnd len="med" w="med" type="none"/>
            <a:tailEnd len="med" w="med" type="none"/>
          </a:ln>
        </p:spPr>
      </p:cxnSp>
      <p:cxnSp>
        <p:nvCxnSpPr>
          <p:cNvPr id="1498" name="Google Shape;1498;p116"/>
          <p:cNvCxnSpPr>
            <a:stCxn id="1496" idx="0"/>
            <a:endCxn id="1490" idx="2"/>
          </p:cNvCxnSpPr>
          <p:nvPr/>
        </p:nvCxnSpPr>
        <p:spPr>
          <a:xfrm rot="10800000">
            <a:off x="1906635" y="2068507"/>
            <a:ext cx="779100" cy="192000"/>
          </a:xfrm>
          <a:prstGeom prst="straightConnector1">
            <a:avLst/>
          </a:prstGeom>
          <a:noFill/>
          <a:ln cap="flat" cmpd="sng" w="9525">
            <a:solidFill>
              <a:schemeClr val="lt2"/>
            </a:solidFill>
            <a:prstDash val="solid"/>
            <a:round/>
            <a:headEnd len="med" w="med" type="none"/>
            <a:tailEnd len="med" w="med" type="none"/>
          </a:ln>
        </p:spPr>
      </p:cxnSp>
      <p:pic>
        <p:nvPicPr>
          <p:cNvPr id="1490" name="Google Shape;1490;p116"/>
          <p:cNvPicPr preferRelativeResize="0"/>
          <p:nvPr/>
        </p:nvPicPr>
        <p:blipFill>
          <a:blip r:embed="rId3">
            <a:alphaModFix/>
          </a:blip>
          <a:stretch>
            <a:fillRect/>
          </a:stretch>
        </p:blipFill>
        <p:spPr>
          <a:xfrm>
            <a:off x="1687904" y="1929355"/>
            <a:ext cx="437678" cy="139015"/>
          </a:xfrm>
          <a:prstGeom prst="rect">
            <a:avLst/>
          </a:prstGeom>
          <a:noFill/>
          <a:ln cap="flat" cmpd="sng" w="19050">
            <a:solidFill>
              <a:srgbClr val="316DC1"/>
            </a:solidFill>
            <a:prstDash val="solid"/>
            <a:round/>
            <a:headEnd len="sm" w="sm" type="none"/>
            <a:tailEnd len="sm" w="sm" type="none"/>
          </a:ln>
        </p:spPr>
      </p:pic>
      <p:pic>
        <p:nvPicPr>
          <p:cNvPr id="1494" name="Google Shape;1494;p116"/>
          <p:cNvPicPr preferRelativeResize="0"/>
          <p:nvPr/>
        </p:nvPicPr>
        <p:blipFill>
          <a:blip r:embed="rId4">
            <a:alphaModFix/>
          </a:blip>
          <a:stretch>
            <a:fillRect/>
          </a:stretch>
        </p:blipFill>
        <p:spPr>
          <a:xfrm>
            <a:off x="2252316" y="1929355"/>
            <a:ext cx="437678" cy="139015"/>
          </a:xfrm>
          <a:prstGeom prst="rect">
            <a:avLst/>
          </a:prstGeom>
          <a:noFill/>
          <a:ln cap="flat" cmpd="sng" w="19050">
            <a:solidFill>
              <a:srgbClr val="EE0000"/>
            </a:solidFill>
            <a:prstDash val="solid"/>
            <a:round/>
            <a:headEnd len="sm" w="sm" type="none"/>
            <a:tailEnd len="sm" w="sm" type="none"/>
          </a:ln>
        </p:spPr>
      </p:pic>
      <p:pic>
        <p:nvPicPr>
          <p:cNvPr id="1489" name="Google Shape;1489;p116"/>
          <p:cNvPicPr preferRelativeResize="0"/>
          <p:nvPr/>
        </p:nvPicPr>
        <p:blipFill>
          <a:blip r:embed="rId3">
            <a:alphaModFix/>
          </a:blip>
          <a:stretch>
            <a:fillRect/>
          </a:stretch>
        </p:blipFill>
        <p:spPr>
          <a:xfrm>
            <a:off x="1444712" y="2260435"/>
            <a:ext cx="437678" cy="139015"/>
          </a:xfrm>
          <a:prstGeom prst="rect">
            <a:avLst/>
          </a:prstGeom>
          <a:noFill/>
          <a:ln cap="flat" cmpd="sng" w="19050">
            <a:solidFill>
              <a:srgbClr val="316DC1"/>
            </a:solidFill>
            <a:prstDash val="solid"/>
            <a:round/>
            <a:headEnd len="sm" w="sm" type="none"/>
            <a:tailEnd len="sm" w="sm" type="none"/>
          </a:ln>
        </p:spPr>
      </p:pic>
      <p:pic>
        <p:nvPicPr>
          <p:cNvPr id="1492" name="Google Shape;1492;p116"/>
          <p:cNvPicPr preferRelativeResize="0"/>
          <p:nvPr/>
        </p:nvPicPr>
        <p:blipFill>
          <a:blip r:embed="rId3">
            <a:alphaModFix/>
          </a:blip>
          <a:stretch>
            <a:fillRect/>
          </a:stretch>
        </p:blipFill>
        <p:spPr>
          <a:xfrm>
            <a:off x="1955807" y="2260443"/>
            <a:ext cx="437678" cy="139015"/>
          </a:xfrm>
          <a:prstGeom prst="rect">
            <a:avLst/>
          </a:prstGeom>
          <a:noFill/>
          <a:ln cap="flat" cmpd="sng" w="19050">
            <a:solidFill>
              <a:srgbClr val="EE0000"/>
            </a:solidFill>
            <a:prstDash val="solid"/>
            <a:round/>
            <a:headEnd len="sm" w="sm" type="none"/>
            <a:tailEnd len="sm" w="sm" type="none"/>
          </a:ln>
        </p:spPr>
      </p:pic>
      <p:pic>
        <p:nvPicPr>
          <p:cNvPr id="1496" name="Google Shape;1496;p116"/>
          <p:cNvPicPr preferRelativeResize="0"/>
          <p:nvPr/>
        </p:nvPicPr>
        <p:blipFill>
          <a:blip r:embed="rId3">
            <a:alphaModFix/>
          </a:blip>
          <a:stretch>
            <a:fillRect/>
          </a:stretch>
        </p:blipFill>
        <p:spPr>
          <a:xfrm>
            <a:off x="2466896" y="2260507"/>
            <a:ext cx="437678" cy="139015"/>
          </a:xfrm>
          <a:prstGeom prst="rect">
            <a:avLst/>
          </a:prstGeom>
          <a:noFill/>
          <a:ln cap="flat" cmpd="sng" w="19050">
            <a:solidFill>
              <a:srgbClr val="316DC1"/>
            </a:solidFill>
            <a:prstDash val="solid"/>
            <a:round/>
            <a:headEnd len="sm" w="sm" type="none"/>
            <a:tailEnd len="sm" w="sm" type="none"/>
          </a:ln>
        </p:spPr>
      </p:pic>
      <p:cxnSp>
        <p:nvCxnSpPr>
          <p:cNvPr id="1499" name="Google Shape;1499;p116"/>
          <p:cNvCxnSpPr>
            <a:stCxn id="1492" idx="2"/>
            <a:endCxn id="1500" idx="0"/>
          </p:cNvCxnSpPr>
          <p:nvPr/>
        </p:nvCxnSpPr>
        <p:spPr>
          <a:xfrm>
            <a:off x="2174646" y="2399459"/>
            <a:ext cx="0" cy="505500"/>
          </a:xfrm>
          <a:prstGeom prst="straightConnector1">
            <a:avLst/>
          </a:prstGeom>
          <a:noFill/>
          <a:ln cap="flat" cmpd="sng" w="9525">
            <a:solidFill>
              <a:schemeClr val="accent6"/>
            </a:solidFill>
            <a:prstDash val="dot"/>
            <a:round/>
            <a:headEnd len="med" w="med" type="triangle"/>
            <a:tailEnd len="med" w="med" type="triangle"/>
          </a:ln>
        </p:spPr>
      </p:cxnSp>
      <p:cxnSp>
        <p:nvCxnSpPr>
          <p:cNvPr id="1501" name="Google Shape;1501;p116"/>
          <p:cNvCxnSpPr>
            <a:stCxn id="1500" idx="2"/>
          </p:cNvCxnSpPr>
          <p:nvPr/>
        </p:nvCxnSpPr>
        <p:spPr>
          <a:xfrm flipH="1">
            <a:off x="2169855" y="3569061"/>
            <a:ext cx="4800" cy="452100"/>
          </a:xfrm>
          <a:prstGeom prst="straightConnector1">
            <a:avLst/>
          </a:prstGeom>
          <a:noFill/>
          <a:ln cap="flat" cmpd="sng" w="9525">
            <a:solidFill>
              <a:schemeClr val="accent6"/>
            </a:solidFill>
            <a:prstDash val="dot"/>
            <a:round/>
            <a:headEnd len="med" w="med" type="triangle"/>
            <a:tailEnd len="med" w="med" type="triangle"/>
          </a:ln>
        </p:spPr>
      </p:cxnSp>
      <p:sp>
        <p:nvSpPr>
          <p:cNvPr id="1502" name="Google Shape;1502;p116"/>
          <p:cNvSpPr txBox="1"/>
          <p:nvPr/>
        </p:nvSpPr>
        <p:spPr>
          <a:xfrm>
            <a:off x="4149281" y="4875600"/>
            <a:ext cx="3886200" cy="1289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 sz="1300">
                <a:solidFill>
                  <a:srgbClr val="102441"/>
                </a:solidFill>
                <a:latin typeface="Red Hat Text"/>
                <a:ea typeface="Red Hat Text"/>
                <a:cs typeface="Red Hat Text"/>
                <a:sym typeface="Red Hat Text"/>
              </a:rPr>
              <a:t>Going beyond config management</a:t>
            </a:r>
            <a:endParaRPr b="1"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Parsing operational state to structured values</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Schema validation and verification</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Enhance operational workflows </a:t>
            </a:r>
            <a:endParaRPr sz="1300">
              <a:latin typeface="Red Hat Text"/>
              <a:ea typeface="Red Hat Text"/>
              <a:cs typeface="Red Hat Text"/>
              <a:sym typeface="Red Hat Text"/>
            </a:endParaRPr>
          </a:p>
        </p:txBody>
      </p:sp>
      <p:sp>
        <p:nvSpPr>
          <p:cNvPr id="1503" name="Google Shape;1503;p116"/>
          <p:cNvSpPr txBox="1"/>
          <p:nvPr/>
        </p:nvSpPr>
        <p:spPr>
          <a:xfrm>
            <a:off x="202728" y="4876800"/>
            <a:ext cx="3915000" cy="12891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b="1" lang="en" sz="1300">
                <a:solidFill>
                  <a:srgbClr val="102441"/>
                </a:solidFill>
                <a:latin typeface="Red Hat Text"/>
                <a:ea typeface="Red Hat Text"/>
                <a:cs typeface="Red Hat Text"/>
                <a:sym typeface="Red Hat Text"/>
              </a:rPr>
              <a:t>Respond quickly and consistently </a:t>
            </a:r>
            <a:endParaRPr b="1"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Security and config compliance for network</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Remove human error from security responses</a:t>
            </a:r>
            <a:endParaRPr sz="1300">
              <a:solidFill>
                <a:srgbClr val="10244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102441"/>
                </a:solidFill>
                <a:latin typeface="Red Hat Text"/>
                <a:ea typeface="Red Hat Text"/>
                <a:cs typeface="Red Hat Text"/>
                <a:sym typeface="Red Hat Text"/>
              </a:rPr>
              <a:t>  </a:t>
            </a:r>
            <a:r>
              <a:rPr lang="en" sz="1600">
                <a:solidFill>
                  <a:srgbClr val="102441"/>
                </a:solidFill>
                <a:latin typeface="Red Hat Text"/>
                <a:ea typeface="Red Hat Text"/>
                <a:cs typeface="Red Hat Text"/>
                <a:sym typeface="Red Hat Text"/>
              </a:rPr>
              <a:t>•</a:t>
            </a:r>
            <a:r>
              <a:rPr lang="en" sz="1300">
                <a:solidFill>
                  <a:srgbClr val="102441"/>
                </a:solidFill>
                <a:latin typeface="Red Hat Text"/>
                <a:ea typeface="Red Hat Text"/>
                <a:cs typeface="Red Hat Text"/>
                <a:sym typeface="Red Hat Text"/>
              </a:rPr>
              <a:t> Enforce Configuration policies and hardening</a:t>
            </a:r>
            <a:endParaRPr sz="1300">
              <a:latin typeface="Red Hat Text"/>
              <a:ea typeface="Red Hat Text"/>
              <a:cs typeface="Red Hat Text"/>
              <a:sym typeface="Red Hat Text"/>
            </a:endParaRPr>
          </a:p>
        </p:txBody>
      </p:sp>
      <p:pic>
        <p:nvPicPr>
          <p:cNvPr id="1504" name="Google Shape;1504;p116"/>
          <p:cNvPicPr preferRelativeResize="0"/>
          <p:nvPr/>
        </p:nvPicPr>
        <p:blipFill rotWithShape="1">
          <a:blip r:embed="rId5">
            <a:alphaModFix/>
          </a:blip>
          <a:srcRect b="0" l="0" r="0" t="0"/>
          <a:stretch/>
        </p:blipFill>
        <p:spPr>
          <a:xfrm>
            <a:off x="1924717" y="3941330"/>
            <a:ext cx="499860" cy="499860"/>
          </a:xfrm>
          <a:prstGeom prst="rect">
            <a:avLst/>
          </a:prstGeom>
          <a:noFill/>
          <a:ln>
            <a:noFill/>
          </a:ln>
        </p:spPr>
      </p:pic>
      <p:pic>
        <p:nvPicPr>
          <p:cNvPr id="1505" name="Google Shape;1505;p116"/>
          <p:cNvPicPr preferRelativeResize="0"/>
          <p:nvPr/>
        </p:nvPicPr>
        <p:blipFill rotWithShape="1">
          <a:blip r:embed="rId6">
            <a:alphaModFix/>
          </a:blip>
          <a:srcRect b="0" l="0" r="0" t="0"/>
          <a:stretch/>
        </p:blipFill>
        <p:spPr>
          <a:xfrm>
            <a:off x="5995479" y="4038828"/>
            <a:ext cx="499860" cy="499860"/>
          </a:xfrm>
          <a:prstGeom prst="rect">
            <a:avLst/>
          </a:prstGeom>
          <a:noFill/>
          <a:ln>
            <a:noFill/>
          </a:ln>
        </p:spPr>
      </p:pic>
      <p:pic>
        <p:nvPicPr>
          <p:cNvPr id="1506" name="Google Shape;1506;p116"/>
          <p:cNvPicPr preferRelativeResize="0"/>
          <p:nvPr/>
        </p:nvPicPr>
        <p:blipFill rotWithShape="1">
          <a:blip r:embed="rId7">
            <a:alphaModFix/>
          </a:blip>
          <a:srcRect b="0" l="0" r="0" t="0"/>
          <a:stretch/>
        </p:blipFill>
        <p:spPr>
          <a:xfrm>
            <a:off x="5579387" y="4009550"/>
            <a:ext cx="499860" cy="499860"/>
          </a:xfrm>
          <a:prstGeom prst="rect">
            <a:avLst/>
          </a:prstGeom>
          <a:noFill/>
          <a:ln>
            <a:noFill/>
          </a:ln>
        </p:spPr>
      </p:pic>
      <p:pic>
        <p:nvPicPr>
          <p:cNvPr id="1507" name="Google Shape;1507;p116"/>
          <p:cNvPicPr preferRelativeResize="0"/>
          <p:nvPr/>
        </p:nvPicPr>
        <p:blipFill rotWithShape="1">
          <a:blip r:embed="rId8">
            <a:alphaModFix/>
          </a:blip>
          <a:srcRect b="0" l="0" r="0" t="0"/>
          <a:stretch/>
        </p:blipFill>
        <p:spPr>
          <a:xfrm>
            <a:off x="1572141" y="2077457"/>
            <a:ext cx="182876" cy="182876"/>
          </a:xfrm>
          <a:prstGeom prst="rect">
            <a:avLst/>
          </a:prstGeom>
          <a:noFill/>
          <a:ln>
            <a:noFill/>
          </a:ln>
        </p:spPr>
      </p:pic>
      <p:pic>
        <p:nvPicPr>
          <p:cNvPr id="1508" name="Google Shape;1508;p116"/>
          <p:cNvPicPr preferRelativeResize="0"/>
          <p:nvPr/>
        </p:nvPicPr>
        <p:blipFill rotWithShape="1">
          <a:blip r:embed="rId8">
            <a:alphaModFix/>
          </a:blip>
          <a:srcRect b="0" l="0" r="0" t="0"/>
          <a:stretch/>
        </p:blipFill>
        <p:spPr>
          <a:xfrm>
            <a:off x="2594299" y="2072997"/>
            <a:ext cx="182876" cy="182876"/>
          </a:xfrm>
          <a:prstGeom prst="rect">
            <a:avLst/>
          </a:prstGeom>
          <a:noFill/>
          <a:ln>
            <a:noFill/>
          </a:ln>
        </p:spPr>
      </p:pic>
      <p:pic>
        <p:nvPicPr>
          <p:cNvPr id="1509" name="Google Shape;1509;p116"/>
          <p:cNvPicPr preferRelativeResize="0"/>
          <p:nvPr/>
        </p:nvPicPr>
        <p:blipFill rotWithShape="1">
          <a:blip r:embed="rId8">
            <a:alphaModFix/>
          </a:blip>
          <a:srcRect b="0" l="0" r="0" t="0"/>
          <a:stretch/>
        </p:blipFill>
        <p:spPr>
          <a:xfrm>
            <a:off x="1815318" y="1729797"/>
            <a:ext cx="182876" cy="182876"/>
          </a:xfrm>
          <a:prstGeom prst="rect">
            <a:avLst/>
          </a:prstGeom>
          <a:noFill/>
          <a:ln>
            <a:noFill/>
          </a:ln>
        </p:spPr>
      </p:pic>
      <p:pic>
        <p:nvPicPr>
          <p:cNvPr id="1510" name="Google Shape;1510;p116"/>
          <p:cNvPicPr preferRelativeResize="0"/>
          <p:nvPr/>
        </p:nvPicPr>
        <p:blipFill rotWithShape="1">
          <a:blip r:embed="rId9">
            <a:alphaModFix/>
          </a:blip>
          <a:srcRect b="0" l="0" r="0" t="0"/>
          <a:stretch/>
        </p:blipFill>
        <p:spPr>
          <a:xfrm>
            <a:off x="2379717" y="1729797"/>
            <a:ext cx="182876" cy="182876"/>
          </a:xfrm>
          <a:prstGeom prst="rect">
            <a:avLst/>
          </a:prstGeom>
          <a:noFill/>
          <a:ln>
            <a:noFill/>
          </a:ln>
        </p:spPr>
      </p:pic>
      <p:pic>
        <p:nvPicPr>
          <p:cNvPr id="1511" name="Google Shape;1511;p116"/>
          <p:cNvPicPr preferRelativeResize="0"/>
          <p:nvPr/>
        </p:nvPicPr>
        <p:blipFill rotWithShape="1">
          <a:blip r:embed="rId9">
            <a:alphaModFix/>
          </a:blip>
          <a:srcRect b="0" l="0" r="0" t="0"/>
          <a:stretch/>
        </p:blipFill>
        <p:spPr>
          <a:xfrm>
            <a:off x="2083207" y="2072930"/>
            <a:ext cx="182876" cy="182876"/>
          </a:xfrm>
          <a:prstGeom prst="rect">
            <a:avLst/>
          </a:prstGeom>
          <a:noFill/>
          <a:ln>
            <a:noFill/>
          </a:ln>
        </p:spPr>
      </p:pic>
      <p:pic>
        <p:nvPicPr>
          <p:cNvPr id="1468" name="Google Shape;1468;p116"/>
          <p:cNvPicPr preferRelativeResize="0"/>
          <p:nvPr/>
        </p:nvPicPr>
        <p:blipFill rotWithShape="1">
          <a:blip r:embed="rId10">
            <a:alphaModFix/>
          </a:blip>
          <a:srcRect b="0" l="0" r="0" t="0"/>
          <a:stretch/>
        </p:blipFill>
        <p:spPr>
          <a:xfrm>
            <a:off x="9828095" y="3929597"/>
            <a:ext cx="669850" cy="669830"/>
          </a:xfrm>
          <a:prstGeom prst="rect">
            <a:avLst/>
          </a:prstGeom>
          <a:noFill/>
          <a:ln>
            <a:noFill/>
          </a:ln>
        </p:spPr>
      </p:pic>
      <p:pic>
        <p:nvPicPr>
          <p:cNvPr id="1512" name="Google Shape;1512;p116"/>
          <p:cNvPicPr preferRelativeResize="0"/>
          <p:nvPr/>
        </p:nvPicPr>
        <p:blipFill rotWithShape="1">
          <a:blip r:embed="rId11">
            <a:alphaModFix/>
          </a:blip>
          <a:srcRect b="0" l="0" r="0" t="0"/>
          <a:stretch/>
        </p:blipFill>
        <p:spPr>
          <a:xfrm>
            <a:off x="8808872" y="4014566"/>
            <a:ext cx="499860" cy="499860"/>
          </a:xfrm>
          <a:prstGeom prst="rect">
            <a:avLst/>
          </a:prstGeom>
          <a:noFill/>
          <a:ln>
            <a:noFill/>
          </a:ln>
        </p:spPr>
      </p:pic>
      <p:cxnSp>
        <p:nvCxnSpPr>
          <p:cNvPr id="1513" name="Google Shape;1513;p116"/>
          <p:cNvCxnSpPr>
            <a:stCxn id="1512" idx="3"/>
            <a:endCxn id="1468" idx="1"/>
          </p:cNvCxnSpPr>
          <p:nvPr/>
        </p:nvCxnSpPr>
        <p:spPr>
          <a:xfrm>
            <a:off x="9308732" y="4264496"/>
            <a:ext cx="519300" cy="0"/>
          </a:xfrm>
          <a:prstGeom prst="straightConnector1">
            <a:avLst/>
          </a:prstGeom>
          <a:noFill/>
          <a:ln cap="flat" cmpd="sng" w="9525">
            <a:solidFill>
              <a:schemeClr val="dk2"/>
            </a:solidFill>
            <a:prstDash val="dot"/>
            <a:round/>
            <a:headEnd len="med" w="med" type="triangle"/>
            <a:tailEnd len="med" w="med" type="triangle"/>
          </a:ln>
        </p:spPr>
      </p:cxnSp>
      <p:sp>
        <p:nvSpPr>
          <p:cNvPr id="1514" name="Google Shape;1514;p116"/>
          <p:cNvSpPr txBox="1"/>
          <p:nvPr/>
        </p:nvSpPr>
        <p:spPr>
          <a:xfrm>
            <a:off x="10619639" y="1771821"/>
            <a:ext cx="187500" cy="25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solidFill>
                  <a:srgbClr val="6AA84F"/>
                </a:solidFill>
                <a:latin typeface="Red Hat Text"/>
                <a:ea typeface="Red Hat Text"/>
                <a:cs typeface="Red Hat Text"/>
                <a:sym typeface="Red Hat Text"/>
              </a:rPr>
              <a:t>✓</a:t>
            </a:r>
            <a:endParaRPr sz="1100">
              <a:solidFill>
                <a:srgbClr val="6AA84F"/>
              </a:solidFill>
              <a:latin typeface="Red Hat Text"/>
              <a:ea typeface="Red Hat Text"/>
              <a:cs typeface="Red Hat Text"/>
              <a:sym typeface="Red Hat Text"/>
            </a:endParaRPr>
          </a:p>
        </p:txBody>
      </p:sp>
      <p:sp>
        <p:nvSpPr>
          <p:cNvPr id="1515" name="Google Shape;1515;p116"/>
          <p:cNvSpPr txBox="1"/>
          <p:nvPr/>
        </p:nvSpPr>
        <p:spPr>
          <a:xfrm>
            <a:off x="9606247" y="2123755"/>
            <a:ext cx="187500" cy="25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solidFill>
                  <a:srgbClr val="6AA84F"/>
                </a:solidFill>
                <a:latin typeface="Red Hat Text"/>
                <a:ea typeface="Red Hat Text"/>
                <a:cs typeface="Red Hat Text"/>
                <a:sym typeface="Red Hat Text"/>
              </a:rPr>
              <a:t>✓</a:t>
            </a:r>
            <a:endParaRPr sz="1100">
              <a:solidFill>
                <a:srgbClr val="6AA84F"/>
              </a:solidFill>
              <a:latin typeface="Red Hat Text"/>
              <a:ea typeface="Red Hat Text"/>
              <a:cs typeface="Red Hat Text"/>
              <a:sym typeface="Red Hat Text"/>
            </a:endParaRPr>
          </a:p>
        </p:txBody>
      </p:sp>
      <p:sp>
        <p:nvSpPr>
          <p:cNvPr id="1516" name="Google Shape;1516;p116"/>
          <p:cNvSpPr txBox="1"/>
          <p:nvPr/>
        </p:nvSpPr>
        <p:spPr>
          <a:xfrm>
            <a:off x="10117351" y="2124156"/>
            <a:ext cx="187500" cy="25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100">
              <a:solidFill>
                <a:srgbClr val="6AA84F"/>
              </a:solidFill>
              <a:latin typeface="Red Hat Text"/>
              <a:ea typeface="Red Hat Text"/>
              <a:cs typeface="Red Hat Text"/>
              <a:sym typeface="Red Hat Text"/>
            </a:endParaRPr>
          </a:p>
        </p:txBody>
      </p:sp>
      <p:sp>
        <p:nvSpPr>
          <p:cNvPr id="1517" name="Google Shape;1517;p116"/>
          <p:cNvSpPr txBox="1"/>
          <p:nvPr/>
        </p:nvSpPr>
        <p:spPr>
          <a:xfrm>
            <a:off x="10604039" y="2123755"/>
            <a:ext cx="187500" cy="25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solidFill>
                  <a:srgbClr val="6AA84F"/>
                </a:solidFill>
                <a:latin typeface="Red Hat Text"/>
                <a:ea typeface="Red Hat Text"/>
                <a:cs typeface="Red Hat Text"/>
                <a:sym typeface="Red Hat Text"/>
              </a:rPr>
              <a:t>✓</a:t>
            </a:r>
            <a:endParaRPr sz="1100">
              <a:solidFill>
                <a:srgbClr val="6AA84F"/>
              </a:solidFill>
              <a:latin typeface="Red Hat Text"/>
              <a:ea typeface="Red Hat Text"/>
              <a:cs typeface="Red Hat Text"/>
              <a:sym typeface="Red Hat Text"/>
            </a:endParaRPr>
          </a:p>
        </p:txBody>
      </p:sp>
      <p:sp>
        <p:nvSpPr>
          <p:cNvPr id="1518" name="Google Shape;1518;p116"/>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500" name="Google Shape;1500;p116"/>
          <p:cNvPicPr preferRelativeResize="0"/>
          <p:nvPr/>
        </p:nvPicPr>
        <p:blipFill>
          <a:blip r:embed="rId12">
            <a:alphaModFix/>
          </a:blip>
          <a:stretch>
            <a:fillRect/>
          </a:stretch>
        </p:blipFill>
        <p:spPr>
          <a:xfrm>
            <a:off x="1842580" y="2904891"/>
            <a:ext cx="664150" cy="664170"/>
          </a:xfrm>
          <a:prstGeom prst="rect">
            <a:avLst/>
          </a:prstGeom>
          <a:noFill/>
          <a:ln>
            <a:noFill/>
          </a:ln>
        </p:spPr>
      </p:pic>
      <p:pic>
        <p:nvPicPr>
          <p:cNvPr id="1485" name="Google Shape;1485;p116"/>
          <p:cNvPicPr preferRelativeResize="0"/>
          <p:nvPr/>
        </p:nvPicPr>
        <p:blipFill>
          <a:blip r:embed="rId12">
            <a:alphaModFix/>
          </a:blip>
          <a:stretch>
            <a:fillRect/>
          </a:stretch>
        </p:blipFill>
        <p:spPr>
          <a:xfrm>
            <a:off x="5760305" y="2904684"/>
            <a:ext cx="664150" cy="664170"/>
          </a:xfrm>
          <a:prstGeom prst="rect">
            <a:avLst/>
          </a:prstGeom>
          <a:noFill/>
          <a:ln>
            <a:noFill/>
          </a:ln>
        </p:spPr>
      </p:pic>
      <p:pic>
        <p:nvPicPr>
          <p:cNvPr id="1466" name="Google Shape;1466;p116"/>
          <p:cNvPicPr preferRelativeResize="0"/>
          <p:nvPr/>
        </p:nvPicPr>
        <p:blipFill>
          <a:blip r:embed="rId12">
            <a:alphaModFix/>
          </a:blip>
          <a:stretch>
            <a:fillRect/>
          </a:stretch>
        </p:blipFill>
        <p:spPr>
          <a:xfrm>
            <a:off x="9833955" y="2904891"/>
            <a:ext cx="664150" cy="6641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17"/>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1524" name="Google Shape;1524;p117"/>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pic>
        <p:nvPicPr>
          <p:cNvPr id="1525" name="Google Shape;1525;p117"/>
          <p:cNvPicPr preferRelativeResize="0"/>
          <p:nvPr/>
        </p:nvPicPr>
        <p:blipFill>
          <a:blip r:embed="rId3">
            <a:alphaModFix/>
          </a:blip>
          <a:stretch>
            <a:fillRect/>
          </a:stretch>
        </p:blipFill>
        <p:spPr>
          <a:xfrm>
            <a:off x="9772973" y="320475"/>
            <a:ext cx="1457325" cy="1457325"/>
          </a:xfrm>
          <a:prstGeom prst="rect">
            <a:avLst/>
          </a:prstGeom>
          <a:noFill/>
          <a:ln>
            <a:noFill/>
          </a:ln>
        </p:spPr>
      </p:pic>
      <p:sp>
        <p:nvSpPr>
          <p:cNvPr id="1526" name="Google Shape;1526;p117"/>
          <p:cNvSpPr txBox="1"/>
          <p:nvPr>
            <p:ph idx="4294967295" type="title"/>
          </p:nvPr>
        </p:nvSpPr>
        <p:spPr>
          <a:xfrm>
            <a:off x="447764" y="1084561"/>
            <a:ext cx="6824700" cy="21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Section 1</a:t>
            </a:r>
            <a:endParaRPr sz="6000"/>
          </a:p>
          <a:p>
            <a:pPr indent="0" lvl="0" marL="0" rtl="0" algn="l">
              <a:spcBef>
                <a:spcPts val="0"/>
              </a:spcBef>
              <a:spcAft>
                <a:spcPts val="0"/>
              </a:spcAft>
              <a:buNone/>
            </a:pPr>
            <a:r>
              <a:rPr lang="en" sz="6000"/>
              <a:t>Ansible Basics</a:t>
            </a:r>
            <a:endParaRPr sz="6000"/>
          </a:p>
          <a:p>
            <a:pPr indent="0" lvl="0" marL="0" rtl="0" algn="l">
              <a:spcBef>
                <a:spcPts val="0"/>
              </a:spcBef>
              <a:spcAft>
                <a:spcPts val="0"/>
              </a:spcAft>
              <a:buNone/>
            </a:pPr>
            <a:r>
              <a:t/>
            </a:r>
            <a:endParaRPr sz="6000"/>
          </a:p>
        </p:txBody>
      </p:sp>
      <p:sp>
        <p:nvSpPr>
          <p:cNvPr id="1527" name="Google Shape;1527;p117"/>
          <p:cNvSpPr txBox="1"/>
          <p:nvPr>
            <p:ph idx="4294967295" type="subTitle"/>
          </p:nvPr>
        </p:nvSpPr>
        <p:spPr>
          <a:xfrm>
            <a:off x="949076" y="3626375"/>
            <a:ext cx="6910500" cy="15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Topics Covered:</a:t>
            </a:r>
            <a:endParaRPr sz="2400">
              <a:solidFill>
                <a:schemeClr val="dk1"/>
              </a:solidFill>
              <a:latin typeface="Red Hat Text"/>
              <a:ea typeface="Red Hat Text"/>
              <a:cs typeface="Red Hat Text"/>
              <a:sym typeface="Red Hat Text"/>
            </a:endParaRPr>
          </a:p>
          <a:p>
            <a:pPr indent="-381000" lvl="0" marL="457200" rtl="0" algn="l">
              <a:spcBef>
                <a:spcPts val="50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Understanding Inventory</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An example Ansible Playbook</a:t>
            </a:r>
            <a:endParaRPr sz="2400">
              <a:solidFill>
                <a:schemeClr val="dk1"/>
              </a:solidFill>
              <a:latin typeface="Red Hat Text"/>
              <a:ea typeface="Red Hat Text"/>
              <a:cs typeface="Red Hat Text"/>
              <a:sym typeface="Red Hat Tex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18"/>
          <p:cNvSpPr/>
          <p:nvPr/>
        </p:nvSpPr>
        <p:spPr>
          <a:xfrm>
            <a:off x="1600161" y="2286000"/>
            <a:ext cx="10058400" cy="3886200"/>
          </a:xfrm>
          <a:prstGeom prst="rect">
            <a:avLst/>
          </a:prstGeom>
          <a:noFill/>
          <a:ln cap="rnd" cmpd="sng" w="19050">
            <a:solidFill>
              <a:srgbClr val="EE0000"/>
            </a:solidFill>
            <a:prstDash val="dot"/>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100">
              <a:solidFill>
                <a:srgbClr val="EE0000"/>
              </a:solidFill>
              <a:latin typeface="Red Hat Display Medium"/>
              <a:ea typeface="Red Hat Display Medium"/>
              <a:cs typeface="Red Hat Display Medium"/>
              <a:sym typeface="Red Hat Display Medium"/>
            </a:endParaRPr>
          </a:p>
        </p:txBody>
      </p:sp>
      <p:sp>
        <p:nvSpPr>
          <p:cNvPr id="1533" name="Google Shape;1533;p118"/>
          <p:cNvSpPr/>
          <p:nvPr/>
        </p:nvSpPr>
        <p:spPr>
          <a:xfrm>
            <a:off x="4114624" y="3884150"/>
            <a:ext cx="7202100" cy="571500"/>
          </a:xfrm>
          <a:prstGeom prst="rect">
            <a:avLst/>
          </a:prstGeom>
          <a:solidFill>
            <a:srgbClr val="EFEFE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rPr lang="en">
                <a:solidFill>
                  <a:schemeClr val="dk1"/>
                </a:solidFill>
                <a:latin typeface="Red Hat Display Medium"/>
                <a:ea typeface="Red Hat Display Medium"/>
                <a:cs typeface="Red Hat Display Medium"/>
                <a:sym typeface="Red Hat Display Medium"/>
              </a:rPr>
              <a:t>Automation hub</a:t>
            </a:r>
            <a:endParaRPr>
              <a:solidFill>
                <a:schemeClr val="dk1"/>
              </a:solidFill>
              <a:latin typeface="Red Hat Display Medium"/>
              <a:ea typeface="Red Hat Display Medium"/>
              <a:cs typeface="Red Hat Display Medium"/>
              <a:sym typeface="Red Hat Display Medium"/>
            </a:endParaRPr>
          </a:p>
        </p:txBody>
      </p:sp>
      <p:sp>
        <p:nvSpPr>
          <p:cNvPr id="1534" name="Google Shape;1534;p118"/>
          <p:cNvSpPr/>
          <p:nvPr/>
        </p:nvSpPr>
        <p:spPr>
          <a:xfrm>
            <a:off x="4114624" y="2743650"/>
            <a:ext cx="7202100" cy="801600"/>
          </a:xfrm>
          <a:prstGeom prst="rect">
            <a:avLst/>
          </a:prstGeom>
          <a:solidFill>
            <a:srgbClr val="EFEFE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rPr lang="en">
                <a:solidFill>
                  <a:schemeClr val="dk1"/>
                </a:solidFill>
                <a:latin typeface="Red Hat Display Medium"/>
                <a:ea typeface="Red Hat Display Medium"/>
                <a:cs typeface="Red Hat Display Medium"/>
                <a:sym typeface="Red Hat Display Medium"/>
              </a:rPr>
              <a:t>Ansible content experience</a:t>
            </a:r>
            <a:endParaRPr>
              <a:solidFill>
                <a:schemeClr val="dk1"/>
              </a:solidFill>
              <a:latin typeface="Red Hat Display Medium"/>
              <a:ea typeface="Red Hat Display Medium"/>
              <a:cs typeface="Red Hat Display Medium"/>
              <a:sym typeface="Red Hat Display Medium"/>
            </a:endParaRPr>
          </a:p>
        </p:txBody>
      </p:sp>
      <p:sp>
        <p:nvSpPr>
          <p:cNvPr id="1535" name="Google Shape;1535;p118"/>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The automation lifecycle</a:t>
            </a:r>
            <a:endParaRPr sz="1800">
              <a:solidFill>
                <a:srgbClr val="EE0000"/>
              </a:solidFill>
              <a:latin typeface="Red Hat Display"/>
              <a:ea typeface="Red Hat Display"/>
              <a:cs typeface="Red Hat Display"/>
              <a:sym typeface="Red Hat Display"/>
            </a:endParaRPr>
          </a:p>
        </p:txBody>
      </p:sp>
      <p:sp>
        <p:nvSpPr>
          <p:cNvPr id="1536" name="Google Shape;1536;p118"/>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800">
                <a:latin typeface="Red Hat Display"/>
                <a:ea typeface="Red Hat Display"/>
                <a:cs typeface="Red Hat Display"/>
                <a:sym typeface="Red Hat Display"/>
              </a:rPr>
              <a:t>Create</a:t>
            </a:r>
            <a:endParaRPr sz="2800">
              <a:solidFill>
                <a:srgbClr val="000000"/>
              </a:solidFill>
              <a:latin typeface="Red Hat Display"/>
              <a:ea typeface="Red Hat Display"/>
              <a:cs typeface="Red Hat Display"/>
              <a:sym typeface="Red Hat Display"/>
            </a:endParaRPr>
          </a:p>
        </p:txBody>
      </p:sp>
      <p:sp>
        <p:nvSpPr>
          <p:cNvPr id="1537" name="Google Shape;1537;p118"/>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38" name="Google Shape;1538;p118"/>
          <p:cNvSpPr txBox="1"/>
          <p:nvPr/>
        </p:nvSpPr>
        <p:spPr>
          <a:xfrm>
            <a:off x="514637" y="5203825"/>
            <a:ext cx="2171100" cy="396900"/>
          </a:xfrm>
          <a:prstGeom prst="rect">
            <a:avLst/>
          </a:prstGeom>
          <a:solidFill>
            <a:srgbClr val="FFFFFF"/>
          </a:solidFill>
          <a:ln>
            <a:noFill/>
          </a:ln>
        </p:spPr>
        <p:txBody>
          <a:bodyPr anchorCtr="0" anchor="ctr" bIns="0" lIns="0" spcFirstLastPara="1" rIns="0" wrap="square" tIns="0">
            <a:noAutofit/>
          </a:bodyPr>
          <a:lstStyle/>
          <a:p>
            <a:pPr indent="0" lvl="0" marL="0" rtl="0" algn="ctr">
              <a:lnSpc>
                <a:spcPct val="114000"/>
              </a:lnSpc>
              <a:spcBef>
                <a:spcPts val="0"/>
              </a:spcBef>
              <a:spcAft>
                <a:spcPts val="0"/>
              </a:spcAft>
              <a:buNone/>
            </a:pPr>
            <a:r>
              <a:rPr lang="en">
                <a:solidFill>
                  <a:schemeClr val="dk1"/>
                </a:solidFill>
                <a:latin typeface="Red Hat Display Medium"/>
                <a:ea typeface="Red Hat Display Medium"/>
                <a:cs typeface="Red Hat Display Medium"/>
                <a:sym typeface="Red Hat Display Medium"/>
              </a:rPr>
              <a:t>Domain experts</a:t>
            </a:r>
            <a:endParaRPr>
              <a:solidFill>
                <a:schemeClr val="dk1"/>
              </a:solidFill>
              <a:latin typeface="Red Hat Display Medium"/>
              <a:ea typeface="Red Hat Display Medium"/>
              <a:cs typeface="Red Hat Display Medium"/>
              <a:sym typeface="Red Hat Display Medium"/>
            </a:endParaRPr>
          </a:p>
        </p:txBody>
      </p:sp>
      <p:sp>
        <p:nvSpPr>
          <p:cNvPr id="1539" name="Google Shape;1539;p118"/>
          <p:cNvSpPr/>
          <p:nvPr/>
        </p:nvSpPr>
        <p:spPr>
          <a:xfrm>
            <a:off x="4114774" y="4572000"/>
            <a:ext cx="7202100" cy="571500"/>
          </a:xfrm>
          <a:prstGeom prst="rect">
            <a:avLst/>
          </a:prstGeom>
          <a:solidFill>
            <a:srgbClr val="EFEFEF"/>
          </a:solidFill>
          <a:ln cap="flat" cmpd="sng" w="9525">
            <a:solidFill>
              <a:schemeClr val="lt1"/>
            </a:solidFill>
            <a:prstDash val="solid"/>
            <a:round/>
            <a:headEnd len="sm" w="sm" type="none"/>
            <a:tailEnd len="sm" w="sm" type="none"/>
          </a:ln>
        </p:spPr>
        <p:txBody>
          <a:bodyPr anchorCtr="0" anchor="ctr" bIns="228600" lIns="0" spcFirstLastPara="1" rIns="0" wrap="square" tIns="0">
            <a:noAutofit/>
          </a:bodyPr>
          <a:lstStyle/>
          <a:p>
            <a:pPr indent="0" lvl="0" marL="0" rtl="0" algn="ctr">
              <a:spcBef>
                <a:spcPts val="0"/>
              </a:spcBef>
              <a:spcAft>
                <a:spcPts val="0"/>
              </a:spcAft>
              <a:buNone/>
            </a:pPr>
            <a:r>
              <a:rPr lang="en">
                <a:solidFill>
                  <a:schemeClr val="dk1"/>
                </a:solidFill>
                <a:latin typeface="Red Hat Display Medium"/>
                <a:ea typeface="Red Hat Display Medium"/>
                <a:cs typeface="Red Hat Display Medium"/>
                <a:sym typeface="Red Hat Display Medium"/>
              </a:rPr>
              <a:t>Ansible content domains</a:t>
            </a:r>
            <a:endParaRPr>
              <a:solidFill>
                <a:schemeClr val="dk1"/>
              </a:solidFill>
              <a:latin typeface="Red Hat Display Medium"/>
              <a:ea typeface="Red Hat Display Medium"/>
              <a:cs typeface="Red Hat Display Medium"/>
              <a:sym typeface="Red Hat Display Medium"/>
            </a:endParaRPr>
          </a:p>
        </p:txBody>
      </p:sp>
      <p:sp>
        <p:nvSpPr>
          <p:cNvPr id="1540" name="Google Shape;1540;p118"/>
          <p:cNvSpPr/>
          <p:nvPr/>
        </p:nvSpPr>
        <p:spPr>
          <a:xfrm>
            <a:off x="4116124" y="4914900"/>
            <a:ext cx="3543300" cy="2286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FFFFFF"/>
                </a:solidFill>
                <a:latin typeface="Red Hat Display Medium"/>
                <a:ea typeface="Red Hat Display Medium"/>
                <a:cs typeface="Red Hat Display Medium"/>
                <a:sym typeface="Red Hat Display Medium"/>
              </a:rPr>
              <a:t>Infrastructure</a:t>
            </a:r>
            <a:endParaRPr sz="1000">
              <a:solidFill>
                <a:srgbClr val="FFFFFF"/>
              </a:solidFill>
              <a:latin typeface="Red Hat Display Medium"/>
              <a:ea typeface="Red Hat Display Medium"/>
              <a:cs typeface="Red Hat Display Medium"/>
              <a:sym typeface="Red Hat Display Medium"/>
            </a:endParaRPr>
          </a:p>
        </p:txBody>
      </p:sp>
      <p:sp>
        <p:nvSpPr>
          <p:cNvPr id="1541" name="Google Shape;1541;p118"/>
          <p:cNvSpPr/>
          <p:nvPr/>
        </p:nvSpPr>
        <p:spPr>
          <a:xfrm>
            <a:off x="7773634" y="4914900"/>
            <a:ext cx="1028700" cy="800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Cloud</a:t>
            </a:r>
            <a:endParaRPr sz="1200">
              <a:solidFill>
                <a:schemeClr val="accent1"/>
              </a:solidFill>
              <a:latin typeface="Red Hat Display Medium"/>
              <a:ea typeface="Red Hat Display Medium"/>
              <a:cs typeface="Red Hat Display Medium"/>
              <a:sym typeface="Red Hat Display Medium"/>
            </a:endParaRPr>
          </a:p>
        </p:txBody>
      </p:sp>
      <p:sp>
        <p:nvSpPr>
          <p:cNvPr id="1542" name="Google Shape;1542;p118"/>
          <p:cNvSpPr/>
          <p:nvPr/>
        </p:nvSpPr>
        <p:spPr>
          <a:xfrm>
            <a:off x="8916606" y="4914900"/>
            <a:ext cx="1143300" cy="800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Network</a:t>
            </a:r>
            <a:endParaRPr sz="1200">
              <a:solidFill>
                <a:schemeClr val="accent1"/>
              </a:solidFill>
              <a:latin typeface="Red Hat Display Medium"/>
              <a:ea typeface="Red Hat Display Medium"/>
              <a:cs typeface="Red Hat Display Medium"/>
              <a:sym typeface="Red Hat Display Medium"/>
            </a:endParaRPr>
          </a:p>
        </p:txBody>
      </p:sp>
      <p:sp>
        <p:nvSpPr>
          <p:cNvPr id="1543" name="Google Shape;1543;p118"/>
          <p:cNvSpPr/>
          <p:nvPr/>
        </p:nvSpPr>
        <p:spPr>
          <a:xfrm>
            <a:off x="10173875" y="4914900"/>
            <a:ext cx="1143300" cy="800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Security</a:t>
            </a:r>
            <a:endParaRPr sz="1200">
              <a:solidFill>
                <a:schemeClr val="accent1"/>
              </a:solidFill>
              <a:latin typeface="Red Hat Display Medium"/>
              <a:ea typeface="Red Hat Display Medium"/>
              <a:cs typeface="Red Hat Display Medium"/>
              <a:sym typeface="Red Hat Display Medium"/>
            </a:endParaRPr>
          </a:p>
        </p:txBody>
      </p:sp>
      <p:sp>
        <p:nvSpPr>
          <p:cNvPr id="1544" name="Google Shape;1544;p118"/>
          <p:cNvSpPr/>
          <p:nvPr/>
        </p:nvSpPr>
        <p:spPr>
          <a:xfrm>
            <a:off x="4114724" y="5143500"/>
            <a:ext cx="1828500" cy="5715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Linux</a:t>
            </a:r>
            <a:endParaRPr sz="1200">
              <a:solidFill>
                <a:schemeClr val="accent1"/>
              </a:solidFill>
              <a:latin typeface="Red Hat Display Medium"/>
              <a:ea typeface="Red Hat Display Medium"/>
              <a:cs typeface="Red Hat Display Medium"/>
              <a:sym typeface="Red Hat Display Medium"/>
            </a:endParaRPr>
          </a:p>
        </p:txBody>
      </p:sp>
      <p:sp>
        <p:nvSpPr>
          <p:cNvPr id="1545" name="Google Shape;1545;p118"/>
          <p:cNvSpPr/>
          <p:nvPr/>
        </p:nvSpPr>
        <p:spPr>
          <a:xfrm>
            <a:off x="5944166" y="5143500"/>
            <a:ext cx="1714500" cy="5715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Windows</a:t>
            </a:r>
            <a:endParaRPr sz="1200">
              <a:solidFill>
                <a:schemeClr val="accent1"/>
              </a:solidFill>
              <a:latin typeface="Red Hat Display Medium"/>
              <a:ea typeface="Red Hat Display Medium"/>
              <a:cs typeface="Red Hat Display Medium"/>
              <a:sym typeface="Red Hat Display Medium"/>
            </a:endParaRPr>
          </a:p>
        </p:txBody>
      </p:sp>
      <p:sp>
        <p:nvSpPr>
          <p:cNvPr id="1546" name="Google Shape;1546;p118"/>
          <p:cNvSpPr/>
          <p:nvPr/>
        </p:nvSpPr>
        <p:spPr>
          <a:xfrm>
            <a:off x="1168046" y="4311298"/>
            <a:ext cx="864300" cy="864300"/>
          </a:xfrm>
          <a:prstGeom prst="ellipse">
            <a:avLst/>
          </a:prstGeom>
          <a:solidFill>
            <a:srgbClr val="FFFFFF"/>
          </a:solidFill>
          <a:ln cap="flat" cmpd="sng" w="19050">
            <a:solidFill>
              <a:schemeClr val="accent1"/>
            </a:solidFill>
            <a:prstDash val="solid"/>
            <a:round/>
            <a:headEnd len="sm" w="sm" type="none"/>
            <a:tailEnd len="sm" w="sm" type="none"/>
          </a:ln>
          <a:effectLst>
            <a:outerShdw rotWithShape="0" algn="bl" dir="2700000" dist="476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18"/>
          <p:cNvSpPr txBox="1"/>
          <p:nvPr/>
        </p:nvSpPr>
        <p:spPr>
          <a:xfrm>
            <a:off x="514637" y="3631838"/>
            <a:ext cx="2171100" cy="368700"/>
          </a:xfrm>
          <a:prstGeom prst="rect">
            <a:avLst/>
          </a:prstGeom>
          <a:solidFill>
            <a:srgbClr val="FFFFFF"/>
          </a:solidFill>
          <a:ln>
            <a:noFill/>
          </a:ln>
        </p:spPr>
        <p:txBody>
          <a:bodyPr anchorCtr="0" anchor="ctr" bIns="0" lIns="0" spcFirstLastPara="1" rIns="0" wrap="square" tIns="0">
            <a:noAutofit/>
          </a:bodyPr>
          <a:lstStyle/>
          <a:p>
            <a:pPr indent="0" lvl="0" marL="0" rtl="0" algn="ctr">
              <a:lnSpc>
                <a:spcPct val="114000"/>
              </a:lnSpc>
              <a:spcBef>
                <a:spcPts val="0"/>
              </a:spcBef>
              <a:spcAft>
                <a:spcPts val="0"/>
              </a:spcAft>
              <a:buNone/>
            </a:pPr>
            <a:r>
              <a:rPr lang="en">
                <a:solidFill>
                  <a:schemeClr val="dk1"/>
                </a:solidFill>
                <a:latin typeface="Red Hat Display Medium"/>
                <a:ea typeface="Red Hat Display Medium"/>
                <a:cs typeface="Red Hat Display Medium"/>
                <a:sym typeface="Red Hat Display Medium"/>
              </a:rPr>
              <a:t>Content creators</a:t>
            </a:r>
            <a:endParaRPr>
              <a:solidFill>
                <a:schemeClr val="dk1"/>
              </a:solidFill>
              <a:latin typeface="Red Hat Display Medium"/>
              <a:ea typeface="Red Hat Display Medium"/>
              <a:cs typeface="Red Hat Display Medium"/>
              <a:sym typeface="Red Hat Display Medium"/>
            </a:endParaRPr>
          </a:p>
        </p:txBody>
      </p:sp>
      <p:sp>
        <p:nvSpPr>
          <p:cNvPr id="1548" name="Google Shape;1548;p118"/>
          <p:cNvSpPr/>
          <p:nvPr/>
        </p:nvSpPr>
        <p:spPr>
          <a:xfrm>
            <a:off x="1168046" y="2727248"/>
            <a:ext cx="864300" cy="864300"/>
          </a:xfrm>
          <a:prstGeom prst="ellipse">
            <a:avLst/>
          </a:prstGeom>
          <a:solidFill>
            <a:srgbClr val="FFFFFF"/>
          </a:solidFill>
          <a:ln cap="flat" cmpd="sng" w="19050">
            <a:solidFill>
              <a:schemeClr val="accent1"/>
            </a:solidFill>
            <a:prstDash val="solid"/>
            <a:round/>
            <a:headEnd len="sm" w="sm" type="none"/>
            <a:tailEnd len="sm" w="sm" type="none"/>
          </a:ln>
          <a:effectLst>
            <a:outerShdw rotWithShape="0" algn="bl" dir="2700000" dist="476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8"/>
          <p:cNvSpPr txBox="1"/>
          <p:nvPr/>
        </p:nvSpPr>
        <p:spPr>
          <a:xfrm>
            <a:off x="2457090" y="2973000"/>
            <a:ext cx="1257300" cy="342900"/>
          </a:xfrm>
          <a:prstGeom prst="rect">
            <a:avLst/>
          </a:prstGeom>
          <a:solidFill>
            <a:srgbClr val="FFFFFF"/>
          </a:solidFill>
          <a:ln>
            <a:noFill/>
          </a:ln>
        </p:spPr>
        <p:txBody>
          <a:bodyPr anchorCtr="0" anchor="ctr" bIns="0" lIns="0" spcFirstLastPara="1" rIns="0" wrap="square" tIns="0">
            <a:noAutofit/>
          </a:bodyPr>
          <a:lstStyle/>
          <a:p>
            <a:pPr indent="0" lvl="0" marL="0" rtl="0" algn="r">
              <a:lnSpc>
                <a:spcPct val="114000"/>
              </a:lnSpc>
              <a:spcBef>
                <a:spcPts val="0"/>
              </a:spcBef>
              <a:spcAft>
                <a:spcPts val="0"/>
              </a:spcAft>
              <a:buNone/>
            </a:pPr>
            <a:r>
              <a:rPr lang="en">
                <a:solidFill>
                  <a:schemeClr val="accent1"/>
                </a:solidFill>
                <a:latin typeface="Red Hat Display Medium"/>
                <a:ea typeface="Red Hat Display Medium"/>
                <a:cs typeface="Red Hat Display Medium"/>
                <a:sym typeface="Red Hat Display Medium"/>
              </a:rPr>
              <a:t>Build</a:t>
            </a:r>
            <a:endParaRPr>
              <a:solidFill>
                <a:schemeClr val="accent1"/>
              </a:solidFill>
              <a:latin typeface="Red Hat Display Medium"/>
              <a:ea typeface="Red Hat Display Medium"/>
              <a:cs typeface="Red Hat Display Medium"/>
              <a:sym typeface="Red Hat Display Medium"/>
            </a:endParaRPr>
          </a:p>
        </p:txBody>
      </p:sp>
      <p:sp>
        <p:nvSpPr>
          <p:cNvPr id="1550" name="Google Shape;1550;p118"/>
          <p:cNvSpPr txBox="1"/>
          <p:nvPr/>
        </p:nvSpPr>
        <p:spPr>
          <a:xfrm>
            <a:off x="2457090" y="3883975"/>
            <a:ext cx="1257300" cy="342900"/>
          </a:xfrm>
          <a:prstGeom prst="rect">
            <a:avLst/>
          </a:prstGeom>
          <a:solidFill>
            <a:srgbClr val="FFFFFF"/>
          </a:solidFill>
          <a:ln>
            <a:noFill/>
          </a:ln>
        </p:spPr>
        <p:txBody>
          <a:bodyPr anchorCtr="0" anchor="ctr" bIns="0" lIns="0" spcFirstLastPara="1" rIns="0" wrap="square" tIns="0">
            <a:noAutofit/>
          </a:bodyPr>
          <a:lstStyle/>
          <a:p>
            <a:pPr indent="0" lvl="0" marL="0" rtl="0" algn="r">
              <a:lnSpc>
                <a:spcPct val="114000"/>
              </a:lnSpc>
              <a:spcBef>
                <a:spcPts val="0"/>
              </a:spcBef>
              <a:spcAft>
                <a:spcPts val="0"/>
              </a:spcAft>
              <a:buNone/>
            </a:pPr>
            <a:r>
              <a:rPr lang="en">
                <a:solidFill>
                  <a:schemeClr val="accent1"/>
                </a:solidFill>
                <a:latin typeface="Red Hat Display Medium"/>
                <a:ea typeface="Red Hat Display Medium"/>
                <a:cs typeface="Red Hat Display Medium"/>
                <a:sym typeface="Red Hat Display Medium"/>
              </a:rPr>
              <a:t>Discover</a:t>
            </a:r>
            <a:endParaRPr>
              <a:solidFill>
                <a:schemeClr val="accent1"/>
              </a:solidFill>
              <a:latin typeface="Red Hat Display Medium"/>
              <a:ea typeface="Red Hat Display Medium"/>
              <a:cs typeface="Red Hat Display Medium"/>
              <a:sym typeface="Red Hat Display Medium"/>
            </a:endParaRPr>
          </a:p>
        </p:txBody>
      </p:sp>
      <p:sp>
        <p:nvSpPr>
          <p:cNvPr id="1551" name="Google Shape;1551;p118"/>
          <p:cNvSpPr txBox="1"/>
          <p:nvPr/>
        </p:nvSpPr>
        <p:spPr>
          <a:xfrm>
            <a:off x="2457090" y="4967475"/>
            <a:ext cx="1257300" cy="342900"/>
          </a:xfrm>
          <a:prstGeom prst="rect">
            <a:avLst/>
          </a:prstGeom>
          <a:solidFill>
            <a:srgbClr val="FFFFFF"/>
          </a:solidFill>
          <a:ln>
            <a:noFill/>
          </a:ln>
        </p:spPr>
        <p:txBody>
          <a:bodyPr anchorCtr="0" anchor="ctr" bIns="0" lIns="0" spcFirstLastPara="1" rIns="0" wrap="square" tIns="0">
            <a:noAutofit/>
          </a:bodyPr>
          <a:lstStyle/>
          <a:p>
            <a:pPr indent="0" lvl="0" marL="0" rtl="0" algn="r">
              <a:lnSpc>
                <a:spcPct val="114000"/>
              </a:lnSpc>
              <a:spcBef>
                <a:spcPts val="0"/>
              </a:spcBef>
              <a:spcAft>
                <a:spcPts val="0"/>
              </a:spcAft>
              <a:buNone/>
            </a:pPr>
            <a:r>
              <a:rPr lang="en">
                <a:solidFill>
                  <a:schemeClr val="accent1"/>
                </a:solidFill>
                <a:latin typeface="Red Hat Display Medium"/>
                <a:ea typeface="Red Hat Display Medium"/>
                <a:cs typeface="Red Hat Display Medium"/>
                <a:sym typeface="Red Hat Display Medium"/>
              </a:rPr>
              <a:t>Trust</a:t>
            </a:r>
            <a:endParaRPr>
              <a:solidFill>
                <a:schemeClr val="accent1"/>
              </a:solidFill>
              <a:latin typeface="Red Hat Display Medium"/>
              <a:ea typeface="Red Hat Display Medium"/>
              <a:cs typeface="Red Hat Display Medium"/>
              <a:sym typeface="Red Hat Display Medium"/>
            </a:endParaRPr>
          </a:p>
        </p:txBody>
      </p:sp>
      <p:cxnSp>
        <p:nvCxnSpPr>
          <p:cNvPr id="1552" name="Google Shape;1552;p118"/>
          <p:cNvCxnSpPr/>
          <p:nvPr/>
        </p:nvCxnSpPr>
        <p:spPr>
          <a:xfrm rot="10800000">
            <a:off x="3836802" y="3144450"/>
            <a:ext cx="162000" cy="0"/>
          </a:xfrm>
          <a:prstGeom prst="straightConnector1">
            <a:avLst/>
          </a:prstGeom>
          <a:noFill/>
          <a:ln cap="flat" cmpd="sng" w="9525">
            <a:solidFill>
              <a:schemeClr val="accent1"/>
            </a:solidFill>
            <a:prstDash val="solid"/>
            <a:round/>
            <a:headEnd len="med" w="med" type="none"/>
            <a:tailEnd len="med" w="med" type="none"/>
          </a:ln>
        </p:spPr>
      </p:cxnSp>
      <p:cxnSp>
        <p:nvCxnSpPr>
          <p:cNvPr id="1553" name="Google Shape;1553;p118"/>
          <p:cNvCxnSpPr/>
          <p:nvPr/>
        </p:nvCxnSpPr>
        <p:spPr>
          <a:xfrm>
            <a:off x="4003576" y="2744800"/>
            <a:ext cx="0" cy="800100"/>
          </a:xfrm>
          <a:prstGeom prst="straightConnector1">
            <a:avLst/>
          </a:prstGeom>
          <a:noFill/>
          <a:ln cap="flat" cmpd="sng" w="9525">
            <a:solidFill>
              <a:schemeClr val="accent1"/>
            </a:solidFill>
            <a:prstDash val="solid"/>
            <a:round/>
            <a:headEnd len="med" w="med" type="none"/>
            <a:tailEnd len="med" w="med" type="none"/>
          </a:ln>
        </p:spPr>
      </p:cxnSp>
      <p:cxnSp>
        <p:nvCxnSpPr>
          <p:cNvPr id="1554" name="Google Shape;1554;p118"/>
          <p:cNvCxnSpPr/>
          <p:nvPr/>
        </p:nvCxnSpPr>
        <p:spPr>
          <a:xfrm rot="10800000">
            <a:off x="3836802" y="4055425"/>
            <a:ext cx="162000" cy="0"/>
          </a:xfrm>
          <a:prstGeom prst="straightConnector1">
            <a:avLst/>
          </a:prstGeom>
          <a:noFill/>
          <a:ln cap="flat" cmpd="sng" w="9525">
            <a:solidFill>
              <a:schemeClr val="accent1"/>
            </a:solidFill>
            <a:prstDash val="solid"/>
            <a:round/>
            <a:headEnd len="med" w="med" type="none"/>
            <a:tailEnd len="med" w="med" type="none"/>
          </a:ln>
        </p:spPr>
      </p:cxnSp>
      <p:cxnSp>
        <p:nvCxnSpPr>
          <p:cNvPr id="1555" name="Google Shape;1555;p118"/>
          <p:cNvCxnSpPr/>
          <p:nvPr/>
        </p:nvCxnSpPr>
        <p:spPr>
          <a:xfrm>
            <a:off x="4003576" y="3655375"/>
            <a:ext cx="0" cy="800100"/>
          </a:xfrm>
          <a:prstGeom prst="straightConnector1">
            <a:avLst/>
          </a:prstGeom>
          <a:noFill/>
          <a:ln cap="flat" cmpd="sng" w="9525">
            <a:solidFill>
              <a:schemeClr val="accent1"/>
            </a:solidFill>
            <a:prstDash val="solid"/>
            <a:round/>
            <a:headEnd len="med" w="med" type="none"/>
            <a:tailEnd len="med" w="med" type="none"/>
          </a:ln>
        </p:spPr>
      </p:cxnSp>
      <p:cxnSp>
        <p:nvCxnSpPr>
          <p:cNvPr id="1556" name="Google Shape;1556;p118"/>
          <p:cNvCxnSpPr/>
          <p:nvPr/>
        </p:nvCxnSpPr>
        <p:spPr>
          <a:xfrm rot="10800000">
            <a:off x="3836802" y="5134150"/>
            <a:ext cx="162000" cy="0"/>
          </a:xfrm>
          <a:prstGeom prst="straightConnector1">
            <a:avLst/>
          </a:prstGeom>
          <a:noFill/>
          <a:ln cap="flat" cmpd="sng" w="9525">
            <a:solidFill>
              <a:schemeClr val="accent1"/>
            </a:solidFill>
            <a:prstDash val="solid"/>
            <a:round/>
            <a:headEnd len="med" w="med" type="none"/>
            <a:tailEnd len="med" w="med" type="none"/>
          </a:ln>
        </p:spPr>
      </p:cxnSp>
      <p:cxnSp>
        <p:nvCxnSpPr>
          <p:cNvPr id="1557" name="Google Shape;1557;p118"/>
          <p:cNvCxnSpPr/>
          <p:nvPr/>
        </p:nvCxnSpPr>
        <p:spPr>
          <a:xfrm>
            <a:off x="4003576" y="4570713"/>
            <a:ext cx="0" cy="1136400"/>
          </a:xfrm>
          <a:prstGeom prst="straightConnector1">
            <a:avLst/>
          </a:prstGeom>
          <a:noFill/>
          <a:ln cap="flat" cmpd="sng" w="9525">
            <a:solidFill>
              <a:schemeClr val="accent1"/>
            </a:solidFill>
            <a:prstDash val="solid"/>
            <a:round/>
            <a:headEnd len="med" w="med" type="none"/>
            <a:tailEnd len="med" w="med" type="none"/>
          </a:ln>
        </p:spPr>
      </p:cxnSp>
      <p:sp>
        <p:nvSpPr>
          <p:cNvPr id="1558" name="Google Shape;1558;p118"/>
          <p:cNvSpPr/>
          <p:nvPr/>
        </p:nvSpPr>
        <p:spPr>
          <a:xfrm>
            <a:off x="4116128" y="3658600"/>
            <a:ext cx="7202100" cy="2286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chemeClr val="lt1"/>
                </a:solidFill>
                <a:latin typeface="Red Hat Display Medium"/>
                <a:ea typeface="Red Hat Display Medium"/>
                <a:cs typeface="Red Hat Display Medium"/>
                <a:sym typeface="Red Hat Display Medium"/>
              </a:rPr>
              <a:t>Red Hat cloud / on-premises</a:t>
            </a:r>
            <a:endParaRPr sz="1000">
              <a:solidFill>
                <a:schemeClr val="lt1"/>
              </a:solidFill>
              <a:latin typeface="Red Hat Display Medium"/>
              <a:ea typeface="Red Hat Display Medium"/>
              <a:cs typeface="Red Hat Display Medium"/>
              <a:sym typeface="Red Hat Display Medium"/>
            </a:endParaRPr>
          </a:p>
        </p:txBody>
      </p:sp>
      <p:pic>
        <p:nvPicPr>
          <p:cNvPr id="1559" name="Google Shape;1559;p118"/>
          <p:cNvPicPr preferRelativeResize="0"/>
          <p:nvPr/>
        </p:nvPicPr>
        <p:blipFill rotWithShape="1">
          <a:blip r:embed="rId3">
            <a:alphaModFix/>
          </a:blip>
          <a:srcRect b="0" l="0" r="0" t="0"/>
          <a:stretch/>
        </p:blipFill>
        <p:spPr>
          <a:xfrm>
            <a:off x="1243863" y="2796075"/>
            <a:ext cx="712435" cy="712372"/>
          </a:xfrm>
          <a:prstGeom prst="rect">
            <a:avLst/>
          </a:prstGeom>
          <a:noFill/>
          <a:ln>
            <a:noFill/>
          </a:ln>
        </p:spPr>
      </p:pic>
      <p:pic>
        <p:nvPicPr>
          <p:cNvPr id="1560" name="Google Shape;1560;p118"/>
          <p:cNvPicPr preferRelativeResize="0"/>
          <p:nvPr/>
        </p:nvPicPr>
        <p:blipFill rotWithShape="1">
          <a:blip r:embed="rId4">
            <a:alphaModFix/>
          </a:blip>
          <a:srcRect b="0" l="0" r="0" t="0"/>
          <a:stretch/>
        </p:blipFill>
        <p:spPr>
          <a:xfrm>
            <a:off x="1243894" y="4369198"/>
            <a:ext cx="712397" cy="7123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19"/>
          <p:cNvSpPr/>
          <p:nvPr/>
        </p:nvSpPr>
        <p:spPr>
          <a:xfrm>
            <a:off x="125" y="914400"/>
            <a:ext cx="12191700" cy="502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9"/>
          <p:cNvSpPr/>
          <p:nvPr/>
        </p:nvSpPr>
        <p:spPr>
          <a:xfrm>
            <a:off x="8588089" y="722775"/>
            <a:ext cx="3603600" cy="37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Display Medium"/>
                <a:ea typeface="Red Hat Display Medium"/>
                <a:cs typeface="Red Hat Display Medium"/>
                <a:sym typeface="Red Hat Display Medium"/>
              </a:rPr>
              <a:t>Ansible playbooks</a:t>
            </a:r>
            <a:endParaRPr>
              <a:solidFill>
                <a:srgbClr val="FFFFFF"/>
              </a:solidFill>
              <a:latin typeface="Red Hat Display Medium"/>
              <a:ea typeface="Red Hat Display Medium"/>
              <a:cs typeface="Red Hat Display Medium"/>
              <a:sym typeface="Red Hat Display Medium"/>
            </a:endParaRPr>
          </a:p>
        </p:txBody>
      </p:sp>
      <p:sp>
        <p:nvSpPr>
          <p:cNvPr id="1567" name="Google Shape;1567;p119"/>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68" name="Google Shape;1568;p119"/>
          <p:cNvSpPr/>
          <p:nvPr/>
        </p:nvSpPr>
        <p:spPr>
          <a:xfrm>
            <a:off x="3474639" y="914400"/>
            <a:ext cx="5242800" cy="502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93D3E6"/>
                </a:solidFill>
                <a:latin typeface="Consolas"/>
                <a:ea typeface="Consolas"/>
                <a:cs typeface="Consolas"/>
                <a:sym typeface="Consolas"/>
              </a:rPr>
              <a:t>name</a:t>
            </a:r>
            <a:r>
              <a:rPr lang="en">
                <a:solidFill>
                  <a:srgbClr val="FFFFFF"/>
                </a:solidFill>
                <a:latin typeface="Consolas"/>
                <a:ea typeface="Consolas"/>
                <a:cs typeface="Consolas"/>
                <a:sym typeface="Consolas"/>
              </a:rPr>
              <a:t>:</a:t>
            </a:r>
            <a:r>
              <a:rPr lang="en">
                <a:latin typeface="Consolas"/>
                <a:ea typeface="Consolas"/>
                <a:cs typeface="Consolas"/>
                <a:sym typeface="Consolas"/>
              </a:rPr>
              <a:t> </a:t>
            </a:r>
            <a:r>
              <a:rPr lang="en">
                <a:solidFill>
                  <a:schemeClr val="accent1"/>
                </a:solidFill>
                <a:latin typeface="Consolas"/>
                <a:ea typeface="Consolas"/>
                <a:cs typeface="Consolas"/>
                <a:sym typeface="Consolas"/>
              </a:rPr>
              <a:t>install and start apache</a:t>
            </a:r>
            <a:endParaRPr>
              <a:solidFill>
                <a:schemeClr val="accent1"/>
              </a:solidFill>
              <a:latin typeface="Consolas"/>
              <a:ea typeface="Consolas"/>
              <a:cs typeface="Consolas"/>
              <a:sym typeface="Consolas"/>
            </a:endParaRPr>
          </a:p>
          <a:p>
            <a:pPr indent="0" lvl="0" marL="0" rtl="0" algn="l">
              <a:spcBef>
                <a:spcPts val="0"/>
              </a:spcBef>
              <a:spcAft>
                <a:spcPts val="0"/>
              </a:spcAft>
              <a:buNone/>
            </a:pPr>
            <a:r>
              <a:rPr lang="en">
                <a:solidFill>
                  <a:srgbClr val="1562B7"/>
                </a:solidFill>
                <a:latin typeface="Consolas"/>
                <a:ea typeface="Consolas"/>
                <a:cs typeface="Consolas"/>
                <a:sym typeface="Consolas"/>
              </a:rPr>
              <a:t>  </a:t>
            </a:r>
            <a:r>
              <a:rPr lang="en">
                <a:solidFill>
                  <a:srgbClr val="93D3E6"/>
                </a:solidFill>
                <a:latin typeface="Consolas"/>
                <a:ea typeface="Consolas"/>
                <a:cs typeface="Consolas"/>
                <a:sym typeface="Consolas"/>
              </a:rPr>
              <a:t>hosts</a:t>
            </a:r>
            <a:r>
              <a:rPr lang="en">
                <a:solidFill>
                  <a:srgbClr val="FFFFFF"/>
                </a:solidFill>
                <a:latin typeface="Consolas"/>
                <a:ea typeface="Consolas"/>
                <a:cs typeface="Consolas"/>
                <a:sym typeface="Consolas"/>
              </a:rPr>
              <a:t>: web</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latin typeface="Consolas"/>
                <a:ea typeface="Consolas"/>
                <a:cs typeface="Consolas"/>
                <a:sym typeface="Consolas"/>
              </a:rPr>
              <a:t>  </a:t>
            </a:r>
            <a:r>
              <a:rPr lang="en">
                <a:solidFill>
                  <a:srgbClr val="93D3E6"/>
                </a:solidFill>
                <a:latin typeface="Consolas"/>
                <a:ea typeface="Consolas"/>
                <a:cs typeface="Consolas"/>
                <a:sym typeface="Consolas"/>
              </a:rPr>
              <a:t>become</a:t>
            </a:r>
            <a:r>
              <a:rPr lang="en">
                <a:solidFill>
                  <a:srgbClr val="FFFFFF"/>
                </a:solidFill>
                <a:latin typeface="Consolas"/>
                <a:ea typeface="Consolas"/>
                <a:cs typeface="Consolas"/>
                <a:sym typeface="Consolas"/>
              </a:rPr>
              <a:t>: yes</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latin typeface="Consolas"/>
                <a:ea typeface="Consolas"/>
                <a:cs typeface="Consolas"/>
                <a:sym typeface="Consolas"/>
              </a:rPr>
              <a:t>  </a:t>
            </a:r>
            <a:r>
              <a:rPr lang="en">
                <a:solidFill>
                  <a:srgbClr val="93D3E6"/>
                </a:solidFill>
                <a:latin typeface="Consolas"/>
                <a:ea typeface="Consolas"/>
                <a:cs typeface="Consolas"/>
                <a:sym typeface="Consolas"/>
              </a:rPr>
              <a:t>tasks</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a:t>
            </a:r>
            <a:r>
              <a:rPr lang="en">
                <a:solidFill>
                  <a:srgbClr val="93D3E6"/>
                </a:solidFill>
                <a:latin typeface="Consolas"/>
                <a:ea typeface="Consolas"/>
                <a:cs typeface="Consolas"/>
                <a:sym typeface="Consolas"/>
              </a:rPr>
              <a:t>name</a:t>
            </a:r>
            <a:r>
              <a:rPr lang="en">
                <a:solidFill>
                  <a:srgbClr val="FFFFFF"/>
                </a:solidFill>
                <a:latin typeface="Consolas"/>
                <a:ea typeface="Consolas"/>
                <a:cs typeface="Consolas"/>
                <a:sym typeface="Consolas"/>
              </a:rPr>
              <a:t>: </a:t>
            </a:r>
            <a:r>
              <a:rPr lang="en">
                <a:solidFill>
                  <a:schemeClr val="accent1"/>
                </a:solidFill>
                <a:latin typeface="Consolas"/>
                <a:ea typeface="Consolas"/>
                <a:cs typeface="Consolas"/>
                <a:sym typeface="Consolas"/>
              </a:rPr>
              <a:t>httpd package is present</a:t>
            </a:r>
            <a:endParaRPr>
              <a:solidFill>
                <a:schemeClr val="accent1"/>
              </a:solidFill>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
                <a:latin typeface="Consolas"/>
                <a:ea typeface="Consolas"/>
                <a:cs typeface="Consolas"/>
                <a:sym typeface="Consolas"/>
              </a:rPr>
              <a:t>	  </a:t>
            </a:r>
            <a:r>
              <a:rPr lang="en">
                <a:solidFill>
                  <a:srgbClr val="93D3E6"/>
                </a:solidFill>
                <a:latin typeface="Consolas"/>
                <a:ea typeface="Consolas"/>
                <a:cs typeface="Consolas"/>
                <a:sym typeface="Consolas"/>
              </a:rPr>
              <a:t>yum</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500"/>
              <a:buFont typeface="Arial"/>
              <a:buNone/>
            </a:pPr>
            <a:r>
              <a:rPr lang="en">
                <a:latin typeface="Consolas"/>
                <a:ea typeface="Consolas"/>
                <a:cs typeface="Consolas"/>
                <a:sym typeface="Consolas"/>
              </a:rPr>
              <a:t>  	    </a:t>
            </a:r>
            <a:r>
              <a:rPr lang="en">
                <a:solidFill>
                  <a:srgbClr val="93D3E6"/>
                </a:solidFill>
                <a:latin typeface="Consolas"/>
                <a:ea typeface="Consolas"/>
                <a:cs typeface="Consolas"/>
                <a:sym typeface="Consolas"/>
              </a:rPr>
              <a:t>name</a:t>
            </a:r>
            <a:r>
              <a:rPr lang="en">
                <a:solidFill>
                  <a:srgbClr val="FFFFFF"/>
                </a:solidFill>
                <a:latin typeface="Consolas"/>
                <a:ea typeface="Consolas"/>
                <a:cs typeface="Consolas"/>
                <a:sym typeface="Consolas"/>
              </a:rPr>
              <a:t>: httpd</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93D3E6"/>
                </a:solidFill>
                <a:latin typeface="Consolas"/>
                <a:ea typeface="Consolas"/>
                <a:cs typeface="Consolas"/>
                <a:sym typeface="Consolas"/>
              </a:rPr>
              <a:t>state</a:t>
            </a:r>
            <a:r>
              <a:rPr lang="en">
                <a:solidFill>
                  <a:srgbClr val="FFFFFF"/>
                </a:solidFill>
                <a:latin typeface="Consolas"/>
                <a:ea typeface="Consolas"/>
                <a:cs typeface="Consolas"/>
                <a:sym typeface="Consolas"/>
              </a:rPr>
              <a:t>: latest</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000000"/>
                </a:solidFill>
                <a:latin typeface="Consolas"/>
                <a:ea typeface="Consolas"/>
                <a:cs typeface="Consolas"/>
                <a:sym typeface="Consolas"/>
              </a:rPr>
              <a:t>  </a:t>
            </a:r>
            <a:r>
              <a:rPr lang="en">
                <a:solidFill>
                  <a:srgbClr val="FFFFFF"/>
                </a:solidFill>
                <a:latin typeface="Consolas"/>
                <a:ea typeface="Consolas"/>
                <a:cs typeface="Consolas"/>
                <a:sym typeface="Consolas"/>
              </a:rPr>
              <a:t>  -</a:t>
            </a:r>
            <a:r>
              <a:rPr lang="en">
                <a:solidFill>
                  <a:srgbClr val="000000"/>
                </a:solidFill>
                <a:latin typeface="Consolas"/>
                <a:ea typeface="Consolas"/>
                <a:cs typeface="Consolas"/>
                <a:sym typeface="Consolas"/>
              </a:rPr>
              <a:t> </a:t>
            </a:r>
            <a:r>
              <a:rPr lang="en">
                <a:solidFill>
                  <a:srgbClr val="93D3E6"/>
                </a:solidFill>
                <a:latin typeface="Consolas"/>
                <a:ea typeface="Consolas"/>
                <a:cs typeface="Consolas"/>
                <a:sym typeface="Consolas"/>
              </a:rPr>
              <a:t>name</a:t>
            </a:r>
            <a:r>
              <a:rPr lang="en">
                <a:solidFill>
                  <a:srgbClr val="FFFFFF"/>
                </a:solidFill>
                <a:latin typeface="Consolas"/>
                <a:ea typeface="Consolas"/>
                <a:cs typeface="Consolas"/>
                <a:sym typeface="Consolas"/>
              </a:rPr>
              <a:t>: </a:t>
            </a:r>
            <a:r>
              <a:rPr lang="en">
                <a:solidFill>
                  <a:schemeClr val="accent1"/>
                </a:solidFill>
                <a:latin typeface="Consolas"/>
                <a:ea typeface="Consolas"/>
                <a:cs typeface="Consolas"/>
                <a:sym typeface="Consolas"/>
              </a:rPr>
              <a:t>latest index.html file is present</a:t>
            </a:r>
            <a:endParaRPr>
              <a:solidFill>
                <a:schemeClr val="accen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      </a:t>
            </a:r>
            <a:r>
              <a:rPr lang="en">
                <a:solidFill>
                  <a:srgbClr val="93D3E6"/>
                </a:solidFill>
                <a:latin typeface="Consolas"/>
                <a:ea typeface="Consolas"/>
                <a:cs typeface="Consolas"/>
                <a:sym typeface="Consolas"/>
              </a:rPr>
              <a:t>template</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        </a:t>
            </a:r>
            <a:r>
              <a:rPr lang="en">
                <a:solidFill>
                  <a:srgbClr val="93D3E6"/>
                </a:solidFill>
                <a:latin typeface="Consolas"/>
                <a:ea typeface="Consolas"/>
                <a:cs typeface="Consolas"/>
                <a:sym typeface="Consolas"/>
              </a:rPr>
              <a:t>src</a:t>
            </a:r>
            <a:r>
              <a:rPr lang="en">
                <a:solidFill>
                  <a:srgbClr val="FFFFFF"/>
                </a:solidFill>
                <a:latin typeface="Consolas"/>
                <a:ea typeface="Consolas"/>
                <a:cs typeface="Consolas"/>
                <a:sym typeface="Consolas"/>
              </a:rPr>
              <a:t>: files/index.html</a:t>
            </a:r>
            <a:endParaRPr>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        </a:t>
            </a:r>
            <a:r>
              <a:rPr lang="en">
                <a:solidFill>
                  <a:srgbClr val="93D3E6"/>
                </a:solidFill>
                <a:latin typeface="Consolas"/>
                <a:ea typeface="Consolas"/>
                <a:cs typeface="Consolas"/>
                <a:sym typeface="Consolas"/>
              </a:rPr>
              <a:t>dest</a:t>
            </a:r>
            <a:r>
              <a:rPr lang="en">
                <a:solidFill>
                  <a:srgbClr val="FFFFFF"/>
                </a:solidFill>
                <a:latin typeface="Consolas"/>
                <a:ea typeface="Consolas"/>
                <a:cs typeface="Consolas"/>
                <a:sym typeface="Consolas"/>
              </a:rPr>
              <a:t>: /var/www/html/</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latin typeface="Consolas"/>
                <a:ea typeface="Consolas"/>
                <a:cs typeface="Consolas"/>
                <a:sym typeface="Consolas"/>
              </a:rPr>
              <a:t> </a:t>
            </a:r>
            <a:r>
              <a:rPr lang="en">
                <a:solidFill>
                  <a:srgbClr val="93D3E6"/>
                </a:solidFill>
                <a:latin typeface="Consolas"/>
                <a:ea typeface="Consolas"/>
                <a:cs typeface="Consolas"/>
                <a:sym typeface="Consolas"/>
              </a:rPr>
              <a:t>name</a:t>
            </a:r>
            <a:r>
              <a:rPr lang="en">
                <a:solidFill>
                  <a:srgbClr val="FFFFFF"/>
                </a:solidFill>
                <a:latin typeface="Consolas"/>
                <a:ea typeface="Consolas"/>
                <a:cs typeface="Consolas"/>
                <a:sym typeface="Consolas"/>
              </a:rPr>
              <a:t>: </a:t>
            </a:r>
            <a:r>
              <a:rPr lang="en">
                <a:solidFill>
                  <a:schemeClr val="accent1"/>
                </a:solidFill>
                <a:latin typeface="Consolas"/>
                <a:ea typeface="Consolas"/>
                <a:cs typeface="Consolas"/>
                <a:sym typeface="Consolas"/>
              </a:rPr>
              <a:t>httpd is started</a:t>
            </a:r>
            <a:endParaRPr>
              <a:solidFill>
                <a:schemeClr val="accent1"/>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93D3E6"/>
                </a:solidFill>
                <a:latin typeface="Consolas"/>
                <a:ea typeface="Consolas"/>
                <a:cs typeface="Consolas"/>
                <a:sym typeface="Consolas"/>
              </a:rPr>
              <a:t>service</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93D3E6"/>
                </a:solidFill>
                <a:latin typeface="Consolas"/>
                <a:ea typeface="Consolas"/>
                <a:cs typeface="Consolas"/>
                <a:sym typeface="Consolas"/>
              </a:rPr>
              <a:t>name</a:t>
            </a:r>
            <a:r>
              <a:rPr lang="en">
                <a:solidFill>
                  <a:srgbClr val="FFFFFF"/>
                </a:solidFill>
                <a:latin typeface="Consolas"/>
                <a:ea typeface="Consolas"/>
                <a:cs typeface="Consolas"/>
                <a:sym typeface="Consolas"/>
              </a:rPr>
              <a:t>: httpd</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93D3E6"/>
                </a:solidFill>
                <a:latin typeface="Consolas"/>
                <a:ea typeface="Consolas"/>
                <a:cs typeface="Consolas"/>
                <a:sym typeface="Consolas"/>
              </a:rPr>
              <a:t>state</a:t>
            </a:r>
            <a:r>
              <a:rPr lang="en">
                <a:solidFill>
                  <a:srgbClr val="FFFFFF"/>
                </a:solidFill>
                <a:latin typeface="Consolas"/>
                <a:ea typeface="Consolas"/>
                <a:cs typeface="Consolas"/>
                <a:sym typeface="Consolas"/>
              </a:rPr>
              <a:t>: started</a:t>
            </a:r>
            <a:endParaRPr>
              <a:solidFill>
                <a:srgbClr val="FFFFFF"/>
              </a:solidFill>
              <a:latin typeface="Consolas"/>
              <a:ea typeface="Consolas"/>
              <a:cs typeface="Consolas"/>
              <a:sym typeface="Consolas"/>
            </a:endParaRPr>
          </a:p>
        </p:txBody>
      </p:sp>
      <p:cxnSp>
        <p:nvCxnSpPr>
          <p:cNvPr id="1569" name="Google Shape;1569;p119"/>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1570" name="Google Shape;1570;p119"/>
          <p:cNvSpPr/>
          <p:nvPr/>
        </p:nvSpPr>
        <p:spPr>
          <a:xfrm>
            <a:off x="8409993" y="548550"/>
            <a:ext cx="731700" cy="7317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1" name="Google Shape;1571;p119"/>
          <p:cNvPicPr preferRelativeResize="0"/>
          <p:nvPr/>
        </p:nvPicPr>
        <p:blipFill rotWithShape="1">
          <a:blip r:embed="rId3">
            <a:alphaModFix/>
          </a:blip>
          <a:srcRect b="0" l="0" r="0" t="0"/>
          <a:stretch/>
        </p:blipFill>
        <p:spPr>
          <a:xfrm>
            <a:off x="8502966" y="638750"/>
            <a:ext cx="545613" cy="5456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3"/>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798" name="Google Shape;798;p93"/>
          <p:cNvSpPr txBox="1"/>
          <p:nvPr>
            <p:ph idx="4294967295" type="title"/>
          </p:nvPr>
        </p:nvSpPr>
        <p:spPr>
          <a:xfrm>
            <a:off x="1752600" y="2270428"/>
            <a:ext cx="8503800" cy="3417000"/>
          </a:xfrm>
          <a:prstGeom prst="rect">
            <a:avLst/>
          </a:prstGeom>
        </p:spPr>
        <p:txBody>
          <a:bodyPr anchorCtr="0" anchor="ctr" bIns="1097275" lIns="347450" spcFirstLastPara="1" rIns="91425" wrap="square" tIns="91425">
            <a:noAutofit/>
          </a:bodyPr>
          <a:lstStyle/>
          <a:p>
            <a:pPr indent="0" lvl="0" marL="0" rtl="0" algn="l">
              <a:spcBef>
                <a:spcPts val="0"/>
              </a:spcBef>
              <a:spcAft>
                <a:spcPts val="0"/>
              </a:spcAft>
              <a:buNone/>
            </a:pPr>
            <a:r>
              <a:t/>
            </a:r>
            <a:endParaRPr sz="3000">
              <a:latin typeface="Red Hat Text"/>
              <a:ea typeface="Red Hat Text"/>
              <a:cs typeface="Red Hat Text"/>
              <a:sym typeface="Red Hat Text"/>
            </a:endParaRPr>
          </a:p>
          <a:p>
            <a:pPr indent="-251459" lvl="0" marL="365760" rtl="0" algn="l">
              <a:spcBef>
                <a:spcPts val="0"/>
              </a:spcBef>
              <a:spcAft>
                <a:spcPts val="0"/>
              </a:spcAft>
              <a:buSzPts val="1800"/>
              <a:buChar char="●"/>
            </a:pPr>
            <a:r>
              <a:rPr lang="en" sz="3000">
                <a:latin typeface="Red Hat Text"/>
                <a:ea typeface="Red Hat Text"/>
                <a:cs typeface="Red Hat Text"/>
                <a:sym typeface="Red Hat Text"/>
              </a:rPr>
              <a:t>Timing</a:t>
            </a:r>
            <a:endParaRPr sz="3000">
              <a:latin typeface="Red Hat Text"/>
              <a:ea typeface="Red Hat Text"/>
              <a:cs typeface="Red Hat Text"/>
              <a:sym typeface="Red Hat Text"/>
            </a:endParaRPr>
          </a:p>
          <a:p>
            <a:pPr indent="-251459" lvl="0" marL="365760" rtl="0" algn="l">
              <a:spcBef>
                <a:spcPts val="0"/>
              </a:spcBef>
              <a:spcAft>
                <a:spcPts val="0"/>
              </a:spcAft>
              <a:buSzPts val="1800"/>
              <a:buChar char="●"/>
            </a:pPr>
            <a:r>
              <a:rPr lang="en" sz="3000">
                <a:latin typeface="Red Hat Text"/>
                <a:ea typeface="Red Hat Text"/>
                <a:cs typeface="Red Hat Text"/>
                <a:sym typeface="Red Hat Text"/>
              </a:rPr>
              <a:t>Breaks</a:t>
            </a:r>
            <a:endParaRPr sz="3000">
              <a:latin typeface="Red Hat Text"/>
              <a:ea typeface="Red Hat Text"/>
              <a:cs typeface="Red Hat Text"/>
              <a:sym typeface="Red Hat Text"/>
            </a:endParaRPr>
          </a:p>
          <a:p>
            <a:pPr indent="-251459" lvl="0" marL="365760" rtl="0" algn="l">
              <a:spcBef>
                <a:spcPts val="0"/>
              </a:spcBef>
              <a:spcAft>
                <a:spcPts val="0"/>
              </a:spcAft>
              <a:buSzPts val="1800"/>
              <a:buChar char="●"/>
            </a:pPr>
            <a:r>
              <a:rPr lang="en" sz="3000">
                <a:latin typeface="Red Hat Text"/>
                <a:ea typeface="Red Hat Text"/>
                <a:cs typeface="Red Hat Text"/>
                <a:sym typeface="Red Hat Text"/>
              </a:rPr>
              <a:t>Takeaways</a:t>
            </a:r>
            <a:endParaRPr sz="3000">
              <a:latin typeface="Red Hat Text"/>
              <a:ea typeface="Red Hat Text"/>
              <a:cs typeface="Red Hat Text"/>
              <a:sym typeface="Red Hat Text"/>
            </a:endParaRPr>
          </a:p>
        </p:txBody>
      </p:sp>
      <p:sp>
        <p:nvSpPr>
          <p:cNvPr id="799" name="Google Shape;799;p93"/>
          <p:cNvSpPr txBox="1"/>
          <p:nvPr/>
        </p:nvSpPr>
        <p:spPr>
          <a:xfrm>
            <a:off x="884904" y="1653550"/>
            <a:ext cx="104193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Understanding the format of this class</a:t>
            </a:r>
            <a:endParaRPr sz="1800">
              <a:solidFill>
                <a:srgbClr val="EE0000"/>
              </a:solidFill>
              <a:latin typeface="Red Hat Display"/>
              <a:ea typeface="Red Hat Display"/>
              <a:cs typeface="Red Hat Display"/>
              <a:sym typeface="Red Hat Display"/>
            </a:endParaRPr>
          </a:p>
        </p:txBody>
      </p:sp>
      <p:sp>
        <p:nvSpPr>
          <p:cNvPr id="800" name="Google Shape;800;p93"/>
          <p:cNvSpPr txBox="1"/>
          <p:nvPr/>
        </p:nvSpPr>
        <p:spPr>
          <a:xfrm>
            <a:off x="884829" y="1100350"/>
            <a:ext cx="104193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Housekeeping</a:t>
            </a:r>
            <a:endParaRPr sz="2800">
              <a:solidFill>
                <a:srgbClr val="000000"/>
              </a:solidFill>
              <a:latin typeface="Red Hat Display"/>
              <a:ea typeface="Red Hat Display"/>
              <a:cs typeface="Red Hat Display"/>
              <a:sym typeface="Red Hat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20"/>
          <p:cNvSpPr/>
          <p:nvPr/>
        </p:nvSpPr>
        <p:spPr>
          <a:xfrm>
            <a:off x="1144192" y="2335003"/>
            <a:ext cx="2606400" cy="2606400"/>
          </a:xfrm>
          <a:prstGeom prst="ellipse">
            <a:avLst/>
          </a:prstGeom>
          <a:solidFill>
            <a:srgbClr val="FFFFFF"/>
          </a:solidFill>
          <a:ln cap="rnd" cmpd="sng" w="19050">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7" name="Google Shape;1577;p120"/>
          <p:cNvPicPr preferRelativeResize="0"/>
          <p:nvPr/>
        </p:nvPicPr>
        <p:blipFill rotWithShape="1">
          <a:blip r:embed="rId3">
            <a:alphaModFix/>
          </a:blip>
          <a:srcRect b="0" l="0" r="0" t="0"/>
          <a:stretch/>
        </p:blipFill>
        <p:spPr>
          <a:xfrm>
            <a:off x="1530062" y="2720875"/>
            <a:ext cx="1834191" cy="1834191"/>
          </a:xfrm>
          <a:prstGeom prst="rect">
            <a:avLst/>
          </a:prstGeom>
          <a:noFill/>
          <a:ln>
            <a:noFill/>
          </a:ln>
        </p:spPr>
      </p:pic>
      <p:sp>
        <p:nvSpPr>
          <p:cNvPr id="1578" name="Google Shape;1578;p120"/>
          <p:cNvSpPr/>
          <p:nvPr/>
        </p:nvSpPr>
        <p:spPr>
          <a:xfrm>
            <a:off x="7139812" y="2748050"/>
            <a:ext cx="1714200" cy="1714200"/>
          </a:xfrm>
          <a:prstGeom prst="ellipse">
            <a:avLst/>
          </a:prstGeom>
          <a:solidFill>
            <a:srgbClr val="FFFFFF"/>
          </a:solidFill>
          <a:ln cap="rnd" cmpd="sng" w="19050">
            <a:solidFill>
              <a:srgbClr val="80808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0"/>
          <p:cNvSpPr/>
          <p:nvPr/>
        </p:nvSpPr>
        <p:spPr>
          <a:xfrm>
            <a:off x="9658275" y="2748050"/>
            <a:ext cx="1714200" cy="1714200"/>
          </a:xfrm>
          <a:prstGeom prst="ellipse">
            <a:avLst/>
          </a:prstGeom>
          <a:solidFill>
            <a:srgbClr val="FFFFFF"/>
          </a:solidFill>
          <a:ln cap="rnd" cmpd="sng" w="19050">
            <a:solidFill>
              <a:srgbClr val="80808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20"/>
          <p:cNvSpPr/>
          <p:nvPr/>
        </p:nvSpPr>
        <p:spPr>
          <a:xfrm>
            <a:off x="4571887" y="2748050"/>
            <a:ext cx="1714200" cy="1714200"/>
          </a:xfrm>
          <a:prstGeom prst="ellipse">
            <a:avLst/>
          </a:prstGeom>
          <a:solidFill>
            <a:srgbClr val="FFFFFF"/>
          </a:solidFill>
          <a:ln cap="rnd" cmpd="sng" w="19050">
            <a:solidFill>
              <a:srgbClr val="80808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0"/>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82" name="Google Shape;1582;p120"/>
          <p:cNvSpPr txBox="1"/>
          <p:nvPr>
            <p:ph type="title"/>
          </p:nvPr>
        </p:nvSpPr>
        <p:spPr>
          <a:xfrm>
            <a:off x="885028" y="11003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makes up an </a:t>
            </a:r>
            <a:r>
              <a:rPr lang="en"/>
              <a:t>Ansible</a:t>
            </a:r>
            <a:r>
              <a:rPr lang="en"/>
              <a:t> playbook?</a:t>
            </a:r>
            <a:endParaRPr/>
          </a:p>
        </p:txBody>
      </p:sp>
      <p:sp>
        <p:nvSpPr>
          <p:cNvPr id="1583" name="Google Shape;1583;p120"/>
          <p:cNvSpPr txBox="1"/>
          <p:nvPr/>
        </p:nvSpPr>
        <p:spPr>
          <a:xfrm>
            <a:off x="9379469" y="4762500"/>
            <a:ext cx="2304600" cy="3429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Plugins</a:t>
            </a:r>
            <a:endParaRPr sz="2400">
              <a:solidFill>
                <a:srgbClr val="EE0000"/>
              </a:solidFill>
              <a:latin typeface="Red Hat Display Medium"/>
              <a:ea typeface="Red Hat Display Medium"/>
              <a:cs typeface="Red Hat Display Medium"/>
              <a:sym typeface="Red Hat Display Medium"/>
            </a:endParaRPr>
          </a:p>
        </p:txBody>
      </p:sp>
      <p:sp>
        <p:nvSpPr>
          <p:cNvPr id="1584" name="Google Shape;1584;p120"/>
          <p:cNvSpPr txBox="1"/>
          <p:nvPr/>
        </p:nvSpPr>
        <p:spPr>
          <a:xfrm>
            <a:off x="6845176" y="4762500"/>
            <a:ext cx="2304600" cy="3429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Modules</a:t>
            </a:r>
            <a:endParaRPr sz="2400">
              <a:solidFill>
                <a:srgbClr val="EE0000"/>
              </a:solidFill>
              <a:latin typeface="Red Hat Display Medium"/>
              <a:ea typeface="Red Hat Display Medium"/>
              <a:cs typeface="Red Hat Display Medium"/>
              <a:sym typeface="Red Hat Display Medium"/>
            </a:endParaRPr>
          </a:p>
        </p:txBody>
      </p:sp>
      <p:sp>
        <p:nvSpPr>
          <p:cNvPr id="1585" name="Google Shape;1585;p120"/>
          <p:cNvSpPr txBox="1"/>
          <p:nvPr/>
        </p:nvSpPr>
        <p:spPr>
          <a:xfrm>
            <a:off x="4310919" y="4762500"/>
            <a:ext cx="2304600" cy="3429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Plays</a:t>
            </a:r>
            <a:endParaRPr sz="2400">
              <a:solidFill>
                <a:srgbClr val="EE0000"/>
              </a:solidFill>
              <a:latin typeface="Red Hat Display Medium"/>
              <a:ea typeface="Red Hat Display Medium"/>
              <a:cs typeface="Red Hat Display Medium"/>
              <a:sym typeface="Red Hat Display Medium"/>
            </a:endParaRPr>
          </a:p>
        </p:txBody>
      </p:sp>
      <p:cxnSp>
        <p:nvCxnSpPr>
          <p:cNvPr id="1586" name="Google Shape;1586;p120"/>
          <p:cNvCxnSpPr/>
          <p:nvPr/>
        </p:nvCxnSpPr>
        <p:spPr>
          <a:xfrm>
            <a:off x="3826441" y="3604000"/>
            <a:ext cx="753000" cy="0"/>
          </a:xfrm>
          <a:prstGeom prst="straightConnector1">
            <a:avLst/>
          </a:prstGeom>
          <a:noFill/>
          <a:ln cap="rnd" cmpd="sng" w="19050">
            <a:solidFill>
              <a:schemeClr val="accent1"/>
            </a:solidFill>
            <a:prstDash val="dot"/>
            <a:round/>
            <a:headEnd len="med" w="med" type="none"/>
            <a:tailEnd len="med" w="med" type="none"/>
          </a:ln>
        </p:spPr>
      </p:cxnSp>
      <p:cxnSp>
        <p:nvCxnSpPr>
          <p:cNvPr id="1587" name="Google Shape;1587;p120"/>
          <p:cNvCxnSpPr/>
          <p:nvPr/>
        </p:nvCxnSpPr>
        <p:spPr>
          <a:xfrm>
            <a:off x="6376024" y="3604000"/>
            <a:ext cx="721200" cy="0"/>
          </a:xfrm>
          <a:prstGeom prst="straightConnector1">
            <a:avLst/>
          </a:prstGeom>
          <a:noFill/>
          <a:ln cap="rnd" cmpd="sng" w="19050">
            <a:solidFill>
              <a:schemeClr val="accent1"/>
            </a:solidFill>
            <a:prstDash val="dot"/>
            <a:round/>
            <a:headEnd len="med" w="med" type="none"/>
            <a:tailEnd len="med" w="med" type="none"/>
          </a:ln>
        </p:spPr>
      </p:cxnSp>
      <p:cxnSp>
        <p:nvCxnSpPr>
          <p:cNvPr id="1588" name="Google Shape;1588;p120"/>
          <p:cNvCxnSpPr/>
          <p:nvPr/>
        </p:nvCxnSpPr>
        <p:spPr>
          <a:xfrm>
            <a:off x="8913453" y="3604000"/>
            <a:ext cx="721200" cy="0"/>
          </a:xfrm>
          <a:prstGeom prst="straightConnector1">
            <a:avLst/>
          </a:prstGeom>
          <a:noFill/>
          <a:ln cap="rnd" cmpd="sng" w="19050">
            <a:solidFill>
              <a:schemeClr val="accent1"/>
            </a:solidFill>
            <a:prstDash val="dot"/>
            <a:round/>
            <a:headEnd len="med" w="med" type="none"/>
            <a:tailEnd len="med" w="med" type="none"/>
          </a:ln>
        </p:spPr>
      </p:cxnSp>
      <p:pic>
        <p:nvPicPr>
          <p:cNvPr id="1589" name="Google Shape;1589;p120"/>
          <p:cNvPicPr preferRelativeResize="0"/>
          <p:nvPr/>
        </p:nvPicPr>
        <p:blipFill rotWithShape="1">
          <a:blip r:embed="rId4">
            <a:alphaModFix/>
          </a:blip>
          <a:srcRect b="0" l="0" r="0" t="0"/>
          <a:stretch/>
        </p:blipFill>
        <p:spPr>
          <a:xfrm>
            <a:off x="5003154" y="3172013"/>
            <a:ext cx="863772" cy="863771"/>
          </a:xfrm>
          <a:prstGeom prst="rect">
            <a:avLst/>
          </a:prstGeom>
          <a:noFill/>
          <a:ln>
            <a:noFill/>
          </a:ln>
        </p:spPr>
      </p:pic>
      <p:pic>
        <p:nvPicPr>
          <p:cNvPr id="1590" name="Google Shape;1590;p120"/>
          <p:cNvPicPr preferRelativeResize="0"/>
          <p:nvPr/>
        </p:nvPicPr>
        <p:blipFill rotWithShape="1">
          <a:blip r:embed="rId5">
            <a:alphaModFix/>
          </a:blip>
          <a:srcRect b="0" l="0" r="0" t="0"/>
          <a:stretch/>
        </p:blipFill>
        <p:spPr>
          <a:xfrm>
            <a:off x="7573344" y="3172005"/>
            <a:ext cx="863772" cy="863770"/>
          </a:xfrm>
          <a:prstGeom prst="rect">
            <a:avLst/>
          </a:prstGeom>
          <a:noFill/>
          <a:ln>
            <a:noFill/>
          </a:ln>
        </p:spPr>
      </p:pic>
      <p:pic>
        <p:nvPicPr>
          <p:cNvPr id="1591" name="Google Shape;1591;p120"/>
          <p:cNvPicPr preferRelativeResize="0"/>
          <p:nvPr/>
        </p:nvPicPr>
        <p:blipFill rotWithShape="1">
          <a:blip r:embed="rId6">
            <a:alphaModFix/>
          </a:blip>
          <a:srcRect b="0" l="0" r="0" t="0"/>
          <a:stretch/>
        </p:blipFill>
        <p:spPr>
          <a:xfrm>
            <a:off x="10083351" y="3173160"/>
            <a:ext cx="863772" cy="8637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cxnSp>
        <p:nvCxnSpPr>
          <p:cNvPr id="1596" name="Google Shape;1596;p121"/>
          <p:cNvCxnSpPr/>
          <p:nvPr/>
        </p:nvCxnSpPr>
        <p:spPr>
          <a:xfrm>
            <a:off x="1200919" y="2941061"/>
            <a:ext cx="0" cy="3909300"/>
          </a:xfrm>
          <a:prstGeom prst="straightConnector1">
            <a:avLst/>
          </a:prstGeom>
          <a:noFill/>
          <a:ln cap="rnd" cmpd="sng" w="19050">
            <a:solidFill>
              <a:schemeClr val="accent5"/>
            </a:solidFill>
            <a:prstDash val="dot"/>
            <a:round/>
            <a:headEnd len="med" w="med" type="none"/>
            <a:tailEnd len="med" w="med" type="none"/>
          </a:ln>
        </p:spPr>
      </p:cxnSp>
      <p:pic>
        <p:nvPicPr>
          <p:cNvPr id="1597" name="Google Shape;1597;p121"/>
          <p:cNvPicPr preferRelativeResize="0"/>
          <p:nvPr/>
        </p:nvPicPr>
        <p:blipFill rotWithShape="1">
          <a:blip r:embed="rId3">
            <a:alphaModFix/>
          </a:blip>
          <a:srcRect b="0" l="0" r="9966" t="0"/>
          <a:stretch/>
        </p:blipFill>
        <p:spPr>
          <a:xfrm>
            <a:off x="4343293" y="401650"/>
            <a:ext cx="7848420" cy="5315451"/>
          </a:xfrm>
          <a:prstGeom prst="rect">
            <a:avLst/>
          </a:prstGeom>
          <a:noFill/>
          <a:ln>
            <a:noFill/>
          </a:ln>
        </p:spPr>
      </p:pic>
      <p:sp>
        <p:nvSpPr>
          <p:cNvPr id="1598" name="Google Shape;1598;p121"/>
          <p:cNvSpPr txBox="1"/>
          <p:nvPr/>
        </p:nvSpPr>
        <p:spPr>
          <a:xfrm>
            <a:off x="6429742" y="1932650"/>
            <a:ext cx="4542600" cy="2214300"/>
          </a:xfrm>
          <a:prstGeom prst="rect">
            <a:avLst/>
          </a:prstGeom>
          <a:solidFill>
            <a:schemeClr val="dk1"/>
          </a:solidFill>
          <a:ln>
            <a:noFill/>
          </a:ln>
        </p:spPr>
        <p:txBody>
          <a:bodyPr anchorCtr="0" anchor="ctr" bIns="91425" lIns="228600"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93D3E6"/>
                </a:solidFill>
                <a:latin typeface="Consolas"/>
                <a:ea typeface="Consolas"/>
                <a:cs typeface="Consolas"/>
                <a:sym typeface="Consolas"/>
              </a:rPr>
              <a:t>name</a:t>
            </a:r>
            <a:r>
              <a:rPr lang="en" sz="1600">
                <a:solidFill>
                  <a:srgbClr val="FFFFFF"/>
                </a:solidFill>
                <a:latin typeface="Consolas"/>
                <a:ea typeface="Consolas"/>
                <a:cs typeface="Consolas"/>
                <a:sym typeface="Consolas"/>
              </a:rPr>
              <a:t>: </a:t>
            </a:r>
            <a:r>
              <a:rPr lang="en" sz="1600">
                <a:solidFill>
                  <a:schemeClr val="accent1"/>
                </a:solidFill>
                <a:latin typeface="Consolas"/>
                <a:ea typeface="Consolas"/>
                <a:cs typeface="Consolas"/>
                <a:sym typeface="Consolas"/>
              </a:rPr>
              <a:t>install and start apache</a:t>
            </a:r>
            <a:endParaRPr sz="1600">
              <a:solidFill>
                <a:schemeClr val="accen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1562B7"/>
                </a:solidFill>
                <a:latin typeface="Consolas"/>
                <a:ea typeface="Consolas"/>
                <a:cs typeface="Consolas"/>
                <a:sym typeface="Consolas"/>
              </a:rPr>
              <a:t>  </a:t>
            </a:r>
            <a:r>
              <a:rPr lang="en" sz="1600">
                <a:solidFill>
                  <a:srgbClr val="93D3E6"/>
                </a:solidFill>
                <a:latin typeface="Consolas"/>
                <a:ea typeface="Consolas"/>
                <a:cs typeface="Consolas"/>
                <a:sym typeface="Consolas"/>
              </a:rPr>
              <a:t>hosts</a:t>
            </a:r>
            <a:r>
              <a:rPr lang="en" sz="1600">
                <a:solidFill>
                  <a:srgbClr val="FFFFFF"/>
                </a:solidFill>
                <a:latin typeface="Consolas"/>
                <a:ea typeface="Consolas"/>
                <a:cs typeface="Consolas"/>
                <a:sym typeface="Consolas"/>
              </a:rPr>
              <a:t>: web</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000000"/>
                </a:solidFill>
                <a:latin typeface="Consolas"/>
                <a:ea typeface="Consolas"/>
                <a:cs typeface="Consolas"/>
                <a:sym typeface="Consolas"/>
              </a:rPr>
              <a:t>  </a:t>
            </a:r>
            <a:r>
              <a:rPr lang="en" sz="1600">
                <a:solidFill>
                  <a:srgbClr val="93D3E6"/>
                </a:solidFill>
                <a:latin typeface="Consolas"/>
                <a:ea typeface="Consolas"/>
                <a:cs typeface="Consolas"/>
                <a:sym typeface="Consolas"/>
              </a:rPr>
              <a:t>become</a:t>
            </a:r>
            <a:r>
              <a:rPr lang="en" sz="1600">
                <a:solidFill>
                  <a:srgbClr val="FFFFFF"/>
                </a:solidFill>
                <a:latin typeface="Consolas"/>
                <a:ea typeface="Consolas"/>
                <a:cs typeface="Consolas"/>
                <a:sym typeface="Consolas"/>
              </a:rPr>
              <a:t>: yes</a:t>
            </a:r>
            <a:endParaRPr sz="1600">
              <a:solidFill>
                <a:srgbClr val="FFFFFF"/>
              </a:solidFill>
              <a:latin typeface="Consolas"/>
              <a:ea typeface="Consolas"/>
              <a:cs typeface="Consolas"/>
              <a:sym typeface="Consolas"/>
            </a:endParaRPr>
          </a:p>
        </p:txBody>
      </p:sp>
      <p:sp>
        <p:nvSpPr>
          <p:cNvPr id="1599" name="Google Shape;1599;p121"/>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What am I automating?</a:t>
            </a:r>
            <a:endParaRPr sz="1800">
              <a:solidFill>
                <a:srgbClr val="EE0000"/>
              </a:solidFill>
              <a:latin typeface="Red Hat Display"/>
              <a:ea typeface="Red Hat Display"/>
              <a:cs typeface="Red Hat Display"/>
              <a:sym typeface="Red Hat Display"/>
            </a:endParaRPr>
          </a:p>
        </p:txBody>
      </p:sp>
      <p:sp>
        <p:nvSpPr>
          <p:cNvPr id="1600" name="Google Shape;1600;p121"/>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Ansible plays</a:t>
            </a:r>
            <a:endParaRPr sz="2800">
              <a:solidFill>
                <a:srgbClr val="000000"/>
              </a:solidFill>
              <a:latin typeface="Red Hat Display"/>
              <a:ea typeface="Red Hat Display"/>
              <a:cs typeface="Red Hat Display"/>
              <a:sym typeface="Red Hat Display"/>
            </a:endParaRPr>
          </a:p>
        </p:txBody>
      </p:sp>
      <p:sp>
        <p:nvSpPr>
          <p:cNvPr id="1601" name="Google Shape;1601;p121"/>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02" name="Google Shape;1602;p121"/>
          <p:cNvSpPr txBox="1"/>
          <p:nvPr/>
        </p:nvSpPr>
        <p:spPr>
          <a:xfrm>
            <a:off x="1718124" y="2514600"/>
            <a:ext cx="3657600" cy="16002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What are they?</a:t>
            </a:r>
            <a:endParaRPr sz="1600">
              <a:solidFill>
                <a:srgbClr val="EE0000"/>
              </a:solidFill>
              <a:latin typeface="Red Hat Display Medium"/>
              <a:ea typeface="Red Hat Display Medium"/>
              <a:cs typeface="Red Hat Display Medium"/>
              <a:sym typeface="Red Hat Display Medium"/>
            </a:endParaRPr>
          </a:p>
          <a:p>
            <a:pPr indent="0" lvl="0" marL="0" rtl="0" algn="l">
              <a:lnSpc>
                <a:spcPct val="140000"/>
              </a:lnSpc>
              <a:spcBef>
                <a:spcPts val="1000"/>
              </a:spcBef>
              <a:spcAft>
                <a:spcPts val="400"/>
              </a:spcAft>
              <a:buClr>
                <a:schemeClr val="dk1"/>
              </a:buClr>
              <a:buSzPts val="1100"/>
              <a:buFont typeface="Arial"/>
              <a:buNone/>
            </a:pPr>
            <a:r>
              <a:rPr lang="en">
                <a:solidFill>
                  <a:schemeClr val="dk1"/>
                </a:solidFill>
                <a:latin typeface="Red Hat Display"/>
                <a:ea typeface="Red Hat Display"/>
                <a:cs typeface="Red Hat Display"/>
                <a:sym typeface="Red Hat Display"/>
              </a:rPr>
              <a:t>Top level specification for a group of tasks.</a:t>
            </a:r>
            <a:br>
              <a:rPr lang="en">
                <a:solidFill>
                  <a:schemeClr val="dk1"/>
                </a:solidFill>
                <a:latin typeface="Red Hat Display"/>
                <a:ea typeface="Red Hat Display"/>
                <a:cs typeface="Red Hat Display"/>
                <a:sym typeface="Red Hat Display"/>
              </a:rPr>
            </a:br>
            <a:r>
              <a:rPr lang="en">
                <a:solidFill>
                  <a:schemeClr val="dk1"/>
                </a:solidFill>
                <a:latin typeface="Red Hat Display"/>
                <a:ea typeface="Red Hat Display"/>
                <a:cs typeface="Red Hat Display"/>
                <a:sym typeface="Red Hat Display"/>
              </a:rPr>
              <a:t>Will tell that play which hosts it will execute on and control behavior such as fact gathering or privilege level. </a:t>
            </a:r>
            <a:endParaRPr>
              <a:solidFill>
                <a:srgbClr val="EE0000"/>
              </a:solidFill>
              <a:latin typeface="Red Hat Display Medium"/>
              <a:ea typeface="Red Hat Display Medium"/>
              <a:cs typeface="Red Hat Display Medium"/>
              <a:sym typeface="Red Hat Display Medium"/>
            </a:endParaRPr>
          </a:p>
        </p:txBody>
      </p:sp>
      <p:sp>
        <p:nvSpPr>
          <p:cNvPr id="1603" name="Google Shape;1603;p121"/>
          <p:cNvSpPr txBox="1"/>
          <p:nvPr/>
        </p:nvSpPr>
        <p:spPr>
          <a:xfrm>
            <a:off x="1718124" y="4343400"/>
            <a:ext cx="3657600" cy="16002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Building blocks for playbooks</a:t>
            </a:r>
            <a:endParaRPr sz="1600">
              <a:solidFill>
                <a:srgbClr val="EE0000"/>
              </a:solidFill>
              <a:latin typeface="Red Hat Display Medium"/>
              <a:ea typeface="Red Hat Display Medium"/>
              <a:cs typeface="Red Hat Display Medium"/>
              <a:sym typeface="Red Hat Display Medium"/>
            </a:endParaRPr>
          </a:p>
          <a:p>
            <a:pPr indent="0" lvl="0" marL="0" rtl="0" algn="l">
              <a:lnSpc>
                <a:spcPct val="140000"/>
              </a:lnSpc>
              <a:spcBef>
                <a:spcPts val="1000"/>
              </a:spcBef>
              <a:spcAft>
                <a:spcPts val="400"/>
              </a:spcAft>
              <a:buClr>
                <a:schemeClr val="dk1"/>
              </a:buClr>
              <a:buSzPts val="1100"/>
              <a:buFont typeface="Arial"/>
              <a:buNone/>
            </a:pPr>
            <a:r>
              <a:rPr lang="en">
                <a:solidFill>
                  <a:schemeClr val="dk1"/>
                </a:solidFill>
                <a:latin typeface="Red Hat Display"/>
                <a:ea typeface="Red Hat Display"/>
                <a:cs typeface="Red Hat Display"/>
                <a:sym typeface="Red Hat Display"/>
              </a:rPr>
              <a:t>Multiple plays can exist within an Ansible playbook that execute on different hosts.</a:t>
            </a:r>
            <a:endParaRPr>
              <a:solidFill>
                <a:srgbClr val="EE0000"/>
              </a:solidFill>
              <a:latin typeface="Red Hat Display Medium"/>
              <a:ea typeface="Red Hat Display Medium"/>
              <a:cs typeface="Red Hat Display Medium"/>
              <a:sym typeface="Red Hat Display Medium"/>
            </a:endParaRPr>
          </a:p>
        </p:txBody>
      </p:sp>
      <p:sp>
        <p:nvSpPr>
          <p:cNvPr id="1604" name="Google Shape;1604;p121"/>
          <p:cNvSpPr/>
          <p:nvPr/>
        </p:nvSpPr>
        <p:spPr>
          <a:xfrm>
            <a:off x="918039" y="24003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1"/>
          <p:cNvSpPr/>
          <p:nvPr/>
        </p:nvSpPr>
        <p:spPr>
          <a:xfrm>
            <a:off x="918039" y="42291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6" name="Google Shape;1606;p121"/>
          <p:cNvPicPr preferRelativeResize="0"/>
          <p:nvPr/>
        </p:nvPicPr>
        <p:blipFill rotWithShape="1">
          <a:blip r:embed="rId4">
            <a:alphaModFix/>
          </a:blip>
          <a:srcRect b="0" l="0" r="0" t="0"/>
          <a:stretch/>
        </p:blipFill>
        <p:spPr>
          <a:xfrm>
            <a:off x="918027" y="2400306"/>
            <a:ext cx="565659" cy="565642"/>
          </a:xfrm>
          <a:prstGeom prst="rect">
            <a:avLst/>
          </a:prstGeom>
          <a:noFill/>
          <a:ln>
            <a:noFill/>
          </a:ln>
        </p:spPr>
      </p:pic>
      <p:pic>
        <p:nvPicPr>
          <p:cNvPr id="1607" name="Google Shape;1607;p121"/>
          <p:cNvPicPr preferRelativeResize="0"/>
          <p:nvPr/>
        </p:nvPicPr>
        <p:blipFill rotWithShape="1">
          <a:blip r:embed="rId5">
            <a:alphaModFix/>
          </a:blip>
          <a:srcRect b="0" l="0" r="0" t="0"/>
          <a:stretch/>
        </p:blipFill>
        <p:spPr>
          <a:xfrm>
            <a:off x="958901" y="4269975"/>
            <a:ext cx="483928" cy="48392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cxnSp>
        <p:nvCxnSpPr>
          <p:cNvPr id="1612" name="Google Shape;1612;p122"/>
          <p:cNvCxnSpPr/>
          <p:nvPr/>
        </p:nvCxnSpPr>
        <p:spPr>
          <a:xfrm>
            <a:off x="1200919" y="2941061"/>
            <a:ext cx="0" cy="3909300"/>
          </a:xfrm>
          <a:prstGeom prst="straightConnector1">
            <a:avLst/>
          </a:prstGeom>
          <a:noFill/>
          <a:ln cap="rnd" cmpd="sng" w="19050">
            <a:solidFill>
              <a:schemeClr val="accent5"/>
            </a:solidFill>
            <a:prstDash val="dot"/>
            <a:round/>
            <a:headEnd len="med" w="med" type="none"/>
            <a:tailEnd len="med" w="med" type="none"/>
          </a:ln>
        </p:spPr>
      </p:cxnSp>
      <p:pic>
        <p:nvPicPr>
          <p:cNvPr id="1613" name="Google Shape;1613;p122"/>
          <p:cNvPicPr preferRelativeResize="0"/>
          <p:nvPr/>
        </p:nvPicPr>
        <p:blipFill rotWithShape="1">
          <a:blip r:embed="rId3">
            <a:alphaModFix/>
          </a:blip>
          <a:srcRect b="0" l="0" r="9966" t="0"/>
          <a:stretch/>
        </p:blipFill>
        <p:spPr>
          <a:xfrm>
            <a:off x="4343293" y="401650"/>
            <a:ext cx="7848420" cy="5315451"/>
          </a:xfrm>
          <a:prstGeom prst="rect">
            <a:avLst/>
          </a:prstGeom>
          <a:noFill/>
          <a:ln>
            <a:noFill/>
          </a:ln>
        </p:spPr>
      </p:pic>
      <p:sp>
        <p:nvSpPr>
          <p:cNvPr id="1614" name="Google Shape;1614;p122"/>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The “tools in the toolkit”</a:t>
            </a:r>
            <a:endParaRPr sz="1800">
              <a:solidFill>
                <a:srgbClr val="EE0000"/>
              </a:solidFill>
              <a:latin typeface="Red Hat Display"/>
              <a:ea typeface="Red Hat Display"/>
              <a:cs typeface="Red Hat Display"/>
              <a:sym typeface="Red Hat Display"/>
            </a:endParaRPr>
          </a:p>
        </p:txBody>
      </p:sp>
      <p:sp>
        <p:nvSpPr>
          <p:cNvPr id="1615" name="Google Shape;1615;p122"/>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Ansible modules</a:t>
            </a:r>
            <a:endParaRPr sz="2800">
              <a:solidFill>
                <a:srgbClr val="000000"/>
              </a:solidFill>
              <a:latin typeface="Red Hat Display"/>
              <a:ea typeface="Red Hat Display"/>
              <a:cs typeface="Red Hat Display"/>
              <a:sym typeface="Red Hat Display"/>
            </a:endParaRPr>
          </a:p>
        </p:txBody>
      </p:sp>
      <p:sp>
        <p:nvSpPr>
          <p:cNvPr id="1616" name="Google Shape;1616;p122"/>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17" name="Google Shape;1617;p122"/>
          <p:cNvSpPr txBox="1"/>
          <p:nvPr/>
        </p:nvSpPr>
        <p:spPr>
          <a:xfrm>
            <a:off x="1718124" y="2514600"/>
            <a:ext cx="3657600" cy="16002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What are they?</a:t>
            </a:r>
            <a:endParaRPr sz="1600">
              <a:solidFill>
                <a:srgbClr val="EE0000"/>
              </a:solidFill>
              <a:latin typeface="Red Hat Display Medium"/>
              <a:ea typeface="Red Hat Display Medium"/>
              <a:cs typeface="Red Hat Display Medium"/>
              <a:sym typeface="Red Hat Display Medium"/>
            </a:endParaRPr>
          </a:p>
          <a:p>
            <a:pPr indent="0" lvl="0" marL="0" rtl="0" algn="l">
              <a:lnSpc>
                <a:spcPct val="140000"/>
              </a:lnSpc>
              <a:spcBef>
                <a:spcPts val="1000"/>
              </a:spcBef>
              <a:spcAft>
                <a:spcPts val="400"/>
              </a:spcAft>
              <a:buClr>
                <a:schemeClr val="dk1"/>
              </a:buClr>
              <a:buSzPts val="1100"/>
              <a:buFont typeface="Arial"/>
              <a:buNone/>
            </a:pPr>
            <a:r>
              <a:rPr lang="en">
                <a:solidFill>
                  <a:schemeClr val="dk1"/>
                </a:solidFill>
                <a:latin typeface="Red Hat Display"/>
                <a:ea typeface="Red Hat Display"/>
                <a:cs typeface="Red Hat Display"/>
                <a:sym typeface="Red Hat Display"/>
              </a:rPr>
              <a:t>Parametrized components with internal logic, representing a single step to be done. </a:t>
            </a:r>
            <a:br>
              <a:rPr lang="en">
                <a:solidFill>
                  <a:schemeClr val="dk1"/>
                </a:solidFill>
                <a:latin typeface="Red Hat Display"/>
                <a:ea typeface="Red Hat Display"/>
                <a:cs typeface="Red Hat Display"/>
                <a:sym typeface="Red Hat Display"/>
              </a:rPr>
            </a:br>
            <a:r>
              <a:rPr lang="en">
                <a:solidFill>
                  <a:schemeClr val="dk1"/>
                </a:solidFill>
                <a:latin typeface="Red Hat Display"/>
                <a:ea typeface="Red Hat Display"/>
                <a:cs typeface="Red Hat Display"/>
                <a:sym typeface="Red Hat Display"/>
              </a:rPr>
              <a:t>The modules “do” things in Ansible.</a:t>
            </a:r>
            <a:endParaRPr>
              <a:solidFill>
                <a:schemeClr val="dk1"/>
              </a:solidFill>
              <a:latin typeface="Red Hat Display"/>
              <a:ea typeface="Red Hat Display"/>
              <a:cs typeface="Red Hat Display"/>
              <a:sym typeface="Red Hat Display"/>
            </a:endParaRPr>
          </a:p>
        </p:txBody>
      </p:sp>
      <p:sp>
        <p:nvSpPr>
          <p:cNvPr id="1618" name="Google Shape;1618;p122"/>
          <p:cNvSpPr txBox="1"/>
          <p:nvPr/>
        </p:nvSpPr>
        <p:spPr>
          <a:xfrm>
            <a:off x="1718124" y="4343400"/>
            <a:ext cx="3657600" cy="16002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Language</a:t>
            </a:r>
            <a:endParaRPr sz="1600">
              <a:solidFill>
                <a:srgbClr val="EE0000"/>
              </a:solidFill>
              <a:latin typeface="Red Hat Display Medium"/>
              <a:ea typeface="Red Hat Display Medium"/>
              <a:cs typeface="Red Hat Display Medium"/>
              <a:sym typeface="Red Hat Display Medium"/>
            </a:endParaRPr>
          </a:p>
          <a:p>
            <a:pPr indent="0" lvl="0" marL="0" rtl="0" algn="l">
              <a:lnSpc>
                <a:spcPct val="140000"/>
              </a:lnSpc>
              <a:spcBef>
                <a:spcPts val="1000"/>
              </a:spcBef>
              <a:spcAft>
                <a:spcPts val="400"/>
              </a:spcAft>
              <a:buClr>
                <a:schemeClr val="dk1"/>
              </a:buClr>
              <a:buSzPts val="1100"/>
              <a:buFont typeface="Arial"/>
              <a:buNone/>
            </a:pPr>
            <a:r>
              <a:rPr lang="en">
                <a:solidFill>
                  <a:schemeClr val="dk1"/>
                </a:solidFill>
                <a:latin typeface="Red Hat Display"/>
                <a:ea typeface="Red Hat Display"/>
                <a:cs typeface="Red Hat Display"/>
                <a:sym typeface="Red Hat Display"/>
              </a:rPr>
              <a:t>Usually Python, or Powershell for Windows setups. But can be of any language.</a:t>
            </a:r>
            <a:endParaRPr>
              <a:solidFill>
                <a:srgbClr val="EE0000"/>
              </a:solidFill>
              <a:latin typeface="Red Hat Display Medium"/>
              <a:ea typeface="Red Hat Display Medium"/>
              <a:cs typeface="Red Hat Display Medium"/>
              <a:sym typeface="Red Hat Display Medium"/>
            </a:endParaRPr>
          </a:p>
        </p:txBody>
      </p:sp>
      <p:sp>
        <p:nvSpPr>
          <p:cNvPr id="1619" name="Google Shape;1619;p122"/>
          <p:cNvSpPr/>
          <p:nvPr/>
        </p:nvSpPr>
        <p:spPr>
          <a:xfrm>
            <a:off x="918039" y="24003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22"/>
          <p:cNvSpPr/>
          <p:nvPr/>
        </p:nvSpPr>
        <p:spPr>
          <a:xfrm>
            <a:off x="918039" y="42291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2"/>
          <p:cNvSpPr txBox="1"/>
          <p:nvPr/>
        </p:nvSpPr>
        <p:spPr>
          <a:xfrm>
            <a:off x="6429742" y="1932650"/>
            <a:ext cx="4542600" cy="2214300"/>
          </a:xfrm>
          <a:prstGeom prst="rect">
            <a:avLst/>
          </a:prstGeom>
          <a:solidFill>
            <a:schemeClr val="dk1"/>
          </a:solidFill>
          <a:ln>
            <a:noFill/>
          </a:ln>
        </p:spPr>
        <p:txBody>
          <a:bodyPr anchorCtr="0" anchor="ctr" bIns="91425" lIns="137150"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a:t>
            </a:r>
            <a:r>
              <a:rPr lang="en" sz="1600">
                <a:solidFill>
                  <a:srgbClr val="93D3E6"/>
                </a:solidFill>
                <a:latin typeface="Consolas"/>
                <a:ea typeface="Consolas"/>
                <a:cs typeface="Consolas"/>
                <a:sym typeface="Consolas"/>
              </a:rPr>
              <a:t>name</a:t>
            </a:r>
            <a:r>
              <a:rPr lang="en" sz="1600">
                <a:solidFill>
                  <a:srgbClr val="FFFFFF"/>
                </a:solidFill>
                <a:latin typeface="Consolas"/>
                <a:ea typeface="Consolas"/>
                <a:cs typeface="Consolas"/>
                <a:sym typeface="Consolas"/>
              </a:rPr>
              <a:t>: </a:t>
            </a:r>
            <a:r>
              <a:rPr lang="en" sz="1600">
                <a:solidFill>
                  <a:schemeClr val="accent1"/>
                </a:solidFill>
                <a:latin typeface="Consolas"/>
                <a:ea typeface="Consolas"/>
                <a:cs typeface="Consolas"/>
                <a:sym typeface="Consolas"/>
              </a:rPr>
              <a:t>latest index.html file ...</a:t>
            </a:r>
            <a:endParaRPr sz="1600">
              <a:solidFill>
                <a:schemeClr val="accen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600">
                <a:solidFill>
                  <a:schemeClr val="dk1"/>
                </a:solidFill>
                <a:latin typeface="Consolas"/>
                <a:ea typeface="Consolas"/>
                <a:cs typeface="Consolas"/>
                <a:sym typeface="Consolas"/>
              </a:rPr>
              <a:t> </a:t>
            </a:r>
            <a:r>
              <a:rPr b="1" lang="en" sz="1600">
                <a:solidFill>
                  <a:schemeClr val="dk1"/>
                </a:solidFill>
                <a:highlight>
                  <a:srgbClr val="316DC1"/>
                </a:highlight>
                <a:latin typeface="Consolas"/>
                <a:ea typeface="Consolas"/>
                <a:cs typeface="Consolas"/>
                <a:sym typeface="Consolas"/>
              </a:rPr>
              <a:t> </a:t>
            </a:r>
            <a:r>
              <a:rPr b="1" lang="en" sz="1600">
                <a:solidFill>
                  <a:srgbClr val="93D3E6"/>
                </a:solidFill>
                <a:highlight>
                  <a:srgbClr val="316DC1"/>
                </a:highlight>
                <a:latin typeface="Consolas"/>
                <a:ea typeface="Consolas"/>
                <a:cs typeface="Consolas"/>
                <a:sym typeface="Consolas"/>
              </a:rPr>
              <a:t>template</a:t>
            </a:r>
            <a:r>
              <a:rPr b="1" lang="en" sz="1600">
                <a:solidFill>
                  <a:schemeClr val="dk1"/>
                </a:solidFill>
                <a:highlight>
                  <a:srgbClr val="316DC1"/>
                </a:highlight>
                <a:latin typeface="Consolas"/>
                <a:ea typeface="Consolas"/>
                <a:cs typeface="Consolas"/>
                <a:sym typeface="Consolas"/>
              </a:rPr>
              <a:t>:</a:t>
            </a:r>
            <a:endParaRPr b="1" sz="1600">
              <a:solidFill>
                <a:schemeClr val="dk1"/>
              </a:solidFill>
              <a:highlight>
                <a:srgbClr val="316DC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a:t>
            </a:r>
            <a:r>
              <a:rPr lang="en" sz="1600">
                <a:solidFill>
                  <a:srgbClr val="93D3E6"/>
                </a:solidFill>
                <a:latin typeface="Consolas"/>
                <a:ea typeface="Consolas"/>
                <a:cs typeface="Consolas"/>
                <a:sym typeface="Consolas"/>
              </a:rPr>
              <a:t>src</a:t>
            </a:r>
            <a:r>
              <a:rPr lang="en" sz="1600">
                <a:solidFill>
                  <a:srgbClr val="FFFFFF"/>
                </a:solidFill>
                <a:latin typeface="Consolas"/>
                <a:ea typeface="Consolas"/>
                <a:cs typeface="Consolas"/>
                <a:sym typeface="Consolas"/>
              </a:rPr>
              <a:t>: files/index.html</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    </a:t>
            </a:r>
            <a:r>
              <a:rPr lang="en" sz="1600">
                <a:solidFill>
                  <a:srgbClr val="93D3E6"/>
                </a:solidFill>
                <a:latin typeface="Consolas"/>
                <a:ea typeface="Consolas"/>
                <a:cs typeface="Consolas"/>
                <a:sym typeface="Consolas"/>
              </a:rPr>
              <a:t>dest</a:t>
            </a:r>
            <a:r>
              <a:rPr lang="en" sz="1600">
                <a:solidFill>
                  <a:srgbClr val="FFFFFF"/>
                </a:solidFill>
                <a:latin typeface="Consolas"/>
                <a:ea typeface="Consolas"/>
                <a:cs typeface="Consolas"/>
                <a:sym typeface="Consolas"/>
              </a:rPr>
              <a:t>: /var/www/html/</a:t>
            </a:r>
            <a:endParaRPr sz="1600">
              <a:solidFill>
                <a:srgbClr val="FFFFFF"/>
              </a:solidFill>
              <a:latin typeface="Consolas"/>
              <a:ea typeface="Consolas"/>
              <a:cs typeface="Consolas"/>
              <a:sym typeface="Consolas"/>
            </a:endParaRPr>
          </a:p>
        </p:txBody>
      </p:sp>
      <p:pic>
        <p:nvPicPr>
          <p:cNvPr id="1622" name="Google Shape;1622;p122"/>
          <p:cNvPicPr preferRelativeResize="0"/>
          <p:nvPr/>
        </p:nvPicPr>
        <p:blipFill rotWithShape="1">
          <a:blip r:embed="rId4">
            <a:alphaModFix/>
          </a:blip>
          <a:srcRect b="0" l="0" r="0" t="0"/>
          <a:stretch/>
        </p:blipFill>
        <p:spPr>
          <a:xfrm>
            <a:off x="918027" y="2400306"/>
            <a:ext cx="565659" cy="565642"/>
          </a:xfrm>
          <a:prstGeom prst="rect">
            <a:avLst/>
          </a:prstGeom>
          <a:noFill/>
          <a:ln>
            <a:noFill/>
          </a:ln>
        </p:spPr>
      </p:pic>
      <p:pic>
        <p:nvPicPr>
          <p:cNvPr id="1623" name="Google Shape;1623;p122"/>
          <p:cNvPicPr preferRelativeResize="0"/>
          <p:nvPr/>
        </p:nvPicPr>
        <p:blipFill rotWithShape="1">
          <a:blip r:embed="rId5">
            <a:alphaModFix/>
          </a:blip>
          <a:srcRect b="0" l="0" r="0" t="0"/>
          <a:stretch/>
        </p:blipFill>
        <p:spPr>
          <a:xfrm>
            <a:off x="982426" y="4293500"/>
            <a:ext cx="436891" cy="43689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cxnSp>
        <p:nvCxnSpPr>
          <p:cNvPr id="1628" name="Google Shape;1628;p123"/>
          <p:cNvCxnSpPr/>
          <p:nvPr/>
        </p:nvCxnSpPr>
        <p:spPr>
          <a:xfrm>
            <a:off x="1200919" y="2941061"/>
            <a:ext cx="0" cy="3909300"/>
          </a:xfrm>
          <a:prstGeom prst="straightConnector1">
            <a:avLst/>
          </a:prstGeom>
          <a:noFill/>
          <a:ln cap="rnd" cmpd="sng" w="19050">
            <a:solidFill>
              <a:schemeClr val="accent5"/>
            </a:solidFill>
            <a:prstDash val="dot"/>
            <a:round/>
            <a:headEnd len="med" w="med" type="none"/>
            <a:tailEnd len="med" w="med" type="none"/>
          </a:ln>
        </p:spPr>
      </p:cxnSp>
      <p:pic>
        <p:nvPicPr>
          <p:cNvPr id="1629" name="Google Shape;1629;p123"/>
          <p:cNvPicPr preferRelativeResize="0"/>
          <p:nvPr/>
        </p:nvPicPr>
        <p:blipFill rotWithShape="1">
          <a:blip r:embed="rId3">
            <a:alphaModFix/>
          </a:blip>
          <a:srcRect b="0" l="0" r="9966" t="0"/>
          <a:stretch/>
        </p:blipFill>
        <p:spPr>
          <a:xfrm>
            <a:off x="4343293" y="401650"/>
            <a:ext cx="7848420" cy="5315451"/>
          </a:xfrm>
          <a:prstGeom prst="rect">
            <a:avLst/>
          </a:prstGeom>
          <a:noFill/>
          <a:ln>
            <a:noFill/>
          </a:ln>
        </p:spPr>
      </p:pic>
      <p:sp>
        <p:nvSpPr>
          <p:cNvPr id="1630" name="Google Shape;1630;p123"/>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The “extra bits”</a:t>
            </a:r>
            <a:endParaRPr sz="1800">
              <a:solidFill>
                <a:srgbClr val="EE0000"/>
              </a:solidFill>
              <a:latin typeface="Red Hat Display"/>
              <a:ea typeface="Red Hat Display"/>
              <a:cs typeface="Red Hat Display"/>
              <a:sym typeface="Red Hat Display"/>
            </a:endParaRPr>
          </a:p>
        </p:txBody>
      </p:sp>
      <p:sp>
        <p:nvSpPr>
          <p:cNvPr id="1631" name="Google Shape;1631;p123"/>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Ansible plugins</a:t>
            </a:r>
            <a:endParaRPr sz="2800">
              <a:solidFill>
                <a:srgbClr val="000000"/>
              </a:solidFill>
              <a:latin typeface="Red Hat Display"/>
              <a:ea typeface="Red Hat Display"/>
              <a:cs typeface="Red Hat Display"/>
              <a:sym typeface="Red Hat Display"/>
            </a:endParaRPr>
          </a:p>
        </p:txBody>
      </p:sp>
      <p:sp>
        <p:nvSpPr>
          <p:cNvPr id="1632" name="Google Shape;1632;p123"/>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33" name="Google Shape;1633;p123"/>
          <p:cNvSpPr txBox="1"/>
          <p:nvPr/>
        </p:nvSpPr>
        <p:spPr>
          <a:xfrm>
            <a:off x="1718124" y="2514600"/>
            <a:ext cx="3657600" cy="16002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What are they?</a:t>
            </a:r>
            <a:endParaRPr sz="1600">
              <a:solidFill>
                <a:srgbClr val="EE0000"/>
              </a:solidFill>
              <a:latin typeface="Red Hat Display Medium"/>
              <a:ea typeface="Red Hat Display Medium"/>
              <a:cs typeface="Red Hat Display Medium"/>
              <a:sym typeface="Red Hat Display Medium"/>
            </a:endParaRPr>
          </a:p>
          <a:p>
            <a:pPr indent="0" lvl="0" marL="0" rtl="0" algn="l">
              <a:lnSpc>
                <a:spcPct val="140000"/>
              </a:lnSpc>
              <a:spcBef>
                <a:spcPts val="100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Plugins are pieces of code that augment</a:t>
            </a:r>
            <a:endParaRPr>
              <a:solidFill>
                <a:schemeClr val="dk1"/>
              </a:solidFill>
              <a:latin typeface="Red Hat Display"/>
              <a:ea typeface="Red Hat Display"/>
              <a:cs typeface="Red Hat Display"/>
              <a:sym typeface="Red Hat Display"/>
            </a:endParaRPr>
          </a:p>
          <a:p>
            <a:pPr indent="0" lvl="0" marL="0" rtl="0" algn="l">
              <a:lnSpc>
                <a:spcPct val="140000"/>
              </a:lnSpc>
              <a:spcBef>
                <a:spcPts val="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Ansible’s core functionality. Ansible uses a plugin architecture to enable a rich, flexible, and expandable feature set.</a:t>
            </a:r>
            <a:endParaRPr>
              <a:solidFill>
                <a:schemeClr val="dk1"/>
              </a:solidFill>
              <a:latin typeface="Red Hat Display"/>
              <a:ea typeface="Red Hat Display"/>
              <a:cs typeface="Red Hat Display"/>
              <a:sym typeface="Red Hat Display"/>
            </a:endParaRPr>
          </a:p>
          <a:p>
            <a:pPr indent="0" lvl="0" marL="0" rtl="0" algn="l">
              <a:lnSpc>
                <a:spcPct val="140000"/>
              </a:lnSpc>
              <a:spcBef>
                <a:spcPts val="0"/>
              </a:spcBef>
              <a:spcAft>
                <a:spcPts val="400"/>
              </a:spcAft>
              <a:buClr>
                <a:schemeClr val="dk1"/>
              </a:buClr>
              <a:buSzPts val="1100"/>
              <a:buFont typeface="Arial"/>
              <a:buNone/>
            </a:pPr>
            <a:r>
              <a:t/>
            </a:r>
            <a:endParaRPr>
              <a:solidFill>
                <a:schemeClr val="dk1"/>
              </a:solidFill>
              <a:latin typeface="Red Hat Display"/>
              <a:ea typeface="Red Hat Display"/>
              <a:cs typeface="Red Hat Display"/>
              <a:sym typeface="Red Hat Display"/>
            </a:endParaRPr>
          </a:p>
        </p:txBody>
      </p:sp>
      <p:sp>
        <p:nvSpPr>
          <p:cNvPr id="1634" name="Google Shape;1634;p123"/>
          <p:cNvSpPr/>
          <p:nvPr/>
        </p:nvSpPr>
        <p:spPr>
          <a:xfrm>
            <a:off x="918039" y="24003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5" name="Google Shape;1635;p123"/>
          <p:cNvPicPr preferRelativeResize="0"/>
          <p:nvPr/>
        </p:nvPicPr>
        <p:blipFill rotWithShape="1">
          <a:blip r:embed="rId4">
            <a:alphaModFix/>
          </a:blip>
          <a:srcRect b="0" l="0" r="0" t="0"/>
          <a:stretch/>
        </p:blipFill>
        <p:spPr>
          <a:xfrm>
            <a:off x="918027" y="2400306"/>
            <a:ext cx="565659" cy="565642"/>
          </a:xfrm>
          <a:prstGeom prst="rect">
            <a:avLst/>
          </a:prstGeom>
          <a:noFill/>
          <a:ln>
            <a:noFill/>
          </a:ln>
        </p:spPr>
      </p:pic>
      <p:sp>
        <p:nvSpPr>
          <p:cNvPr id="1636" name="Google Shape;1636;p123"/>
          <p:cNvSpPr txBox="1"/>
          <p:nvPr/>
        </p:nvSpPr>
        <p:spPr>
          <a:xfrm>
            <a:off x="6429742" y="1932650"/>
            <a:ext cx="4542600" cy="2214300"/>
          </a:xfrm>
          <a:prstGeom prst="rect">
            <a:avLst/>
          </a:prstGeom>
          <a:solidFill>
            <a:schemeClr val="dk1"/>
          </a:solidFill>
          <a:ln>
            <a:noFill/>
          </a:ln>
        </p:spPr>
        <p:txBody>
          <a:bodyPr anchorCtr="0" anchor="ctr" bIns="91425" lIns="228600"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accent1"/>
                </a:solidFill>
                <a:latin typeface="Red Hat Display"/>
                <a:ea typeface="Red Hat Display"/>
                <a:cs typeface="Red Hat Display"/>
                <a:sym typeface="Red Hat Display"/>
              </a:rPr>
              <a:t>Example become plugin:</a:t>
            </a:r>
            <a:endParaRPr sz="1100">
              <a:solidFill>
                <a:schemeClr val="dk1"/>
              </a:solidFill>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93D3E6"/>
                </a:solidFill>
                <a:latin typeface="Consolas"/>
                <a:ea typeface="Consolas"/>
                <a:cs typeface="Consolas"/>
                <a:sym typeface="Consolas"/>
              </a:rPr>
              <a:t>name</a:t>
            </a: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install and start apache</a:t>
            </a:r>
            <a:endParaRPr>
              <a:solidFill>
                <a:srgbClr val="FF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1562B7"/>
                </a:solidFill>
                <a:latin typeface="Consolas"/>
                <a:ea typeface="Consolas"/>
                <a:cs typeface="Consolas"/>
                <a:sym typeface="Consolas"/>
              </a:rPr>
              <a:t>  </a:t>
            </a:r>
            <a:r>
              <a:rPr lang="en">
                <a:solidFill>
                  <a:srgbClr val="93D3E6"/>
                </a:solidFill>
                <a:latin typeface="Consolas"/>
                <a:ea typeface="Consolas"/>
                <a:cs typeface="Consolas"/>
                <a:sym typeface="Consolas"/>
              </a:rPr>
              <a:t>hosts</a:t>
            </a:r>
            <a:r>
              <a:rPr lang="en">
                <a:solidFill>
                  <a:srgbClr val="FFFFFF"/>
                </a:solidFill>
                <a:latin typeface="Consolas"/>
                <a:ea typeface="Consolas"/>
                <a:cs typeface="Consolas"/>
                <a:sym typeface="Consolas"/>
              </a:rPr>
              <a:t>: web</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a:solidFill>
                  <a:schemeClr val="dk1"/>
                </a:solidFill>
                <a:latin typeface="Consolas"/>
                <a:ea typeface="Consolas"/>
                <a:cs typeface="Consolas"/>
                <a:sym typeface="Consolas"/>
              </a:rPr>
              <a:t> </a:t>
            </a:r>
            <a:r>
              <a:rPr b="1" lang="en">
                <a:solidFill>
                  <a:schemeClr val="dk1"/>
                </a:solidFill>
                <a:highlight>
                  <a:srgbClr val="1562B7"/>
                </a:highlight>
                <a:latin typeface="Consolas"/>
                <a:ea typeface="Consolas"/>
                <a:cs typeface="Consolas"/>
                <a:sym typeface="Consolas"/>
              </a:rPr>
              <a:t> </a:t>
            </a:r>
            <a:r>
              <a:rPr b="1" lang="en">
                <a:solidFill>
                  <a:srgbClr val="93D3E6"/>
                </a:solidFill>
                <a:highlight>
                  <a:srgbClr val="1562B7"/>
                </a:highlight>
                <a:latin typeface="Consolas"/>
                <a:ea typeface="Consolas"/>
                <a:cs typeface="Consolas"/>
                <a:sym typeface="Consolas"/>
              </a:rPr>
              <a:t>become</a:t>
            </a:r>
            <a:r>
              <a:rPr b="1" lang="en">
                <a:solidFill>
                  <a:schemeClr val="dk1"/>
                </a:solidFill>
                <a:highlight>
                  <a:srgbClr val="1562B7"/>
                </a:highlight>
                <a:latin typeface="Consolas"/>
                <a:ea typeface="Consolas"/>
                <a:cs typeface="Consolas"/>
                <a:sym typeface="Consolas"/>
              </a:rPr>
              <a:t>: yes</a:t>
            </a:r>
            <a:r>
              <a:rPr lang="en">
                <a:solidFill>
                  <a:schemeClr val="dk1"/>
                </a:solidFill>
                <a:highlight>
                  <a:schemeClr val="lt1"/>
                </a:highlight>
                <a:latin typeface="Consolas"/>
                <a:ea typeface="Consolas"/>
                <a:cs typeface="Consolas"/>
                <a:sym typeface="Consolas"/>
              </a:rPr>
              <a:t> </a:t>
            </a:r>
            <a:endParaRPr>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100">
              <a:solidFill>
                <a:srgbClr val="FFFFFF"/>
              </a:solidFill>
              <a:highlight>
                <a:schemeClr val="lt1"/>
              </a:highlight>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b="1" lang="en" sz="1200">
                <a:solidFill>
                  <a:schemeClr val="accent1"/>
                </a:solidFill>
                <a:latin typeface="Red Hat Display"/>
                <a:ea typeface="Red Hat Display"/>
                <a:cs typeface="Red Hat Display"/>
                <a:sym typeface="Red Hat Display"/>
              </a:rPr>
              <a:t>Example filter plugins:</a:t>
            </a:r>
            <a:endParaRPr sz="1100">
              <a:solidFill>
                <a:srgbClr val="FFFFFF"/>
              </a:solidFill>
              <a:latin typeface="Overpass Mono"/>
              <a:ea typeface="Overpass Mono"/>
              <a:cs typeface="Overpass Mono"/>
              <a:sym typeface="Overpass Mono"/>
            </a:endParaRPr>
          </a:p>
          <a:p>
            <a:pPr indent="0" lvl="0" marL="0" rtl="0" algn="l">
              <a:spcBef>
                <a:spcPts val="1000"/>
              </a:spcBef>
              <a:spcAft>
                <a:spcPts val="0"/>
              </a:spcAft>
              <a:buClr>
                <a:schemeClr val="dk1"/>
              </a:buClr>
              <a:buSzPts val="1100"/>
              <a:buFont typeface="Arial"/>
              <a:buNone/>
            </a:pPr>
            <a:r>
              <a:rPr lang="en">
                <a:solidFill>
                  <a:srgbClr val="FFFFFF"/>
                </a:solidFill>
                <a:latin typeface="Consolas"/>
                <a:ea typeface="Consolas"/>
                <a:cs typeface="Consolas"/>
                <a:sym typeface="Consolas"/>
              </a:rPr>
              <a:t>{{ some_variable | to_nice_json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some_variable | to_nice_yaml }}</a:t>
            </a:r>
            <a:endParaRPr>
              <a:solidFill>
                <a:srgbClr val="FFFF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cxnSp>
        <p:nvCxnSpPr>
          <p:cNvPr id="1641" name="Google Shape;1641;p124"/>
          <p:cNvCxnSpPr/>
          <p:nvPr/>
        </p:nvCxnSpPr>
        <p:spPr>
          <a:xfrm>
            <a:off x="1200919" y="2941061"/>
            <a:ext cx="0" cy="3909300"/>
          </a:xfrm>
          <a:prstGeom prst="straightConnector1">
            <a:avLst/>
          </a:prstGeom>
          <a:noFill/>
          <a:ln cap="rnd" cmpd="sng" w="19050">
            <a:solidFill>
              <a:schemeClr val="accent5"/>
            </a:solidFill>
            <a:prstDash val="dot"/>
            <a:round/>
            <a:headEnd len="med" w="med" type="none"/>
            <a:tailEnd len="med" w="med" type="none"/>
          </a:ln>
        </p:spPr>
      </p:cxnSp>
      <p:pic>
        <p:nvPicPr>
          <p:cNvPr id="1642" name="Google Shape;1642;p124"/>
          <p:cNvPicPr preferRelativeResize="0"/>
          <p:nvPr/>
        </p:nvPicPr>
        <p:blipFill rotWithShape="1">
          <a:blip r:embed="rId3">
            <a:alphaModFix/>
          </a:blip>
          <a:srcRect b="0" l="0" r="9966" t="0"/>
          <a:stretch/>
        </p:blipFill>
        <p:spPr>
          <a:xfrm>
            <a:off x="4343293" y="401650"/>
            <a:ext cx="7848420" cy="5315451"/>
          </a:xfrm>
          <a:prstGeom prst="rect">
            <a:avLst/>
          </a:prstGeom>
          <a:noFill/>
          <a:ln>
            <a:noFill/>
          </a:ln>
        </p:spPr>
      </p:pic>
      <p:sp>
        <p:nvSpPr>
          <p:cNvPr id="1643" name="Google Shape;1643;p124"/>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Clr>
                <a:schemeClr val="dk1"/>
              </a:buClr>
              <a:buSzPts val="1100"/>
              <a:buFont typeface="Arial"/>
              <a:buNone/>
            </a:pPr>
            <a:r>
              <a:rPr lang="en" sz="1800">
                <a:solidFill>
                  <a:schemeClr val="accent1"/>
                </a:solidFill>
                <a:latin typeface="Red Hat Display"/>
                <a:ea typeface="Red Hat Display"/>
                <a:cs typeface="Red Hat Display"/>
                <a:sym typeface="Red Hat Display"/>
              </a:rPr>
              <a:t>The systems that a playbook runs against</a:t>
            </a:r>
            <a:endParaRPr sz="1800">
              <a:solidFill>
                <a:schemeClr val="accent1"/>
              </a:solidFill>
              <a:latin typeface="Red Hat Display"/>
              <a:ea typeface="Red Hat Display"/>
              <a:cs typeface="Red Hat Display"/>
              <a:sym typeface="Red Hat Display"/>
            </a:endParaRPr>
          </a:p>
          <a:p>
            <a:pPr indent="0" lvl="0" marL="0" rtl="0" algn="l">
              <a:lnSpc>
                <a:spcPct val="140000"/>
              </a:lnSpc>
              <a:spcBef>
                <a:spcPts val="50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1644" name="Google Shape;1644;p124"/>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Ansible Inventory</a:t>
            </a:r>
            <a:endParaRPr sz="2800">
              <a:solidFill>
                <a:srgbClr val="000000"/>
              </a:solidFill>
              <a:latin typeface="Red Hat Display"/>
              <a:ea typeface="Red Hat Display"/>
              <a:cs typeface="Red Hat Display"/>
              <a:sym typeface="Red Hat Display"/>
            </a:endParaRPr>
          </a:p>
        </p:txBody>
      </p:sp>
      <p:sp>
        <p:nvSpPr>
          <p:cNvPr id="1645" name="Google Shape;1645;p124"/>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46" name="Google Shape;1646;p124"/>
          <p:cNvSpPr txBox="1"/>
          <p:nvPr/>
        </p:nvSpPr>
        <p:spPr>
          <a:xfrm>
            <a:off x="1718124" y="2514600"/>
            <a:ext cx="3657600" cy="16002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What are they?</a:t>
            </a:r>
            <a:endParaRPr sz="1600">
              <a:solidFill>
                <a:srgbClr val="EE0000"/>
              </a:solidFill>
              <a:latin typeface="Red Hat Display Medium"/>
              <a:ea typeface="Red Hat Display Medium"/>
              <a:cs typeface="Red Hat Display Medium"/>
              <a:sym typeface="Red Hat Display Medium"/>
            </a:endParaRPr>
          </a:p>
          <a:p>
            <a:pPr indent="0" lvl="0" marL="0" rtl="0" algn="l">
              <a:lnSpc>
                <a:spcPct val="140000"/>
              </a:lnSpc>
              <a:spcBef>
                <a:spcPts val="100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List of systems in your infrastructure that automation is executed against</a:t>
            </a:r>
            <a:endParaRPr>
              <a:solidFill>
                <a:schemeClr val="dk1"/>
              </a:solidFill>
              <a:latin typeface="Red Hat Display"/>
              <a:ea typeface="Red Hat Display"/>
              <a:cs typeface="Red Hat Display"/>
              <a:sym typeface="Red Hat Display"/>
            </a:endParaRPr>
          </a:p>
          <a:p>
            <a:pPr indent="0" lvl="0" marL="0" rtl="0" algn="l">
              <a:lnSpc>
                <a:spcPct val="140000"/>
              </a:lnSpc>
              <a:spcBef>
                <a:spcPts val="0"/>
              </a:spcBef>
              <a:spcAft>
                <a:spcPts val="400"/>
              </a:spcAft>
              <a:buClr>
                <a:schemeClr val="dk1"/>
              </a:buClr>
              <a:buSzPts val="1100"/>
              <a:buFont typeface="Arial"/>
              <a:buNone/>
            </a:pPr>
            <a:r>
              <a:t/>
            </a:r>
            <a:endParaRPr>
              <a:solidFill>
                <a:schemeClr val="dk1"/>
              </a:solidFill>
              <a:latin typeface="Red Hat Display"/>
              <a:ea typeface="Red Hat Display"/>
              <a:cs typeface="Red Hat Display"/>
              <a:sym typeface="Red Hat Display"/>
            </a:endParaRPr>
          </a:p>
        </p:txBody>
      </p:sp>
      <p:sp>
        <p:nvSpPr>
          <p:cNvPr id="1647" name="Google Shape;1647;p124"/>
          <p:cNvSpPr/>
          <p:nvPr/>
        </p:nvSpPr>
        <p:spPr>
          <a:xfrm>
            <a:off x="918039" y="24003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8" name="Google Shape;1648;p124"/>
          <p:cNvPicPr preferRelativeResize="0"/>
          <p:nvPr/>
        </p:nvPicPr>
        <p:blipFill rotWithShape="1">
          <a:blip r:embed="rId4">
            <a:alphaModFix/>
          </a:blip>
          <a:srcRect b="0" l="0" r="0" t="0"/>
          <a:stretch/>
        </p:blipFill>
        <p:spPr>
          <a:xfrm>
            <a:off x="918027" y="2400306"/>
            <a:ext cx="565659" cy="565642"/>
          </a:xfrm>
          <a:prstGeom prst="rect">
            <a:avLst/>
          </a:prstGeom>
          <a:noFill/>
          <a:ln>
            <a:noFill/>
          </a:ln>
        </p:spPr>
      </p:pic>
      <p:sp>
        <p:nvSpPr>
          <p:cNvPr id="1649" name="Google Shape;1649;p124"/>
          <p:cNvSpPr txBox="1"/>
          <p:nvPr/>
        </p:nvSpPr>
        <p:spPr>
          <a:xfrm>
            <a:off x="6429742" y="1932650"/>
            <a:ext cx="4542600" cy="2214300"/>
          </a:xfrm>
          <a:prstGeom prst="rect">
            <a:avLst/>
          </a:prstGeom>
          <a:solidFill>
            <a:schemeClr val="dk1"/>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3D3E6"/>
                </a:solidFill>
                <a:latin typeface="Consolas"/>
                <a:ea typeface="Consolas"/>
                <a:cs typeface="Consolas"/>
                <a:sym typeface="Consolas"/>
              </a:rPr>
              <a:t>[web]</a:t>
            </a:r>
            <a:endParaRPr>
              <a:solidFill>
                <a:srgbClr val="93D3E6"/>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webserver1.example.com</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webserver2.example.com</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1562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3D3E6"/>
                </a:solidFill>
                <a:latin typeface="Consolas"/>
                <a:ea typeface="Consolas"/>
                <a:cs typeface="Consolas"/>
                <a:sym typeface="Consolas"/>
              </a:rPr>
              <a:t>[db]</a:t>
            </a:r>
            <a:endParaRPr>
              <a:solidFill>
                <a:srgbClr val="93D3E6"/>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dbserver1.example.com</a:t>
            </a:r>
            <a:r>
              <a:rPr lang="en">
                <a:solidFill>
                  <a:srgbClr val="1562B7"/>
                </a:solidFill>
                <a:latin typeface="Consolas"/>
                <a:ea typeface="Consolas"/>
                <a:cs typeface="Consolas"/>
                <a:sym typeface="Consolas"/>
              </a:rPr>
              <a:t> </a:t>
            </a:r>
            <a:endParaRPr>
              <a:solidFill>
                <a:srgbClr val="1562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93D3E6"/>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3D3E6"/>
                </a:solidFill>
                <a:latin typeface="Consolas"/>
                <a:ea typeface="Consolas"/>
                <a:cs typeface="Consolas"/>
                <a:sym typeface="Consolas"/>
              </a:rPr>
              <a:t>[switches]</a:t>
            </a:r>
            <a:endParaRPr>
              <a:solidFill>
                <a:srgbClr val="93D3E6"/>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leaf01.internal.com</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leaf02.internal.com </a:t>
            </a:r>
            <a:endParaRPr b="1" sz="1200">
              <a:solidFill>
                <a:schemeClr val="accent1"/>
              </a:solidFill>
              <a:latin typeface="Red Hat Display"/>
              <a:ea typeface="Red Hat Display"/>
              <a:cs typeface="Red Hat Display"/>
              <a:sym typeface="Red Hat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cxnSp>
        <p:nvCxnSpPr>
          <p:cNvPr id="1654" name="Google Shape;1654;p125"/>
          <p:cNvCxnSpPr/>
          <p:nvPr/>
        </p:nvCxnSpPr>
        <p:spPr>
          <a:xfrm>
            <a:off x="1200919" y="2941061"/>
            <a:ext cx="0" cy="3909300"/>
          </a:xfrm>
          <a:prstGeom prst="straightConnector1">
            <a:avLst/>
          </a:prstGeom>
          <a:noFill/>
          <a:ln cap="rnd" cmpd="sng" w="19050">
            <a:solidFill>
              <a:schemeClr val="accent5"/>
            </a:solidFill>
            <a:prstDash val="dot"/>
            <a:round/>
            <a:headEnd len="med" w="med" type="none"/>
            <a:tailEnd len="med" w="med" type="none"/>
          </a:ln>
        </p:spPr>
      </p:cxnSp>
      <p:pic>
        <p:nvPicPr>
          <p:cNvPr id="1655" name="Google Shape;1655;p125"/>
          <p:cNvPicPr preferRelativeResize="0"/>
          <p:nvPr/>
        </p:nvPicPr>
        <p:blipFill rotWithShape="1">
          <a:blip r:embed="rId3">
            <a:alphaModFix/>
          </a:blip>
          <a:srcRect b="0" l="0" r="9966" t="0"/>
          <a:stretch/>
        </p:blipFill>
        <p:spPr>
          <a:xfrm>
            <a:off x="4343293" y="401650"/>
            <a:ext cx="7848420" cy="5315451"/>
          </a:xfrm>
          <a:prstGeom prst="rect">
            <a:avLst/>
          </a:prstGeom>
          <a:noFill/>
          <a:ln>
            <a:noFill/>
          </a:ln>
        </p:spPr>
      </p:pic>
      <p:sp>
        <p:nvSpPr>
          <p:cNvPr id="1656" name="Google Shape;1656;p125"/>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Reusable automation actions</a:t>
            </a:r>
            <a:endParaRPr sz="1800">
              <a:solidFill>
                <a:srgbClr val="EE0000"/>
              </a:solidFill>
              <a:latin typeface="Red Hat Display"/>
              <a:ea typeface="Red Hat Display"/>
              <a:cs typeface="Red Hat Display"/>
              <a:sym typeface="Red Hat Display"/>
            </a:endParaRPr>
          </a:p>
        </p:txBody>
      </p:sp>
      <p:sp>
        <p:nvSpPr>
          <p:cNvPr id="1657" name="Google Shape;1657;p125"/>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Ansible roles</a:t>
            </a:r>
            <a:endParaRPr sz="2800">
              <a:solidFill>
                <a:srgbClr val="000000"/>
              </a:solidFill>
              <a:latin typeface="Red Hat Display"/>
              <a:ea typeface="Red Hat Display"/>
              <a:cs typeface="Red Hat Display"/>
              <a:sym typeface="Red Hat Display"/>
            </a:endParaRPr>
          </a:p>
        </p:txBody>
      </p:sp>
      <p:sp>
        <p:nvSpPr>
          <p:cNvPr id="1658" name="Google Shape;1658;p125"/>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59" name="Google Shape;1659;p125"/>
          <p:cNvSpPr txBox="1"/>
          <p:nvPr/>
        </p:nvSpPr>
        <p:spPr>
          <a:xfrm>
            <a:off x="1718124" y="2514600"/>
            <a:ext cx="3657600" cy="16002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What are they?</a:t>
            </a:r>
            <a:endParaRPr sz="1600">
              <a:solidFill>
                <a:srgbClr val="EE0000"/>
              </a:solidFill>
              <a:latin typeface="Red Hat Display Medium"/>
              <a:ea typeface="Red Hat Display Medium"/>
              <a:cs typeface="Red Hat Display Medium"/>
              <a:sym typeface="Red Hat Display Medium"/>
            </a:endParaRPr>
          </a:p>
          <a:p>
            <a:pPr indent="0" lvl="0" marL="0" rtl="0" algn="l">
              <a:lnSpc>
                <a:spcPct val="140000"/>
              </a:lnSpc>
              <a:spcBef>
                <a:spcPts val="100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Group your tasks and variables of your automation in a reusable structure. Write roles once, and share them with others who have similar challenges in front of them.</a:t>
            </a:r>
            <a:endParaRPr>
              <a:solidFill>
                <a:schemeClr val="dk1"/>
              </a:solidFill>
              <a:latin typeface="Red Hat Display"/>
              <a:ea typeface="Red Hat Display"/>
              <a:cs typeface="Red Hat Display"/>
              <a:sym typeface="Red Hat Display"/>
            </a:endParaRPr>
          </a:p>
          <a:p>
            <a:pPr indent="0" lvl="0" marL="0" rtl="0" algn="l">
              <a:lnSpc>
                <a:spcPct val="140000"/>
              </a:lnSpc>
              <a:spcBef>
                <a:spcPts val="400"/>
              </a:spcBef>
              <a:spcAft>
                <a:spcPts val="400"/>
              </a:spcAft>
              <a:buClr>
                <a:schemeClr val="dk1"/>
              </a:buClr>
              <a:buSzPts val="1100"/>
              <a:buFont typeface="Arial"/>
              <a:buNone/>
            </a:pPr>
            <a:r>
              <a:t/>
            </a:r>
            <a:endParaRPr>
              <a:solidFill>
                <a:schemeClr val="dk1"/>
              </a:solidFill>
              <a:latin typeface="Red Hat Display"/>
              <a:ea typeface="Red Hat Display"/>
              <a:cs typeface="Red Hat Display"/>
              <a:sym typeface="Red Hat Display"/>
            </a:endParaRPr>
          </a:p>
        </p:txBody>
      </p:sp>
      <p:sp>
        <p:nvSpPr>
          <p:cNvPr id="1660" name="Google Shape;1660;p125"/>
          <p:cNvSpPr/>
          <p:nvPr/>
        </p:nvSpPr>
        <p:spPr>
          <a:xfrm>
            <a:off x="918039" y="24003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25"/>
          <p:cNvSpPr txBox="1"/>
          <p:nvPr/>
        </p:nvSpPr>
        <p:spPr>
          <a:xfrm>
            <a:off x="6429742" y="1932650"/>
            <a:ext cx="4542600" cy="2214300"/>
          </a:xfrm>
          <a:prstGeom prst="rect">
            <a:avLst/>
          </a:prstGeom>
          <a:solidFill>
            <a:schemeClr val="dk1"/>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 </a:t>
            </a:r>
            <a:r>
              <a:rPr lang="en" sz="1500">
                <a:solidFill>
                  <a:srgbClr val="93D3E6"/>
                </a:solidFill>
                <a:latin typeface="Consolas"/>
                <a:ea typeface="Consolas"/>
                <a:cs typeface="Consolas"/>
                <a:sym typeface="Consolas"/>
              </a:rPr>
              <a:t>name</a:t>
            </a:r>
            <a:r>
              <a:rPr lang="en" sz="1500">
                <a:solidFill>
                  <a:srgbClr val="FFFFFF"/>
                </a:solidFill>
                <a:latin typeface="Consolas"/>
                <a:ea typeface="Consolas"/>
                <a:cs typeface="Consolas"/>
                <a:sym typeface="Consolas"/>
              </a:rPr>
              <a:t>: </a:t>
            </a:r>
            <a:r>
              <a:rPr lang="en" sz="1500">
                <a:solidFill>
                  <a:schemeClr val="accent1"/>
                </a:solidFill>
                <a:latin typeface="Consolas"/>
                <a:ea typeface="Consolas"/>
                <a:cs typeface="Consolas"/>
                <a:sym typeface="Consolas"/>
              </a:rPr>
              <a:t>install and start apache</a:t>
            </a:r>
            <a:endParaRPr sz="1500">
              <a:solidFill>
                <a:schemeClr val="accen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500">
                <a:solidFill>
                  <a:srgbClr val="1562B7"/>
                </a:solidFill>
                <a:latin typeface="Consolas"/>
                <a:ea typeface="Consolas"/>
                <a:cs typeface="Consolas"/>
                <a:sym typeface="Consolas"/>
              </a:rPr>
              <a:t>  </a:t>
            </a:r>
            <a:r>
              <a:rPr lang="en" sz="1500">
                <a:solidFill>
                  <a:srgbClr val="93D3E6"/>
                </a:solidFill>
                <a:latin typeface="Consolas"/>
                <a:ea typeface="Consolas"/>
                <a:cs typeface="Consolas"/>
                <a:sym typeface="Consolas"/>
              </a:rPr>
              <a:t>hosts</a:t>
            </a:r>
            <a:r>
              <a:rPr lang="en" sz="1500">
                <a:solidFill>
                  <a:srgbClr val="FFFFFF"/>
                </a:solidFill>
                <a:latin typeface="Consolas"/>
                <a:ea typeface="Consolas"/>
                <a:cs typeface="Consolas"/>
                <a:sym typeface="Consolas"/>
              </a:rPr>
              <a:t>: web</a:t>
            </a:r>
            <a:endParaRPr sz="15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500">
                <a:solidFill>
                  <a:schemeClr val="dk1"/>
                </a:solidFill>
                <a:highlight>
                  <a:srgbClr val="1562B7"/>
                </a:highlight>
                <a:latin typeface="Consolas"/>
                <a:ea typeface="Consolas"/>
                <a:cs typeface="Consolas"/>
                <a:sym typeface="Consolas"/>
              </a:rPr>
              <a:t>  </a:t>
            </a:r>
            <a:r>
              <a:rPr b="1" lang="en" sz="1500">
                <a:solidFill>
                  <a:srgbClr val="93D3E6"/>
                </a:solidFill>
                <a:highlight>
                  <a:srgbClr val="1562B7"/>
                </a:highlight>
                <a:latin typeface="Consolas"/>
                <a:ea typeface="Consolas"/>
                <a:cs typeface="Consolas"/>
                <a:sym typeface="Consolas"/>
              </a:rPr>
              <a:t>roles</a:t>
            </a:r>
            <a:r>
              <a:rPr b="1" lang="en" sz="1500">
                <a:solidFill>
                  <a:schemeClr val="dk1"/>
                </a:solidFill>
                <a:highlight>
                  <a:srgbClr val="1562B7"/>
                </a:highlight>
                <a:latin typeface="Consolas"/>
                <a:ea typeface="Consolas"/>
                <a:cs typeface="Consolas"/>
                <a:sym typeface="Consolas"/>
              </a:rPr>
              <a:t>:</a:t>
            </a:r>
            <a:endParaRPr b="1" sz="1500">
              <a:solidFill>
                <a:schemeClr val="dk1"/>
              </a:solidFill>
              <a:highlight>
                <a:srgbClr val="1562B7"/>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500">
                <a:solidFill>
                  <a:schemeClr val="dk1"/>
                </a:solidFill>
                <a:highlight>
                  <a:srgbClr val="1562B7"/>
                </a:highlight>
                <a:latin typeface="Consolas"/>
                <a:ea typeface="Consolas"/>
                <a:cs typeface="Consolas"/>
                <a:sym typeface="Consolas"/>
              </a:rPr>
              <a:t>    - common</a:t>
            </a:r>
            <a:endParaRPr b="1" sz="1500">
              <a:solidFill>
                <a:schemeClr val="dk1"/>
              </a:solidFill>
              <a:highlight>
                <a:srgbClr val="1562B7"/>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500">
                <a:solidFill>
                  <a:schemeClr val="dk1"/>
                </a:solidFill>
                <a:highlight>
                  <a:srgbClr val="1562B7"/>
                </a:highlight>
                <a:latin typeface="Consolas"/>
                <a:ea typeface="Consolas"/>
                <a:cs typeface="Consolas"/>
                <a:sym typeface="Consolas"/>
              </a:rPr>
              <a:t>    - webservers</a:t>
            </a:r>
            <a:endParaRPr b="1" sz="1200">
              <a:solidFill>
                <a:schemeClr val="accent1"/>
              </a:solidFill>
              <a:highlight>
                <a:srgbClr val="1562B7"/>
              </a:highlight>
              <a:latin typeface="Consolas"/>
              <a:ea typeface="Consolas"/>
              <a:cs typeface="Consolas"/>
              <a:sym typeface="Consolas"/>
            </a:endParaRPr>
          </a:p>
        </p:txBody>
      </p:sp>
      <p:pic>
        <p:nvPicPr>
          <p:cNvPr id="1662" name="Google Shape;1662;p125"/>
          <p:cNvPicPr preferRelativeResize="0"/>
          <p:nvPr/>
        </p:nvPicPr>
        <p:blipFill rotWithShape="1">
          <a:blip r:embed="rId4">
            <a:alphaModFix/>
          </a:blip>
          <a:srcRect b="0" l="0" r="0" t="0"/>
          <a:stretch/>
        </p:blipFill>
        <p:spPr>
          <a:xfrm>
            <a:off x="918027" y="2400306"/>
            <a:ext cx="565659" cy="5656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pic>
        <p:nvPicPr>
          <p:cNvPr id="1667" name="Google Shape;1667;p126"/>
          <p:cNvPicPr preferRelativeResize="0"/>
          <p:nvPr/>
        </p:nvPicPr>
        <p:blipFill rotWithShape="1">
          <a:blip r:embed="rId3">
            <a:alphaModFix/>
          </a:blip>
          <a:srcRect b="0" l="0" r="9966" t="0"/>
          <a:stretch/>
        </p:blipFill>
        <p:spPr>
          <a:xfrm>
            <a:off x="4343293" y="401650"/>
            <a:ext cx="7848420" cy="5315451"/>
          </a:xfrm>
          <a:prstGeom prst="rect">
            <a:avLst/>
          </a:prstGeom>
          <a:noFill/>
          <a:ln>
            <a:noFill/>
          </a:ln>
        </p:spPr>
      </p:pic>
      <p:sp>
        <p:nvSpPr>
          <p:cNvPr id="1668" name="Google Shape;1668;p126"/>
          <p:cNvSpPr txBox="1"/>
          <p:nvPr/>
        </p:nvSpPr>
        <p:spPr>
          <a:xfrm>
            <a:off x="6423092" y="1932650"/>
            <a:ext cx="4549200" cy="2214300"/>
          </a:xfrm>
          <a:prstGeom prst="rect">
            <a:avLst/>
          </a:prstGeom>
          <a:solidFill>
            <a:schemeClr val="dk1"/>
          </a:solidFill>
          <a:ln>
            <a:noFill/>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FFFFFF"/>
              </a:solidFill>
              <a:latin typeface="Overpass Mono"/>
              <a:ea typeface="Overpass Mono"/>
              <a:cs typeface="Overpass Mono"/>
              <a:sym typeface="Overpass Mono"/>
            </a:endParaRPr>
          </a:p>
        </p:txBody>
      </p:sp>
      <p:cxnSp>
        <p:nvCxnSpPr>
          <p:cNvPr id="1669" name="Google Shape;1669;p126"/>
          <p:cNvCxnSpPr/>
          <p:nvPr/>
        </p:nvCxnSpPr>
        <p:spPr>
          <a:xfrm>
            <a:off x="1200919" y="2941061"/>
            <a:ext cx="0" cy="3909300"/>
          </a:xfrm>
          <a:prstGeom prst="straightConnector1">
            <a:avLst/>
          </a:prstGeom>
          <a:noFill/>
          <a:ln cap="rnd" cmpd="sng" w="19050">
            <a:solidFill>
              <a:schemeClr val="accent5"/>
            </a:solidFill>
            <a:prstDash val="dot"/>
            <a:round/>
            <a:headEnd len="med" w="med" type="none"/>
            <a:tailEnd len="med" w="med" type="none"/>
          </a:ln>
        </p:spPr>
      </p:cxnSp>
      <p:sp>
        <p:nvSpPr>
          <p:cNvPr id="1670" name="Google Shape;1670;p126"/>
          <p:cNvSpPr/>
          <p:nvPr/>
        </p:nvSpPr>
        <p:spPr>
          <a:xfrm>
            <a:off x="6917980" y="22128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6"/>
          <p:cNvSpPr/>
          <p:nvPr/>
        </p:nvSpPr>
        <p:spPr>
          <a:xfrm>
            <a:off x="6917980" y="31070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6"/>
          <p:cNvSpPr/>
          <p:nvPr/>
        </p:nvSpPr>
        <p:spPr>
          <a:xfrm>
            <a:off x="8273134" y="22128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26"/>
          <p:cNvSpPr/>
          <p:nvPr/>
        </p:nvSpPr>
        <p:spPr>
          <a:xfrm>
            <a:off x="8273134" y="31070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26"/>
          <p:cNvSpPr/>
          <p:nvPr/>
        </p:nvSpPr>
        <p:spPr>
          <a:xfrm>
            <a:off x="9628301" y="22128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26"/>
          <p:cNvSpPr/>
          <p:nvPr/>
        </p:nvSpPr>
        <p:spPr>
          <a:xfrm>
            <a:off x="9628301" y="31070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26"/>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Simplified and consistent content delivery</a:t>
            </a:r>
            <a:endParaRPr sz="1800">
              <a:solidFill>
                <a:srgbClr val="EE0000"/>
              </a:solidFill>
              <a:latin typeface="Red Hat Display"/>
              <a:ea typeface="Red Hat Display"/>
              <a:cs typeface="Red Hat Display"/>
              <a:sym typeface="Red Hat Display"/>
            </a:endParaRPr>
          </a:p>
        </p:txBody>
      </p:sp>
      <p:sp>
        <p:nvSpPr>
          <p:cNvPr id="1677" name="Google Shape;1677;p126"/>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Collections</a:t>
            </a:r>
            <a:endParaRPr sz="2800">
              <a:solidFill>
                <a:srgbClr val="000000"/>
              </a:solidFill>
              <a:latin typeface="Red Hat Display"/>
              <a:ea typeface="Red Hat Display"/>
              <a:cs typeface="Red Hat Display"/>
              <a:sym typeface="Red Hat Display"/>
            </a:endParaRPr>
          </a:p>
        </p:txBody>
      </p:sp>
      <p:sp>
        <p:nvSpPr>
          <p:cNvPr id="1678" name="Google Shape;1678;p126"/>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79" name="Google Shape;1679;p126"/>
          <p:cNvSpPr/>
          <p:nvPr/>
        </p:nvSpPr>
        <p:spPr>
          <a:xfrm>
            <a:off x="918039" y="24003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0" name="Google Shape;1680;p126"/>
          <p:cNvPicPr preferRelativeResize="0"/>
          <p:nvPr/>
        </p:nvPicPr>
        <p:blipFill rotWithShape="1">
          <a:blip r:embed="rId4">
            <a:alphaModFix/>
          </a:blip>
          <a:srcRect b="0" l="139" r="139" t="0"/>
          <a:stretch/>
        </p:blipFill>
        <p:spPr>
          <a:xfrm>
            <a:off x="943063" y="2425336"/>
            <a:ext cx="515596" cy="515597"/>
          </a:xfrm>
          <a:prstGeom prst="rect">
            <a:avLst/>
          </a:prstGeom>
          <a:noFill/>
          <a:ln>
            <a:noFill/>
          </a:ln>
        </p:spPr>
      </p:pic>
      <p:sp>
        <p:nvSpPr>
          <p:cNvPr id="1681" name="Google Shape;1681;p126"/>
          <p:cNvSpPr txBox="1"/>
          <p:nvPr/>
        </p:nvSpPr>
        <p:spPr>
          <a:xfrm>
            <a:off x="1718133" y="2514600"/>
            <a:ext cx="3657600" cy="32517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What are they?</a:t>
            </a:r>
            <a:endParaRPr sz="1600">
              <a:solidFill>
                <a:srgbClr val="EE0000"/>
              </a:solidFill>
              <a:latin typeface="Red Hat Display Medium"/>
              <a:ea typeface="Red Hat Display Medium"/>
              <a:cs typeface="Red Hat Display Medium"/>
              <a:sym typeface="Red Hat Display Medium"/>
            </a:endParaRPr>
          </a:p>
          <a:p>
            <a:pPr indent="0" lvl="0" marL="0" rtl="0" algn="l">
              <a:lnSpc>
                <a:spcPct val="140000"/>
              </a:lnSpc>
              <a:spcBef>
                <a:spcPts val="100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Collections are a data structure containing automation content:</a:t>
            </a:r>
            <a:endParaRPr>
              <a:solidFill>
                <a:schemeClr val="dk1"/>
              </a:solidFill>
              <a:latin typeface="Red Hat Display"/>
              <a:ea typeface="Red Hat Display"/>
              <a:cs typeface="Red Hat Display"/>
              <a:sym typeface="Red Hat Display"/>
            </a:endParaRPr>
          </a:p>
          <a:p>
            <a:pPr indent="-226059" lvl="0" marL="228600" rtl="0" algn="l">
              <a:lnSpc>
                <a:spcPct val="140000"/>
              </a:lnSpc>
              <a:spcBef>
                <a:spcPts val="400"/>
              </a:spcBef>
              <a:spcAft>
                <a:spcPts val="0"/>
              </a:spcAft>
              <a:buClr>
                <a:schemeClr val="accent1"/>
              </a:buClr>
              <a:buSzPts val="1400"/>
              <a:buFont typeface="Red Hat Display"/>
              <a:buChar char="▸"/>
            </a:pPr>
            <a:r>
              <a:rPr lang="en">
                <a:solidFill>
                  <a:schemeClr val="dk1"/>
                </a:solidFill>
                <a:latin typeface="Red Hat Display"/>
                <a:ea typeface="Red Hat Display"/>
                <a:cs typeface="Red Hat Display"/>
                <a:sym typeface="Red Hat Display"/>
              </a:rPr>
              <a:t>Modules</a:t>
            </a:r>
            <a:endParaRPr>
              <a:solidFill>
                <a:schemeClr val="dk1"/>
              </a:solidFill>
              <a:latin typeface="Red Hat Display"/>
              <a:ea typeface="Red Hat Display"/>
              <a:cs typeface="Red Hat Display"/>
              <a:sym typeface="Red Hat Display"/>
            </a:endParaRPr>
          </a:p>
          <a:p>
            <a:pPr indent="-226059" lvl="0" marL="228600" rtl="0" algn="l">
              <a:lnSpc>
                <a:spcPct val="140000"/>
              </a:lnSpc>
              <a:spcBef>
                <a:spcPts val="0"/>
              </a:spcBef>
              <a:spcAft>
                <a:spcPts val="0"/>
              </a:spcAft>
              <a:buClr>
                <a:schemeClr val="accent1"/>
              </a:buClr>
              <a:buSzPts val="1400"/>
              <a:buFont typeface="Red Hat Display"/>
              <a:buChar char="▸"/>
            </a:pPr>
            <a:r>
              <a:rPr lang="en">
                <a:solidFill>
                  <a:schemeClr val="dk1"/>
                </a:solidFill>
                <a:latin typeface="Red Hat Display"/>
                <a:ea typeface="Red Hat Display"/>
                <a:cs typeface="Red Hat Display"/>
                <a:sym typeface="Red Hat Display"/>
              </a:rPr>
              <a:t>Playbooks</a:t>
            </a:r>
            <a:endParaRPr>
              <a:solidFill>
                <a:schemeClr val="dk1"/>
              </a:solidFill>
              <a:latin typeface="Red Hat Display"/>
              <a:ea typeface="Red Hat Display"/>
              <a:cs typeface="Red Hat Display"/>
              <a:sym typeface="Red Hat Display"/>
            </a:endParaRPr>
          </a:p>
          <a:p>
            <a:pPr indent="-226059" lvl="0" marL="228600" rtl="0" algn="l">
              <a:lnSpc>
                <a:spcPct val="140000"/>
              </a:lnSpc>
              <a:spcBef>
                <a:spcPts val="0"/>
              </a:spcBef>
              <a:spcAft>
                <a:spcPts val="0"/>
              </a:spcAft>
              <a:buClr>
                <a:schemeClr val="accent1"/>
              </a:buClr>
              <a:buSzPts val="1400"/>
              <a:buFont typeface="Red Hat Display"/>
              <a:buChar char="▸"/>
            </a:pPr>
            <a:r>
              <a:rPr lang="en">
                <a:solidFill>
                  <a:schemeClr val="dk1"/>
                </a:solidFill>
                <a:latin typeface="Red Hat Display"/>
                <a:ea typeface="Red Hat Display"/>
                <a:cs typeface="Red Hat Display"/>
                <a:sym typeface="Red Hat Display"/>
              </a:rPr>
              <a:t>Roles</a:t>
            </a:r>
            <a:endParaRPr>
              <a:solidFill>
                <a:schemeClr val="dk1"/>
              </a:solidFill>
              <a:latin typeface="Red Hat Display"/>
              <a:ea typeface="Red Hat Display"/>
              <a:cs typeface="Red Hat Display"/>
              <a:sym typeface="Red Hat Display"/>
            </a:endParaRPr>
          </a:p>
          <a:p>
            <a:pPr indent="-226059" lvl="0" marL="228600" rtl="0" algn="l">
              <a:lnSpc>
                <a:spcPct val="140000"/>
              </a:lnSpc>
              <a:spcBef>
                <a:spcPts val="0"/>
              </a:spcBef>
              <a:spcAft>
                <a:spcPts val="0"/>
              </a:spcAft>
              <a:buClr>
                <a:schemeClr val="accent1"/>
              </a:buClr>
              <a:buSzPts val="1400"/>
              <a:buFont typeface="Red Hat Display"/>
              <a:buChar char="▸"/>
            </a:pPr>
            <a:r>
              <a:rPr lang="en">
                <a:solidFill>
                  <a:schemeClr val="dk1"/>
                </a:solidFill>
                <a:latin typeface="Red Hat Display"/>
                <a:ea typeface="Red Hat Display"/>
                <a:cs typeface="Red Hat Display"/>
                <a:sym typeface="Red Hat Display"/>
              </a:rPr>
              <a:t>Plugins</a:t>
            </a:r>
            <a:endParaRPr>
              <a:solidFill>
                <a:schemeClr val="dk1"/>
              </a:solidFill>
              <a:latin typeface="Red Hat Display"/>
              <a:ea typeface="Red Hat Display"/>
              <a:cs typeface="Red Hat Display"/>
              <a:sym typeface="Red Hat Display"/>
            </a:endParaRPr>
          </a:p>
          <a:p>
            <a:pPr indent="-226059" lvl="0" marL="228600" rtl="0" algn="l">
              <a:lnSpc>
                <a:spcPct val="140000"/>
              </a:lnSpc>
              <a:spcBef>
                <a:spcPts val="0"/>
              </a:spcBef>
              <a:spcAft>
                <a:spcPts val="0"/>
              </a:spcAft>
              <a:buClr>
                <a:schemeClr val="accent1"/>
              </a:buClr>
              <a:buSzPts val="1400"/>
              <a:buFont typeface="Red Hat Display"/>
              <a:buChar char="▸"/>
            </a:pPr>
            <a:r>
              <a:rPr lang="en">
                <a:solidFill>
                  <a:schemeClr val="dk1"/>
                </a:solidFill>
                <a:latin typeface="Red Hat Display"/>
                <a:ea typeface="Red Hat Display"/>
                <a:cs typeface="Red Hat Display"/>
                <a:sym typeface="Red Hat Display"/>
              </a:rPr>
              <a:t>Docs</a:t>
            </a:r>
            <a:endParaRPr>
              <a:solidFill>
                <a:schemeClr val="dk1"/>
              </a:solidFill>
              <a:latin typeface="Red Hat Display"/>
              <a:ea typeface="Red Hat Display"/>
              <a:cs typeface="Red Hat Display"/>
              <a:sym typeface="Red Hat Display"/>
            </a:endParaRPr>
          </a:p>
          <a:p>
            <a:pPr indent="-226059" lvl="0" marL="228600" rtl="0" algn="l">
              <a:lnSpc>
                <a:spcPct val="140000"/>
              </a:lnSpc>
              <a:spcBef>
                <a:spcPts val="0"/>
              </a:spcBef>
              <a:spcAft>
                <a:spcPts val="0"/>
              </a:spcAft>
              <a:buClr>
                <a:schemeClr val="accent1"/>
              </a:buClr>
              <a:buSzPts val="1400"/>
              <a:buFont typeface="Red Hat Display"/>
              <a:buChar char="▸"/>
            </a:pPr>
            <a:r>
              <a:rPr lang="en">
                <a:solidFill>
                  <a:schemeClr val="dk1"/>
                </a:solidFill>
                <a:latin typeface="Red Hat Display"/>
                <a:ea typeface="Red Hat Display"/>
                <a:cs typeface="Red Hat Display"/>
                <a:sym typeface="Red Hat Display"/>
              </a:rPr>
              <a:t>Tests</a:t>
            </a:r>
            <a:endParaRPr sz="1200">
              <a:solidFill>
                <a:schemeClr val="dk1"/>
              </a:solidFill>
              <a:latin typeface="Red Hat Display"/>
              <a:ea typeface="Red Hat Display"/>
              <a:cs typeface="Red Hat Display"/>
              <a:sym typeface="Red Hat Display"/>
            </a:endParaRPr>
          </a:p>
          <a:p>
            <a:pPr indent="0" lvl="0" marL="0" rtl="0" algn="l">
              <a:lnSpc>
                <a:spcPct val="140000"/>
              </a:lnSpc>
              <a:spcBef>
                <a:spcPts val="400"/>
              </a:spcBef>
              <a:spcAft>
                <a:spcPts val="400"/>
              </a:spcAft>
              <a:buClr>
                <a:schemeClr val="dk1"/>
              </a:buClr>
              <a:buSzPts val="1100"/>
              <a:buFont typeface="Arial"/>
              <a:buNone/>
            </a:pPr>
            <a:r>
              <a:t/>
            </a:r>
            <a:endParaRPr>
              <a:solidFill>
                <a:schemeClr val="dk1"/>
              </a:solidFill>
              <a:latin typeface="Red Hat Display"/>
              <a:ea typeface="Red Hat Display"/>
              <a:cs typeface="Red Hat Display"/>
              <a:sym typeface="Red Hat Display"/>
            </a:endParaRPr>
          </a:p>
        </p:txBody>
      </p:sp>
      <p:sp>
        <p:nvSpPr>
          <p:cNvPr id="1682" name="Google Shape;1682;p126"/>
          <p:cNvSpPr/>
          <p:nvPr/>
        </p:nvSpPr>
        <p:spPr>
          <a:xfrm>
            <a:off x="918039" y="24003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3" name="Google Shape;1683;p126"/>
          <p:cNvCxnSpPr>
            <a:stCxn id="1670" idx="6"/>
            <a:endCxn id="1672" idx="2"/>
          </p:cNvCxnSpPr>
          <p:nvPr/>
        </p:nvCxnSpPr>
        <p:spPr>
          <a:xfrm>
            <a:off x="7649680" y="2578681"/>
            <a:ext cx="623400" cy="0"/>
          </a:xfrm>
          <a:prstGeom prst="straightConnector1">
            <a:avLst/>
          </a:prstGeom>
          <a:noFill/>
          <a:ln cap="flat" cmpd="sng" w="19050">
            <a:solidFill>
              <a:schemeClr val="accent1"/>
            </a:solidFill>
            <a:prstDash val="solid"/>
            <a:round/>
            <a:headEnd len="med" w="med" type="none"/>
            <a:tailEnd len="med" w="med" type="none"/>
          </a:ln>
        </p:spPr>
      </p:cxnSp>
      <p:cxnSp>
        <p:nvCxnSpPr>
          <p:cNvPr id="1684" name="Google Shape;1684;p126"/>
          <p:cNvCxnSpPr/>
          <p:nvPr/>
        </p:nvCxnSpPr>
        <p:spPr>
          <a:xfrm>
            <a:off x="7649662" y="3487656"/>
            <a:ext cx="623100" cy="0"/>
          </a:xfrm>
          <a:prstGeom prst="straightConnector1">
            <a:avLst/>
          </a:prstGeom>
          <a:noFill/>
          <a:ln cap="flat" cmpd="sng" w="19050">
            <a:solidFill>
              <a:schemeClr val="accent1"/>
            </a:solidFill>
            <a:prstDash val="solid"/>
            <a:round/>
            <a:headEnd len="med" w="med" type="none"/>
            <a:tailEnd len="med" w="med" type="none"/>
          </a:ln>
        </p:spPr>
      </p:cxnSp>
      <p:cxnSp>
        <p:nvCxnSpPr>
          <p:cNvPr id="1685" name="Google Shape;1685;p126"/>
          <p:cNvCxnSpPr/>
          <p:nvPr/>
        </p:nvCxnSpPr>
        <p:spPr>
          <a:xfrm>
            <a:off x="9004929" y="3487656"/>
            <a:ext cx="623100" cy="0"/>
          </a:xfrm>
          <a:prstGeom prst="straightConnector1">
            <a:avLst/>
          </a:prstGeom>
          <a:noFill/>
          <a:ln cap="flat" cmpd="sng" w="19050">
            <a:solidFill>
              <a:schemeClr val="accent1"/>
            </a:solidFill>
            <a:prstDash val="solid"/>
            <a:round/>
            <a:headEnd len="med" w="med" type="none"/>
            <a:tailEnd len="med" w="med" type="none"/>
          </a:ln>
        </p:spPr>
      </p:cxnSp>
      <p:cxnSp>
        <p:nvCxnSpPr>
          <p:cNvPr id="1686" name="Google Shape;1686;p126"/>
          <p:cNvCxnSpPr/>
          <p:nvPr/>
        </p:nvCxnSpPr>
        <p:spPr>
          <a:xfrm>
            <a:off x="9004829" y="2569281"/>
            <a:ext cx="623100" cy="0"/>
          </a:xfrm>
          <a:prstGeom prst="straightConnector1">
            <a:avLst/>
          </a:prstGeom>
          <a:noFill/>
          <a:ln cap="flat" cmpd="sng" w="19050">
            <a:solidFill>
              <a:schemeClr val="accent1"/>
            </a:solidFill>
            <a:prstDash val="solid"/>
            <a:round/>
            <a:headEnd len="med" w="med" type="none"/>
            <a:tailEnd len="med" w="med" type="none"/>
          </a:ln>
        </p:spPr>
      </p:cxnSp>
      <p:cxnSp>
        <p:nvCxnSpPr>
          <p:cNvPr id="1687" name="Google Shape;1687;p126"/>
          <p:cNvCxnSpPr/>
          <p:nvPr/>
        </p:nvCxnSpPr>
        <p:spPr>
          <a:xfrm rot="10800000">
            <a:off x="7283821" y="2952506"/>
            <a:ext cx="0" cy="152400"/>
          </a:xfrm>
          <a:prstGeom prst="straightConnector1">
            <a:avLst/>
          </a:prstGeom>
          <a:noFill/>
          <a:ln cap="flat" cmpd="sng" w="19050">
            <a:solidFill>
              <a:schemeClr val="accent1"/>
            </a:solidFill>
            <a:prstDash val="solid"/>
            <a:round/>
            <a:headEnd len="med" w="med" type="none"/>
            <a:tailEnd len="med" w="med" type="none"/>
          </a:ln>
        </p:spPr>
      </p:cxnSp>
      <p:cxnSp>
        <p:nvCxnSpPr>
          <p:cNvPr id="1688" name="Google Shape;1688;p126"/>
          <p:cNvCxnSpPr/>
          <p:nvPr/>
        </p:nvCxnSpPr>
        <p:spPr>
          <a:xfrm rot="10800000">
            <a:off x="8638963" y="2952506"/>
            <a:ext cx="0" cy="152400"/>
          </a:xfrm>
          <a:prstGeom prst="straightConnector1">
            <a:avLst/>
          </a:prstGeom>
          <a:noFill/>
          <a:ln cap="flat" cmpd="sng" w="19050">
            <a:solidFill>
              <a:schemeClr val="accent1"/>
            </a:solidFill>
            <a:prstDash val="solid"/>
            <a:round/>
            <a:headEnd len="med" w="med" type="none"/>
            <a:tailEnd len="med" w="med" type="none"/>
          </a:ln>
        </p:spPr>
      </p:cxnSp>
      <p:cxnSp>
        <p:nvCxnSpPr>
          <p:cNvPr id="1689" name="Google Shape;1689;p126"/>
          <p:cNvCxnSpPr/>
          <p:nvPr/>
        </p:nvCxnSpPr>
        <p:spPr>
          <a:xfrm rot="10800000">
            <a:off x="9994167" y="2952506"/>
            <a:ext cx="0" cy="152400"/>
          </a:xfrm>
          <a:prstGeom prst="straightConnector1">
            <a:avLst/>
          </a:prstGeom>
          <a:noFill/>
          <a:ln cap="flat" cmpd="sng" w="19050">
            <a:solidFill>
              <a:schemeClr val="accent1"/>
            </a:solidFill>
            <a:prstDash val="solid"/>
            <a:round/>
            <a:headEnd len="med" w="med" type="none"/>
            <a:tailEnd len="med" w="med" type="none"/>
          </a:ln>
        </p:spPr>
      </p:cxnSp>
      <p:pic>
        <p:nvPicPr>
          <p:cNvPr id="1690" name="Google Shape;1690;p126"/>
          <p:cNvPicPr preferRelativeResize="0"/>
          <p:nvPr/>
        </p:nvPicPr>
        <p:blipFill rotWithShape="1">
          <a:blip r:embed="rId5">
            <a:alphaModFix/>
          </a:blip>
          <a:srcRect b="0" l="0" r="0" t="0"/>
          <a:stretch/>
        </p:blipFill>
        <p:spPr>
          <a:xfrm>
            <a:off x="918027" y="2400306"/>
            <a:ext cx="565659" cy="565642"/>
          </a:xfrm>
          <a:prstGeom prst="rect">
            <a:avLst/>
          </a:prstGeom>
          <a:noFill/>
          <a:ln>
            <a:noFill/>
          </a:ln>
        </p:spPr>
      </p:pic>
      <p:pic>
        <p:nvPicPr>
          <p:cNvPr id="1691" name="Google Shape;1691;p126"/>
          <p:cNvPicPr preferRelativeResize="0"/>
          <p:nvPr/>
        </p:nvPicPr>
        <p:blipFill rotWithShape="1">
          <a:blip r:embed="rId6">
            <a:alphaModFix/>
          </a:blip>
          <a:srcRect b="0" l="0" r="0" t="0"/>
          <a:stretch/>
        </p:blipFill>
        <p:spPr>
          <a:xfrm>
            <a:off x="7002312" y="2286787"/>
            <a:ext cx="565659" cy="565659"/>
          </a:xfrm>
          <a:prstGeom prst="rect">
            <a:avLst/>
          </a:prstGeom>
          <a:noFill/>
          <a:ln>
            <a:noFill/>
          </a:ln>
        </p:spPr>
      </p:pic>
      <p:pic>
        <p:nvPicPr>
          <p:cNvPr id="1692" name="Google Shape;1692;p126"/>
          <p:cNvPicPr preferRelativeResize="0"/>
          <p:nvPr/>
        </p:nvPicPr>
        <p:blipFill rotWithShape="1">
          <a:blip r:embed="rId7">
            <a:alphaModFix/>
          </a:blip>
          <a:srcRect b="0" l="0" r="0" t="0"/>
          <a:stretch/>
        </p:blipFill>
        <p:spPr>
          <a:xfrm>
            <a:off x="8389455" y="2313465"/>
            <a:ext cx="498950" cy="498950"/>
          </a:xfrm>
          <a:prstGeom prst="rect">
            <a:avLst/>
          </a:prstGeom>
          <a:noFill/>
          <a:ln>
            <a:noFill/>
          </a:ln>
        </p:spPr>
      </p:pic>
      <p:pic>
        <p:nvPicPr>
          <p:cNvPr id="1693" name="Google Shape;1693;p126"/>
          <p:cNvPicPr preferRelativeResize="0"/>
          <p:nvPr/>
        </p:nvPicPr>
        <p:blipFill rotWithShape="1">
          <a:blip r:embed="rId8">
            <a:alphaModFix/>
          </a:blip>
          <a:srcRect b="0" l="0" r="0" t="0"/>
          <a:stretch/>
        </p:blipFill>
        <p:spPr>
          <a:xfrm>
            <a:off x="8381132" y="3229787"/>
            <a:ext cx="515596" cy="515597"/>
          </a:xfrm>
          <a:prstGeom prst="rect">
            <a:avLst/>
          </a:prstGeom>
          <a:noFill/>
          <a:ln>
            <a:noFill/>
          </a:ln>
        </p:spPr>
      </p:pic>
      <p:pic>
        <p:nvPicPr>
          <p:cNvPr id="1694" name="Google Shape;1694;p126"/>
          <p:cNvPicPr preferRelativeResize="0"/>
          <p:nvPr/>
        </p:nvPicPr>
        <p:blipFill rotWithShape="1">
          <a:blip r:embed="rId9">
            <a:alphaModFix/>
          </a:blip>
          <a:srcRect b="0" l="0" r="0" t="0"/>
          <a:stretch/>
        </p:blipFill>
        <p:spPr>
          <a:xfrm>
            <a:off x="7002302" y="3186759"/>
            <a:ext cx="565659" cy="565642"/>
          </a:xfrm>
          <a:prstGeom prst="rect">
            <a:avLst/>
          </a:prstGeom>
          <a:noFill/>
          <a:ln>
            <a:noFill/>
          </a:ln>
        </p:spPr>
      </p:pic>
      <p:pic>
        <p:nvPicPr>
          <p:cNvPr id="1695" name="Google Shape;1695;p126"/>
          <p:cNvPicPr preferRelativeResize="0"/>
          <p:nvPr/>
        </p:nvPicPr>
        <p:blipFill rotWithShape="1">
          <a:blip r:embed="rId10">
            <a:alphaModFix/>
          </a:blip>
          <a:srcRect b="0" l="0" r="0" t="0"/>
          <a:stretch/>
        </p:blipFill>
        <p:spPr>
          <a:xfrm>
            <a:off x="9682475" y="3157961"/>
            <a:ext cx="623245" cy="623245"/>
          </a:xfrm>
          <a:prstGeom prst="rect">
            <a:avLst/>
          </a:prstGeom>
          <a:noFill/>
          <a:ln>
            <a:noFill/>
          </a:ln>
        </p:spPr>
      </p:pic>
      <p:pic>
        <p:nvPicPr>
          <p:cNvPr id="1696" name="Google Shape;1696;p126"/>
          <p:cNvPicPr preferRelativeResize="0"/>
          <p:nvPr/>
        </p:nvPicPr>
        <p:blipFill rotWithShape="1">
          <a:blip r:embed="rId11">
            <a:alphaModFix/>
          </a:blip>
          <a:srcRect b="0" l="0" r="0" t="0"/>
          <a:stretch/>
        </p:blipFill>
        <p:spPr>
          <a:xfrm>
            <a:off x="9736323" y="2293837"/>
            <a:ext cx="515596" cy="51559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27"/>
          <p:cNvSpPr/>
          <p:nvPr/>
        </p:nvSpPr>
        <p:spPr>
          <a:xfrm>
            <a:off x="125" y="914400"/>
            <a:ext cx="12191700" cy="502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2" name="Google Shape;1702;p127"/>
          <p:cNvCxnSpPr/>
          <p:nvPr/>
        </p:nvCxnSpPr>
        <p:spPr>
          <a:xfrm rot="10800000">
            <a:off x="447764"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1703" name="Google Shape;1703;p127"/>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04" name="Google Shape;1704;p127"/>
          <p:cNvSpPr/>
          <p:nvPr/>
        </p:nvSpPr>
        <p:spPr>
          <a:xfrm>
            <a:off x="914378" y="1600200"/>
            <a:ext cx="3543300" cy="4000500"/>
          </a:xfrm>
          <a:prstGeom prst="rect">
            <a:avLst/>
          </a:prstGeom>
          <a:solidFill>
            <a:srgbClr val="000000"/>
          </a:solidFill>
          <a:ln cap="rnd" cmpd="sng" w="19050">
            <a:solidFill>
              <a:schemeClr val="accent5"/>
            </a:solidFill>
            <a:prstDash val="dot"/>
            <a:round/>
            <a:headEnd len="sm" w="sm" type="none"/>
            <a:tailEnd len="sm" w="sm" type="none"/>
          </a:ln>
        </p:spPr>
        <p:txBody>
          <a:bodyPr anchorCtr="0" anchor="ctr" bIns="121875" lIns="301750" spcFirstLastPara="1" rIns="118850" wrap="square" tIns="121875">
            <a:noAutofit/>
          </a:bodyPr>
          <a:lstStyle/>
          <a:p>
            <a:pPr indent="0" lvl="0" marL="0" rtl="0" algn="l">
              <a:spcBef>
                <a:spcPts val="0"/>
              </a:spcBef>
              <a:spcAft>
                <a:spcPts val="0"/>
              </a:spcAft>
              <a:buNone/>
            </a:pPr>
            <a:r>
              <a:rPr lang="en" sz="1300">
                <a:solidFill>
                  <a:srgbClr val="689B7A"/>
                </a:solidFill>
                <a:latin typeface="Consolas"/>
                <a:ea typeface="Consolas"/>
                <a:cs typeface="Consolas"/>
                <a:sym typeface="Consolas"/>
              </a:rPr>
              <a:t>nginx_core</a:t>
            </a:r>
            <a:endParaRPr sz="1300">
              <a:solidFill>
                <a:srgbClr val="689B7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300">
                <a:solidFill>
                  <a:srgbClr val="FFFFFF"/>
                </a:solidFill>
                <a:latin typeface="Consolas"/>
                <a:ea typeface="Consolas"/>
                <a:cs typeface="Consolas"/>
                <a:sym typeface="Consolas"/>
              </a:rPr>
              <a:t>├── MANIFEST.json</a:t>
            </a:r>
            <a:endParaRPr sz="13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300">
                <a:solidFill>
                  <a:srgbClr val="FFFFFF"/>
                </a:solidFill>
                <a:latin typeface="Consolas"/>
                <a:ea typeface="Consolas"/>
                <a:cs typeface="Consolas"/>
                <a:sym typeface="Consolas"/>
              </a:rPr>
              <a:t>├── </a:t>
            </a:r>
            <a:r>
              <a:rPr lang="en" sz="1300">
                <a:solidFill>
                  <a:srgbClr val="93D3E6"/>
                </a:solidFill>
                <a:latin typeface="Consolas"/>
                <a:ea typeface="Consolas"/>
                <a:cs typeface="Consolas"/>
                <a:sym typeface="Consolas"/>
              </a:rPr>
              <a:t>playbooks</a:t>
            </a:r>
            <a:endParaRPr sz="1300">
              <a:solidFill>
                <a:srgbClr val="93D3E6"/>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300">
                <a:solidFill>
                  <a:srgbClr val="FFFFFF"/>
                </a:solidFill>
                <a:latin typeface="Consolas"/>
                <a:ea typeface="Consolas"/>
                <a:cs typeface="Consolas"/>
                <a:sym typeface="Consolas"/>
              </a:rPr>
              <a:t>│   ├── </a:t>
            </a:r>
            <a:r>
              <a:rPr b="1" lang="en" sz="1300">
                <a:solidFill>
                  <a:srgbClr val="FFFFFF"/>
                </a:solidFill>
                <a:highlight>
                  <a:srgbClr val="1562B7"/>
                </a:highlight>
                <a:latin typeface="Consolas"/>
                <a:ea typeface="Consolas"/>
                <a:cs typeface="Consolas"/>
                <a:sym typeface="Consolas"/>
              </a:rPr>
              <a:t>deploy-nginx.yml</a:t>
            </a:r>
            <a:endParaRPr b="1" sz="1300">
              <a:solidFill>
                <a:srgbClr val="FFFFFF"/>
              </a:solidFill>
              <a:highlight>
                <a:srgbClr val="1562B7"/>
              </a:highlight>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 ...</a:t>
            </a:r>
            <a:endParaRPr sz="13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300">
                <a:solidFill>
                  <a:srgbClr val="FFFFFF"/>
                </a:solidFill>
                <a:latin typeface="Consolas"/>
                <a:ea typeface="Consolas"/>
                <a:cs typeface="Consolas"/>
                <a:sym typeface="Consolas"/>
              </a:rPr>
              <a:t>├── </a:t>
            </a:r>
            <a:r>
              <a:rPr lang="en" sz="1300">
                <a:solidFill>
                  <a:srgbClr val="93D3E6"/>
                </a:solidFill>
                <a:latin typeface="Consolas"/>
                <a:ea typeface="Consolas"/>
                <a:cs typeface="Consolas"/>
                <a:sym typeface="Consolas"/>
              </a:rPr>
              <a:t>plugins</a:t>
            </a:r>
            <a:endParaRPr sz="1300">
              <a:solidFill>
                <a:srgbClr val="93D3E6"/>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300">
                <a:solidFill>
                  <a:srgbClr val="FFFFFF"/>
                </a:solidFill>
                <a:latin typeface="Consolas"/>
                <a:ea typeface="Consolas"/>
                <a:cs typeface="Consolas"/>
                <a:sym typeface="Consolas"/>
              </a:rPr>
              <a:t>├── README.md</a:t>
            </a:r>
            <a:endParaRPr sz="13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300">
                <a:solidFill>
                  <a:srgbClr val="FFFFFF"/>
                </a:solidFill>
                <a:latin typeface="Consolas"/>
                <a:ea typeface="Consolas"/>
                <a:cs typeface="Consolas"/>
                <a:sym typeface="Consolas"/>
              </a:rPr>
              <a:t>└── </a:t>
            </a:r>
            <a:r>
              <a:rPr lang="en" sz="1300">
                <a:solidFill>
                  <a:srgbClr val="93D3E6"/>
                </a:solidFill>
                <a:latin typeface="Consolas"/>
                <a:ea typeface="Consolas"/>
                <a:cs typeface="Consolas"/>
                <a:sym typeface="Consolas"/>
              </a:rPr>
              <a:t>roles</a:t>
            </a:r>
            <a:endParaRPr sz="1300">
              <a:solidFill>
                <a:srgbClr val="93D3E6"/>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 </a:t>
            </a:r>
            <a:r>
              <a:rPr lang="en" sz="1300">
                <a:solidFill>
                  <a:srgbClr val="689B7A"/>
                </a:solidFill>
                <a:latin typeface="Consolas"/>
                <a:ea typeface="Consolas"/>
                <a:cs typeface="Consolas"/>
                <a:sym typeface="Consolas"/>
              </a:rPr>
              <a:t>nginx</a:t>
            </a:r>
            <a:endParaRPr sz="1300">
              <a:solidFill>
                <a:srgbClr val="689B7A"/>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   ├── </a:t>
            </a:r>
            <a:r>
              <a:rPr lang="en" sz="1300">
                <a:solidFill>
                  <a:srgbClr val="93D3E6"/>
                </a:solidFill>
                <a:latin typeface="Consolas"/>
                <a:ea typeface="Consolas"/>
                <a:cs typeface="Consolas"/>
                <a:sym typeface="Consolas"/>
              </a:rPr>
              <a:t>defaults</a:t>
            </a:r>
            <a:endParaRPr sz="1300">
              <a:solidFill>
                <a:srgbClr val="93D3E6"/>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   ├── </a:t>
            </a:r>
            <a:r>
              <a:rPr lang="en" sz="1300">
                <a:solidFill>
                  <a:srgbClr val="93D3E6"/>
                </a:solidFill>
                <a:latin typeface="Consolas"/>
                <a:ea typeface="Consolas"/>
                <a:cs typeface="Consolas"/>
                <a:sym typeface="Consolas"/>
              </a:rPr>
              <a:t>files</a:t>
            </a:r>
            <a:endParaRPr sz="1300">
              <a:solidFill>
                <a:srgbClr val="1678C4"/>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   │   └── …</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   ├── </a:t>
            </a:r>
            <a:r>
              <a:rPr lang="en" sz="1300">
                <a:solidFill>
                  <a:srgbClr val="93D3E6"/>
                </a:solidFill>
                <a:latin typeface="Consolas"/>
                <a:ea typeface="Consolas"/>
                <a:cs typeface="Consolas"/>
                <a:sym typeface="Consolas"/>
              </a:rPr>
              <a:t>tasks</a:t>
            </a:r>
            <a:endParaRPr sz="1300">
              <a:solidFill>
                <a:srgbClr val="1678C4"/>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   └── </a:t>
            </a:r>
            <a:r>
              <a:rPr lang="en" sz="1300">
                <a:solidFill>
                  <a:srgbClr val="93D3E6"/>
                </a:solidFill>
                <a:latin typeface="Consolas"/>
                <a:ea typeface="Consolas"/>
                <a:cs typeface="Consolas"/>
                <a:sym typeface="Consolas"/>
              </a:rPr>
              <a:t>templates</a:t>
            </a:r>
            <a:endParaRPr sz="1300">
              <a:solidFill>
                <a:srgbClr val="1678C4"/>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       └── ...</a:t>
            </a:r>
            <a:endParaRPr sz="13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300">
                <a:solidFill>
                  <a:srgbClr val="FFFFFF"/>
                </a:solidFill>
                <a:latin typeface="Consolas"/>
                <a:ea typeface="Consolas"/>
                <a:cs typeface="Consolas"/>
                <a:sym typeface="Consolas"/>
              </a:rPr>
              <a:t>    ├── </a:t>
            </a:r>
            <a:r>
              <a:rPr lang="en" sz="1300">
                <a:solidFill>
                  <a:srgbClr val="689B7A"/>
                </a:solidFill>
                <a:latin typeface="Consolas"/>
                <a:ea typeface="Consolas"/>
                <a:cs typeface="Consolas"/>
                <a:sym typeface="Consolas"/>
              </a:rPr>
              <a:t>nginx_app_protect</a:t>
            </a:r>
            <a:endParaRPr sz="1300">
              <a:solidFill>
                <a:srgbClr val="689B7A"/>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 </a:t>
            </a:r>
            <a:r>
              <a:rPr lang="en" sz="1300">
                <a:solidFill>
                  <a:srgbClr val="689B7A"/>
                </a:solidFill>
                <a:latin typeface="Consolas"/>
                <a:ea typeface="Consolas"/>
                <a:cs typeface="Consolas"/>
                <a:sym typeface="Consolas"/>
              </a:rPr>
              <a:t>nginx_config</a:t>
            </a:r>
            <a:endParaRPr sz="1300">
              <a:solidFill>
                <a:srgbClr val="689B7A"/>
              </a:solidFill>
              <a:latin typeface="Consolas"/>
              <a:ea typeface="Consolas"/>
              <a:cs typeface="Consolas"/>
              <a:sym typeface="Consolas"/>
            </a:endParaRPr>
          </a:p>
        </p:txBody>
      </p:sp>
      <p:sp>
        <p:nvSpPr>
          <p:cNvPr id="1705" name="Google Shape;1705;p127"/>
          <p:cNvSpPr/>
          <p:nvPr/>
        </p:nvSpPr>
        <p:spPr>
          <a:xfrm>
            <a:off x="4571888" y="1600200"/>
            <a:ext cx="7086300" cy="4000500"/>
          </a:xfrm>
          <a:prstGeom prst="rect">
            <a:avLst/>
          </a:prstGeom>
          <a:solidFill>
            <a:srgbClr val="000000"/>
          </a:solidFill>
          <a:ln cap="rnd" cmpd="sng" w="19050">
            <a:solidFill>
              <a:srgbClr val="1562B7"/>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300">
                <a:solidFill>
                  <a:srgbClr val="FFFFFF"/>
                </a:solidFill>
                <a:latin typeface="Overpass Mono"/>
                <a:ea typeface="Overpass Mono"/>
                <a:cs typeface="Overpass Mono"/>
                <a:sym typeface="Overpass Mono"/>
              </a:rPr>
              <a:t>---</a:t>
            </a:r>
            <a:endParaRPr sz="1300">
              <a:solidFill>
                <a:srgbClr val="FFFFFF"/>
              </a:solidFill>
              <a:latin typeface="Overpass Mono"/>
              <a:ea typeface="Overpass Mono"/>
              <a:cs typeface="Overpass Mono"/>
              <a:sym typeface="Overpass Mono"/>
            </a:endParaRPr>
          </a:p>
          <a:p>
            <a:pPr indent="0" lvl="0" marL="0" rtl="0" algn="l">
              <a:spcBef>
                <a:spcPts val="0"/>
              </a:spcBef>
              <a:spcAft>
                <a:spcPts val="0"/>
              </a:spcAft>
              <a:buClr>
                <a:srgbClr val="000000"/>
              </a:buClr>
              <a:buSzPts val="1100"/>
              <a:buFont typeface="Arial"/>
              <a:buNone/>
            </a:pPr>
            <a:r>
              <a:rPr lang="en" sz="1300">
                <a:solidFill>
                  <a:srgbClr val="FFFFFF"/>
                </a:solidFill>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name</a:t>
            </a:r>
            <a:r>
              <a:rPr lang="en" sz="1300">
                <a:solidFill>
                  <a:srgbClr val="FFFFFF"/>
                </a:solidFill>
                <a:latin typeface="Overpass Mono"/>
                <a:ea typeface="Overpass Mono"/>
                <a:cs typeface="Overpass Mono"/>
                <a:sym typeface="Overpass Mono"/>
              </a:rPr>
              <a:t>: </a:t>
            </a:r>
            <a:r>
              <a:rPr lang="en" sz="1300">
                <a:solidFill>
                  <a:schemeClr val="accent1"/>
                </a:solidFill>
                <a:latin typeface="Overpass Mono"/>
                <a:ea typeface="Overpass Mono"/>
                <a:cs typeface="Overpass Mono"/>
                <a:sym typeface="Overpass Mono"/>
              </a:rPr>
              <a:t>Install NGINX Plus</a:t>
            </a:r>
            <a:endParaRPr sz="1300">
              <a:solidFill>
                <a:schemeClr val="accent1"/>
              </a:solidFill>
              <a:latin typeface="Overpass Mono"/>
              <a:ea typeface="Overpass Mono"/>
              <a:cs typeface="Overpass Mono"/>
              <a:sym typeface="Overpass Mono"/>
            </a:endParaRPr>
          </a:p>
          <a:p>
            <a:pPr indent="0" lvl="0" marL="0" rtl="0" algn="l">
              <a:spcBef>
                <a:spcPts val="0"/>
              </a:spcBef>
              <a:spcAft>
                <a:spcPts val="0"/>
              </a:spcAft>
              <a:buClr>
                <a:srgbClr val="000000"/>
              </a:buClr>
              <a:buSzPts val="1100"/>
              <a:buFont typeface="Arial"/>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hosts</a:t>
            </a:r>
            <a:r>
              <a:rPr lang="en" sz="1300">
                <a:solidFill>
                  <a:srgbClr val="FFFFFF"/>
                </a:solidFill>
                <a:latin typeface="Overpass Mono"/>
                <a:ea typeface="Overpass Mono"/>
                <a:cs typeface="Overpass Mono"/>
                <a:sym typeface="Overpass Mono"/>
              </a:rPr>
              <a:t>: all</a:t>
            </a:r>
            <a:endParaRPr sz="1300">
              <a:solidFill>
                <a:srgbClr val="FFFFFF"/>
              </a:solidFill>
              <a:latin typeface="Overpass Mono"/>
              <a:ea typeface="Overpass Mono"/>
              <a:cs typeface="Overpass Mono"/>
              <a:sym typeface="Overpass Mono"/>
            </a:endParaRPr>
          </a:p>
          <a:p>
            <a:pPr indent="0" lvl="0" marL="0" marR="0" rtl="0" algn="l">
              <a:lnSpc>
                <a:spcPct val="100000"/>
              </a:lnSpc>
              <a:spcBef>
                <a:spcPts val="0"/>
              </a:spcBef>
              <a:spcAft>
                <a:spcPts val="0"/>
              </a:spcAft>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tasks</a:t>
            </a:r>
            <a:r>
              <a:rPr lang="en" sz="1300">
                <a:solidFill>
                  <a:srgbClr val="FFFFFF"/>
                </a:solidFill>
                <a:latin typeface="Overpass Mono"/>
                <a:ea typeface="Overpass Mono"/>
                <a:cs typeface="Overpass Mono"/>
                <a:sym typeface="Overpass Mono"/>
              </a:rPr>
              <a:t>:</a:t>
            </a:r>
            <a:endParaRPr sz="1300">
              <a:solidFill>
                <a:srgbClr val="FFFFFF"/>
              </a:solidFill>
              <a:latin typeface="Overpass Mono"/>
              <a:ea typeface="Overpass Mono"/>
              <a:cs typeface="Overpass Mono"/>
              <a:sym typeface="Overpass Mono"/>
            </a:endParaRPr>
          </a:p>
          <a:p>
            <a:pPr indent="0" lvl="0" marL="0" rtl="0" algn="l">
              <a:spcBef>
                <a:spcPts val="0"/>
              </a:spcBef>
              <a:spcAft>
                <a:spcPts val="0"/>
              </a:spcAft>
              <a:buClr>
                <a:srgbClr val="000000"/>
              </a:buClr>
              <a:buSzPts val="1100"/>
              <a:buFont typeface="Arial"/>
              <a:buNone/>
            </a:pPr>
            <a:r>
              <a:rPr lang="en" sz="1300">
                <a:latin typeface="Overpass Mono"/>
                <a:ea typeface="Overpass Mono"/>
                <a:cs typeface="Overpass Mono"/>
                <a:sym typeface="Overpass Mono"/>
              </a:rPr>
              <a:t> </a:t>
            </a:r>
            <a:r>
              <a:rPr lang="en" sz="1300">
                <a:solidFill>
                  <a:srgbClr val="FFFFFF"/>
                </a:solidFill>
                <a:latin typeface="Overpass Mono"/>
                <a:ea typeface="Overpass Mono"/>
                <a:cs typeface="Overpass Mono"/>
                <a:sym typeface="Overpass Mono"/>
              </a:rPr>
              <a:t>   - </a:t>
            </a:r>
            <a:r>
              <a:rPr lang="en" sz="1300">
                <a:solidFill>
                  <a:srgbClr val="93D3E6"/>
                </a:solidFill>
                <a:latin typeface="Overpass Mono"/>
                <a:ea typeface="Overpass Mono"/>
                <a:cs typeface="Overpass Mono"/>
                <a:sym typeface="Overpass Mono"/>
              </a:rPr>
              <a:t>name</a:t>
            </a:r>
            <a:r>
              <a:rPr lang="en" sz="1300">
                <a:solidFill>
                  <a:srgbClr val="FFFFFF"/>
                </a:solidFill>
                <a:latin typeface="Overpass Mono"/>
                <a:ea typeface="Overpass Mono"/>
                <a:cs typeface="Overpass Mono"/>
                <a:sym typeface="Overpass Mono"/>
              </a:rPr>
              <a:t>: </a:t>
            </a:r>
            <a:r>
              <a:rPr lang="en" sz="1300">
                <a:solidFill>
                  <a:schemeClr val="accent1"/>
                </a:solidFill>
                <a:latin typeface="Overpass Mono"/>
                <a:ea typeface="Overpass Mono"/>
                <a:cs typeface="Overpass Mono"/>
                <a:sym typeface="Overpass Mono"/>
              </a:rPr>
              <a:t>Install NGINX</a:t>
            </a:r>
            <a:endParaRPr sz="1300">
              <a:solidFill>
                <a:schemeClr val="accent1"/>
              </a:solidFill>
              <a:latin typeface="Overpass Mono"/>
              <a:ea typeface="Overpass Mono"/>
              <a:cs typeface="Overpass Mono"/>
              <a:sym typeface="Overpass Mono"/>
            </a:endParaRPr>
          </a:p>
          <a:p>
            <a:pPr indent="0" lvl="0" marL="0" marR="0" rtl="0" algn="l">
              <a:lnSpc>
                <a:spcPct val="100000"/>
              </a:lnSpc>
              <a:spcBef>
                <a:spcPts val="0"/>
              </a:spcBef>
              <a:spcAft>
                <a:spcPts val="0"/>
              </a:spcAft>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include_role</a:t>
            </a:r>
            <a:r>
              <a:rPr lang="en" sz="1300">
                <a:solidFill>
                  <a:srgbClr val="FFFFFF"/>
                </a:solidFill>
                <a:latin typeface="Overpass Mono"/>
                <a:ea typeface="Overpass Mono"/>
                <a:cs typeface="Overpass Mono"/>
                <a:sym typeface="Overpass Mono"/>
              </a:rPr>
              <a:t>:</a:t>
            </a:r>
            <a:endParaRPr sz="1300">
              <a:solidFill>
                <a:srgbClr val="FFFFFF"/>
              </a:solidFill>
              <a:latin typeface="Overpass Mono"/>
              <a:ea typeface="Overpass Mono"/>
              <a:cs typeface="Overpass Mono"/>
              <a:sym typeface="Overpass Mono"/>
            </a:endParaRPr>
          </a:p>
          <a:p>
            <a:pPr indent="0" lvl="0" marL="0" rtl="0" algn="l">
              <a:spcBef>
                <a:spcPts val="0"/>
              </a:spcBef>
              <a:spcAft>
                <a:spcPts val="0"/>
              </a:spcAft>
              <a:buClr>
                <a:srgbClr val="000000"/>
              </a:buClr>
              <a:buSzPts val="1100"/>
              <a:buFont typeface="Arial"/>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name</a:t>
            </a:r>
            <a:r>
              <a:rPr lang="en" sz="1300">
                <a:solidFill>
                  <a:srgbClr val="FFFFFF"/>
                </a:solidFill>
                <a:latin typeface="Overpass Mono"/>
                <a:ea typeface="Overpass Mono"/>
                <a:cs typeface="Overpass Mono"/>
                <a:sym typeface="Overpass Mono"/>
              </a:rPr>
              <a:t>: </a:t>
            </a:r>
            <a:r>
              <a:rPr lang="en" sz="1300">
                <a:solidFill>
                  <a:srgbClr val="689B7A"/>
                </a:solidFill>
                <a:latin typeface="Overpass Mono"/>
                <a:ea typeface="Overpass Mono"/>
                <a:cs typeface="Overpass Mono"/>
                <a:sym typeface="Overpass Mono"/>
              </a:rPr>
              <a:t>nginxinc.nginx</a:t>
            </a:r>
            <a:endParaRPr sz="1300">
              <a:solidFill>
                <a:srgbClr val="689B7A"/>
              </a:solidFill>
              <a:latin typeface="Overpass Mono"/>
              <a:ea typeface="Overpass Mono"/>
              <a:cs typeface="Overpass Mono"/>
              <a:sym typeface="Overpass Mono"/>
            </a:endParaRPr>
          </a:p>
          <a:p>
            <a:pPr indent="0" lvl="0" marL="0" rtl="0" algn="l">
              <a:spcBef>
                <a:spcPts val="0"/>
              </a:spcBef>
              <a:spcAft>
                <a:spcPts val="0"/>
              </a:spcAft>
              <a:buClr>
                <a:srgbClr val="000000"/>
              </a:buClr>
              <a:buSzPts val="1100"/>
              <a:buFont typeface="Arial"/>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vars</a:t>
            </a:r>
            <a:r>
              <a:rPr lang="en" sz="1300">
                <a:solidFill>
                  <a:srgbClr val="FFFFFF"/>
                </a:solidFill>
                <a:latin typeface="Overpass Mono"/>
                <a:ea typeface="Overpass Mono"/>
                <a:cs typeface="Overpass Mono"/>
                <a:sym typeface="Overpass Mono"/>
              </a:rPr>
              <a:t>:</a:t>
            </a:r>
            <a:endParaRPr sz="1300">
              <a:solidFill>
                <a:srgbClr val="FFFFFF"/>
              </a:solidFill>
              <a:latin typeface="Overpass Mono"/>
              <a:ea typeface="Overpass Mono"/>
              <a:cs typeface="Overpass Mono"/>
              <a:sym typeface="Overpass Mono"/>
            </a:endParaRPr>
          </a:p>
          <a:p>
            <a:pPr indent="0" lvl="0" marL="0" marR="0" rtl="0" algn="l">
              <a:lnSpc>
                <a:spcPct val="100000"/>
              </a:lnSpc>
              <a:spcBef>
                <a:spcPts val="0"/>
              </a:spcBef>
              <a:spcAft>
                <a:spcPts val="0"/>
              </a:spcAft>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nginx_type</a:t>
            </a:r>
            <a:r>
              <a:rPr lang="en" sz="1300">
                <a:solidFill>
                  <a:srgbClr val="FFFFFF"/>
                </a:solidFill>
                <a:latin typeface="Overpass Mono"/>
                <a:ea typeface="Overpass Mono"/>
                <a:cs typeface="Overpass Mono"/>
                <a:sym typeface="Overpass Mono"/>
              </a:rPr>
              <a:t>: plus</a:t>
            </a:r>
            <a:endParaRPr sz="1300">
              <a:solidFill>
                <a:srgbClr val="FFFFFF"/>
              </a:solidFill>
              <a:latin typeface="Overpass Mono"/>
              <a:ea typeface="Overpass Mono"/>
              <a:cs typeface="Overpass Mono"/>
              <a:sym typeface="Overpass Mono"/>
            </a:endParaRPr>
          </a:p>
          <a:p>
            <a:pPr indent="0" lvl="0" marL="0" rtl="0" algn="l">
              <a:spcBef>
                <a:spcPts val="0"/>
              </a:spcBef>
              <a:spcAft>
                <a:spcPts val="0"/>
              </a:spcAft>
              <a:buClr>
                <a:srgbClr val="000000"/>
              </a:buClr>
              <a:buSzPts val="1100"/>
              <a:buFont typeface="Arial"/>
              <a:buNone/>
            </a:pPr>
            <a:r>
              <a:t/>
            </a:r>
            <a:endParaRPr sz="1300">
              <a:latin typeface="Overpass Mono"/>
              <a:ea typeface="Overpass Mono"/>
              <a:cs typeface="Overpass Mono"/>
              <a:sym typeface="Overpass Mono"/>
            </a:endParaRPr>
          </a:p>
          <a:p>
            <a:pPr indent="0" lvl="0" marL="0" marR="0" rtl="0" algn="l">
              <a:lnSpc>
                <a:spcPct val="100000"/>
              </a:lnSpc>
              <a:spcBef>
                <a:spcPts val="0"/>
              </a:spcBef>
              <a:spcAft>
                <a:spcPts val="0"/>
              </a:spcAft>
              <a:buNone/>
            </a:pPr>
            <a:r>
              <a:rPr lang="en" sz="1300">
                <a:latin typeface="Overpass Mono"/>
                <a:ea typeface="Overpass Mono"/>
                <a:cs typeface="Overpass Mono"/>
                <a:sym typeface="Overpass Mono"/>
              </a:rPr>
              <a:t>   </a:t>
            </a:r>
            <a:r>
              <a:rPr lang="en" sz="1300">
                <a:solidFill>
                  <a:srgbClr val="FFFFFF"/>
                </a:solidFill>
                <a:latin typeface="Overpass Mono"/>
                <a:ea typeface="Overpass Mono"/>
                <a:cs typeface="Overpass Mono"/>
                <a:sym typeface="Overpass Mono"/>
              </a:rPr>
              <a:t> - </a:t>
            </a:r>
            <a:r>
              <a:rPr lang="en" sz="1300">
                <a:solidFill>
                  <a:srgbClr val="93D3E6"/>
                </a:solidFill>
                <a:latin typeface="Overpass Mono"/>
                <a:ea typeface="Overpass Mono"/>
                <a:cs typeface="Overpass Mono"/>
                <a:sym typeface="Overpass Mono"/>
              </a:rPr>
              <a:t>name</a:t>
            </a:r>
            <a:r>
              <a:rPr lang="en" sz="1300">
                <a:solidFill>
                  <a:srgbClr val="FFFFFF"/>
                </a:solidFill>
                <a:latin typeface="Overpass Mono"/>
                <a:ea typeface="Overpass Mono"/>
                <a:cs typeface="Overpass Mono"/>
                <a:sym typeface="Overpass Mono"/>
              </a:rPr>
              <a:t>: </a:t>
            </a:r>
            <a:r>
              <a:rPr lang="en" sz="1300">
                <a:solidFill>
                  <a:schemeClr val="accent1"/>
                </a:solidFill>
                <a:latin typeface="Overpass Mono"/>
                <a:ea typeface="Overpass Mono"/>
                <a:cs typeface="Overpass Mono"/>
                <a:sym typeface="Overpass Mono"/>
              </a:rPr>
              <a:t>Install NGINX App Protect</a:t>
            </a:r>
            <a:endParaRPr sz="1300">
              <a:solidFill>
                <a:schemeClr val="accent1"/>
              </a:solidFill>
              <a:latin typeface="Overpass Mono"/>
              <a:ea typeface="Overpass Mono"/>
              <a:cs typeface="Overpass Mono"/>
              <a:sym typeface="Overpass Mono"/>
            </a:endParaRPr>
          </a:p>
          <a:p>
            <a:pPr indent="0" lvl="0" marL="0" marR="0" rtl="0" algn="l">
              <a:lnSpc>
                <a:spcPct val="100000"/>
              </a:lnSpc>
              <a:spcBef>
                <a:spcPts val="0"/>
              </a:spcBef>
              <a:spcAft>
                <a:spcPts val="0"/>
              </a:spcAft>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include_role</a:t>
            </a:r>
            <a:r>
              <a:rPr lang="en" sz="1300">
                <a:solidFill>
                  <a:srgbClr val="FFFFFF"/>
                </a:solidFill>
                <a:latin typeface="Overpass Mono"/>
                <a:ea typeface="Overpass Mono"/>
                <a:cs typeface="Overpass Mono"/>
                <a:sym typeface="Overpass Mono"/>
              </a:rPr>
              <a:t>:</a:t>
            </a:r>
            <a:endParaRPr sz="1300">
              <a:solidFill>
                <a:srgbClr val="FFFFFF"/>
              </a:solidFill>
              <a:latin typeface="Overpass Mono"/>
              <a:ea typeface="Overpass Mono"/>
              <a:cs typeface="Overpass Mono"/>
              <a:sym typeface="Overpass Mono"/>
            </a:endParaRPr>
          </a:p>
          <a:p>
            <a:pPr indent="0" lvl="0" marL="0" rtl="0" algn="l">
              <a:spcBef>
                <a:spcPts val="0"/>
              </a:spcBef>
              <a:spcAft>
                <a:spcPts val="0"/>
              </a:spcAft>
              <a:buClr>
                <a:srgbClr val="000000"/>
              </a:buClr>
              <a:buSzPts val="1100"/>
              <a:buFont typeface="Arial"/>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name</a:t>
            </a:r>
            <a:r>
              <a:rPr lang="en" sz="1300">
                <a:solidFill>
                  <a:srgbClr val="FFFFFF"/>
                </a:solidFill>
                <a:latin typeface="Overpass Mono"/>
                <a:ea typeface="Overpass Mono"/>
                <a:cs typeface="Overpass Mono"/>
                <a:sym typeface="Overpass Mono"/>
              </a:rPr>
              <a:t>:</a:t>
            </a:r>
            <a:r>
              <a:rPr lang="en" sz="1300">
                <a:latin typeface="Overpass Mono"/>
                <a:ea typeface="Overpass Mono"/>
                <a:cs typeface="Overpass Mono"/>
                <a:sym typeface="Overpass Mono"/>
              </a:rPr>
              <a:t> </a:t>
            </a:r>
            <a:r>
              <a:rPr lang="en" sz="1300">
                <a:solidFill>
                  <a:srgbClr val="689B7A"/>
                </a:solidFill>
                <a:latin typeface="Overpass Mono"/>
                <a:ea typeface="Overpass Mono"/>
                <a:cs typeface="Overpass Mono"/>
                <a:sym typeface="Overpass Mono"/>
              </a:rPr>
              <a:t>nginxinc.nginx_app_protect</a:t>
            </a:r>
            <a:endParaRPr sz="1300">
              <a:solidFill>
                <a:srgbClr val="689B7A"/>
              </a:solidFill>
              <a:latin typeface="Overpass Mono"/>
              <a:ea typeface="Overpass Mono"/>
              <a:cs typeface="Overpass Mono"/>
              <a:sym typeface="Overpass Mono"/>
            </a:endParaRPr>
          </a:p>
          <a:p>
            <a:pPr indent="0" lvl="0" marL="0" rtl="0" algn="l">
              <a:spcBef>
                <a:spcPts val="0"/>
              </a:spcBef>
              <a:spcAft>
                <a:spcPts val="0"/>
              </a:spcAft>
              <a:buClr>
                <a:srgbClr val="000000"/>
              </a:buClr>
              <a:buSzPts val="1100"/>
              <a:buFont typeface="Arial"/>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vars</a:t>
            </a:r>
            <a:r>
              <a:rPr lang="en" sz="1300">
                <a:solidFill>
                  <a:srgbClr val="FFFFFF"/>
                </a:solidFill>
                <a:latin typeface="Overpass Mono"/>
                <a:ea typeface="Overpass Mono"/>
                <a:cs typeface="Overpass Mono"/>
                <a:sym typeface="Overpass Mono"/>
              </a:rPr>
              <a:t>:</a:t>
            </a:r>
            <a:endParaRPr sz="1300">
              <a:solidFill>
                <a:srgbClr val="FFFFFF"/>
              </a:solidFill>
              <a:latin typeface="Overpass Mono"/>
              <a:ea typeface="Overpass Mono"/>
              <a:cs typeface="Overpass Mono"/>
              <a:sym typeface="Overpass Mono"/>
            </a:endParaRPr>
          </a:p>
          <a:p>
            <a:pPr indent="0" lvl="0" marL="0" marR="0" rtl="0" algn="l">
              <a:lnSpc>
                <a:spcPct val="100000"/>
              </a:lnSpc>
              <a:spcBef>
                <a:spcPts val="0"/>
              </a:spcBef>
              <a:spcAft>
                <a:spcPts val="0"/>
              </a:spcAft>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nginx_app_protect_setup_license</a:t>
            </a:r>
            <a:r>
              <a:rPr lang="en" sz="1300">
                <a:solidFill>
                  <a:srgbClr val="FFFFFF"/>
                </a:solidFill>
                <a:latin typeface="Overpass Mono"/>
                <a:ea typeface="Overpass Mono"/>
                <a:cs typeface="Overpass Mono"/>
                <a:sym typeface="Overpass Mono"/>
              </a:rPr>
              <a:t>: false</a:t>
            </a:r>
            <a:endParaRPr sz="1300">
              <a:solidFill>
                <a:srgbClr val="FFFFFF"/>
              </a:solidFill>
              <a:latin typeface="Overpass Mono"/>
              <a:ea typeface="Overpass Mono"/>
              <a:cs typeface="Overpass Mono"/>
              <a:sym typeface="Overpass Mono"/>
            </a:endParaRPr>
          </a:p>
          <a:p>
            <a:pPr indent="0" lvl="0" marL="0" marR="0" rtl="0" algn="l">
              <a:lnSpc>
                <a:spcPct val="100000"/>
              </a:lnSpc>
              <a:spcBef>
                <a:spcPts val="0"/>
              </a:spcBef>
              <a:spcAft>
                <a:spcPts val="0"/>
              </a:spcAft>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nginx_app_protect_remove_license</a:t>
            </a:r>
            <a:r>
              <a:rPr lang="en" sz="1300">
                <a:solidFill>
                  <a:srgbClr val="FFFFFF"/>
                </a:solidFill>
                <a:latin typeface="Overpass Mono"/>
                <a:ea typeface="Overpass Mono"/>
                <a:cs typeface="Overpass Mono"/>
                <a:sym typeface="Overpass Mono"/>
              </a:rPr>
              <a:t>: false</a:t>
            </a:r>
            <a:endParaRPr sz="1300">
              <a:solidFill>
                <a:srgbClr val="FFFFFF"/>
              </a:solidFill>
              <a:latin typeface="Overpass Mono"/>
              <a:ea typeface="Overpass Mono"/>
              <a:cs typeface="Overpass Mono"/>
              <a:sym typeface="Overpass Mono"/>
            </a:endParaRPr>
          </a:p>
          <a:p>
            <a:pPr indent="0" lvl="0" marL="0" marR="0" rtl="0" algn="l">
              <a:lnSpc>
                <a:spcPct val="100000"/>
              </a:lnSpc>
              <a:spcBef>
                <a:spcPts val="0"/>
              </a:spcBef>
              <a:spcAft>
                <a:spcPts val="0"/>
              </a:spcAft>
              <a:buNone/>
            </a:pPr>
            <a:r>
              <a:rPr lang="en" sz="1300">
                <a:latin typeface="Overpass Mono"/>
                <a:ea typeface="Overpass Mono"/>
                <a:cs typeface="Overpass Mono"/>
                <a:sym typeface="Overpass Mono"/>
              </a:rPr>
              <a:t>        </a:t>
            </a:r>
            <a:r>
              <a:rPr lang="en" sz="1300">
                <a:solidFill>
                  <a:srgbClr val="93D3E6"/>
                </a:solidFill>
                <a:latin typeface="Overpass Mono"/>
                <a:ea typeface="Overpass Mono"/>
                <a:cs typeface="Overpass Mono"/>
                <a:sym typeface="Overpass Mono"/>
              </a:rPr>
              <a:t>nginx_app_protect_install_signatures</a:t>
            </a:r>
            <a:r>
              <a:rPr lang="en" sz="1300">
                <a:solidFill>
                  <a:srgbClr val="FFFFFF"/>
                </a:solidFill>
                <a:latin typeface="Overpass Mono"/>
                <a:ea typeface="Overpass Mono"/>
                <a:cs typeface="Overpass Mono"/>
                <a:sym typeface="Overpass Mono"/>
              </a:rPr>
              <a:t>: false</a:t>
            </a:r>
            <a:endParaRPr sz="1300">
              <a:solidFill>
                <a:srgbClr val="FFFFFF"/>
              </a:solidFill>
              <a:latin typeface="Overpass Mono"/>
              <a:ea typeface="Overpass Mono"/>
              <a:cs typeface="Overpass Mono"/>
              <a:sym typeface="Overpass Mono"/>
            </a:endParaRPr>
          </a:p>
        </p:txBody>
      </p:sp>
      <p:sp>
        <p:nvSpPr>
          <p:cNvPr id="1706" name="Google Shape;1706;p127"/>
          <p:cNvSpPr txBox="1"/>
          <p:nvPr/>
        </p:nvSpPr>
        <p:spPr>
          <a:xfrm>
            <a:off x="6972128" y="1371600"/>
            <a:ext cx="2286000" cy="45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93D3E6"/>
                </a:solidFill>
                <a:highlight>
                  <a:srgbClr val="1562B7"/>
                </a:highlight>
                <a:latin typeface="Overpass Mono"/>
                <a:ea typeface="Overpass Mono"/>
                <a:cs typeface="Overpass Mono"/>
                <a:sym typeface="Overpass Mono"/>
              </a:rPr>
              <a:t>deploy-nginx.yml</a:t>
            </a:r>
            <a:endParaRPr b="1" sz="1700">
              <a:solidFill>
                <a:srgbClr val="93D3E6"/>
              </a:solidFill>
              <a:highlight>
                <a:srgbClr val="1562B7"/>
              </a:highlight>
            </a:endParaRPr>
          </a:p>
        </p:txBody>
      </p:sp>
      <p:sp>
        <p:nvSpPr>
          <p:cNvPr id="1707" name="Google Shape;1707;p127"/>
          <p:cNvSpPr/>
          <p:nvPr/>
        </p:nvSpPr>
        <p:spPr>
          <a:xfrm>
            <a:off x="8588089" y="722775"/>
            <a:ext cx="3603600" cy="37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Display"/>
                <a:ea typeface="Red Hat Display"/>
                <a:cs typeface="Red Hat Display"/>
                <a:sym typeface="Red Hat Display"/>
              </a:rPr>
              <a:t>Collections</a:t>
            </a:r>
            <a:endParaRPr>
              <a:solidFill>
                <a:srgbClr val="FFFFFF"/>
              </a:solidFill>
              <a:latin typeface="Red Hat Display"/>
              <a:ea typeface="Red Hat Display"/>
              <a:cs typeface="Red Hat Display"/>
              <a:sym typeface="Red Hat Display"/>
            </a:endParaRPr>
          </a:p>
        </p:txBody>
      </p:sp>
      <p:sp>
        <p:nvSpPr>
          <p:cNvPr id="1708" name="Google Shape;1708;p127"/>
          <p:cNvSpPr/>
          <p:nvPr/>
        </p:nvSpPr>
        <p:spPr>
          <a:xfrm>
            <a:off x="8409993" y="548550"/>
            <a:ext cx="731700" cy="7317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9" name="Google Shape;1709;p127"/>
          <p:cNvCxnSpPr/>
          <p:nvPr/>
        </p:nvCxnSpPr>
        <p:spPr>
          <a:xfrm>
            <a:off x="3650780" y="2591488"/>
            <a:ext cx="912600" cy="0"/>
          </a:xfrm>
          <a:prstGeom prst="straightConnector1">
            <a:avLst/>
          </a:prstGeom>
          <a:noFill/>
          <a:ln cap="flat" cmpd="sng" w="19050">
            <a:solidFill>
              <a:srgbClr val="93D3E6"/>
            </a:solidFill>
            <a:prstDash val="solid"/>
            <a:round/>
            <a:headEnd len="med" w="med" type="none"/>
            <a:tailEnd len="med" w="med" type="none"/>
          </a:ln>
        </p:spPr>
      </p:cxnSp>
      <p:pic>
        <p:nvPicPr>
          <p:cNvPr id="1710" name="Google Shape;1710;p127"/>
          <p:cNvPicPr preferRelativeResize="0"/>
          <p:nvPr/>
        </p:nvPicPr>
        <p:blipFill rotWithShape="1">
          <a:blip r:embed="rId3">
            <a:alphaModFix/>
          </a:blip>
          <a:srcRect b="0" l="0" r="0" t="0"/>
          <a:stretch/>
        </p:blipFill>
        <p:spPr>
          <a:xfrm>
            <a:off x="8509192" y="665724"/>
            <a:ext cx="533167" cy="53316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28"/>
          <p:cNvSpPr/>
          <p:nvPr/>
        </p:nvSpPr>
        <p:spPr>
          <a:xfrm>
            <a:off x="5201092" y="1085591"/>
            <a:ext cx="864000" cy="864000"/>
          </a:xfrm>
          <a:prstGeom prst="ellipse">
            <a:avLst/>
          </a:prstGeom>
          <a:solidFill>
            <a:srgbClr val="FFFFFF"/>
          </a:solidFill>
          <a:ln cap="rnd"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28"/>
          <p:cNvSpPr/>
          <p:nvPr/>
        </p:nvSpPr>
        <p:spPr>
          <a:xfrm>
            <a:off x="6873700" y="1085591"/>
            <a:ext cx="864000" cy="864000"/>
          </a:xfrm>
          <a:prstGeom prst="ellipse">
            <a:avLst/>
          </a:prstGeom>
          <a:solidFill>
            <a:srgbClr val="FFFFFF"/>
          </a:solidFill>
          <a:ln cap="rnd"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28"/>
          <p:cNvSpPr/>
          <p:nvPr/>
        </p:nvSpPr>
        <p:spPr>
          <a:xfrm>
            <a:off x="8564934" y="1085591"/>
            <a:ext cx="864000" cy="864000"/>
          </a:xfrm>
          <a:prstGeom prst="ellipse">
            <a:avLst/>
          </a:prstGeom>
          <a:solidFill>
            <a:srgbClr val="FFFFFF"/>
          </a:solidFill>
          <a:ln cap="rnd"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28"/>
          <p:cNvSpPr/>
          <p:nvPr/>
        </p:nvSpPr>
        <p:spPr>
          <a:xfrm>
            <a:off x="10246867" y="1085591"/>
            <a:ext cx="864000" cy="864000"/>
          </a:xfrm>
          <a:prstGeom prst="ellipse">
            <a:avLst/>
          </a:prstGeom>
          <a:solidFill>
            <a:srgbClr val="FFFFFF"/>
          </a:solidFill>
          <a:ln cap="rnd"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9" name="Google Shape;1719;p128"/>
          <p:cNvPicPr preferRelativeResize="0"/>
          <p:nvPr/>
        </p:nvPicPr>
        <p:blipFill rotWithShape="1">
          <a:blip r:embed="rId3">
            <a:alphaModFix/>
          </a:blip>
          <a:srcRect b="0" l="139" r="139" t="0"/>
          <a:stretch/>
        </p:blipFill>
        <p:spPr>
          <a:xfrm>
            <a:off x="8711741" y="1230449"/>
            <a:ext cx="574136" cy="574156"/>
          </a:xfrm>
          <a:prstGeom prst="rect">
            <a:avLst/>
          </a:prstGeom>
          <a:noFill/>
          <a:ln>
            <a:noFill/>
          </a:ln>
        </p:spPr>
      </p:pic>
      <p:pic>
        <p:nvPicPr>
          <p:cNvPr id="1720" name="Google Shape;1720;p128"/>
          <p:cNvPicPr preferRelativeResize="0"/>
          <p:nvPr/>
        </p:nvPicPr>
        <p:blipFill rotWithShape="1">
          <a:blip r:embed="rId4">
            <a:alphaModFix/>
          </a:blip>
          <a:srcRect b="0" l="0" r="0" t="0"/>
          <a:stretch/>
        </p:blipFill>
        <p:spPr>
          <a:xfrm>
            <a:off x="6959462" y="1122253"/>
            <a:ext cx="710947" cy="710968"/>
          </a:xfrm>
          <a:prstGeom prst="rect">
            <a:avLst/>
          </a:prstGeom>
          <a:noFill/>
          <a:ln>
            <a:noFill/>
          </a:ln>
        </p:spPr>
      </p:pic>
      <p:pic>
        <p:nvPicPr>
          <p:cNvPr id="1721" name="Google Shape;1721;p128"/>
          <p:cNvPicPr preferRelativeResize="0"/>
          <p:nvPr/>
        </p:nvPicPr>
        <p:blipFill rotWithShape="1">
          <a:blip r:embed="rId5">
            <a:alphaModFix/>
          </a:blip>
          <a:srcRect b="0" l="0" r="0" t="0"/>
          <a:stretch/>
        </p:blipFill>
        <p:spPr>
          <a:xfrm>
            <a:off x="5277540" y="1122276"/>
            <a:ext cx="710947" cy="710918"/>
          </a:xfrm>
          <a:prstGeom prst="rect">
            <a:avLst/>
          </a:prstGeom>
          <a:noFill/>
          <a:ln>
            <a:noFill/>
          </a:ln>
        </p:spPr>
      </p:pic>
      <p:sp>
        <p:nvSpPr>
          <p:cNvPr id="1722" name="Google Shape;1722;p128"/>
          <p:cNvSpPr txBox="1"/>
          <p:nvPr/>
        </p:nvSpPr>
        <p:spPr>
          <a:xfrm>
            <a:off x="885028" y="1943100"/>
            <a:ext cx="3429000" cy="1371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9600">
                <a:solidFill>
                  <a:schemeClr val="accent1"/>
                </a:solidFill>
                <a:latin typeface="Red Hat Display Medium"/>
                <a:ea typeface="Red Hat Display Medium"/>
                <a:cs typeface="Red Hat Display Medium"/>
                <a:sym typeface="Red Hat Display Medium"/>
              </a:rPr>
              <a:t>90+</a:t>
            </a:r>
            <a:endParaRPr sz="9600">
              <a:solidFill>
                <a:schemeClr val="accent1"/>
              </a:solidFill>
              <a:latin typeface="Red Hat Display Medium"/>
              <a:ea typeface="Red Hat Display Medium"/>
              <a:cs typeface="Red Hat Display Medium"/>
              <a:sym typeface="Red Hat Display Medium"/>
            </a:endParaRPr>
          </a:p>
        </p:txBody>
      </p:sp>
      <p:pic>
        <p:nvPicPr>
          <p:cNvPr descr="File:Fortinet logo.svg - Wikimedia Commons" id="1723" name="Google Shape;1723;p128"/>
          <p:cNvPicPr preferRelativeResize="0"/>
          <p:nvPr/>
        </p:nvPicPr>
        <p:blipFill>
          <a:blip r:embed="rId6">
            <a:alphaModFix/>
          </a:blip>
          <a:stretch>
            <a:fillRect/>
          </a:stretch>
        </p:blipFill>
        <p:spPr>
          <a:xfrm>
            <a:off x="9781211" y="4962787"/>
            <a:ext cx="1330771" cy="160810"/>
          </a:xfrm>
          <a:prstGeom prst="rect">
            <a:avLst/>
          </a:prstGeom>
          <a:noFill/>
          <a:ln>
            <a:noFill/>
          </a:ln>
        </p:spPr>
      </p:pic>
      <p:pic>
        <p:nvPicPr>
          <p:cNvPr descr="Microsoft Logo Png - Free Transparent PNG Logos" id="1724" name="Google Shape;1724;p128"/>
          <p:cNvPicPr preferRelativeResize="0"/>
          <p:nvPr/>
        </p:nvPicPr>
        <p:blipFill>
          <a:blip r:embed="rId7">
            <a:alphaModFix/>
          </a:blip>
          <a:stretch>
            <a:fillRect/>
          </a:stretch>
        </p:blipFill>
        <p:spPr>
          <a:xfrm>
            <a:off x="6785301" y="4589680"/>
            <a:ext cx="906841" cy="906838"/>
          </a:xfrm>
          <a:prstGeom prst="rect">
            <a:avLst/>
          </a:prstGeom>
          <a:noFill/>
          <a:ln>
            <a:noFill/>
          </a:ln>
        </p:spPr>
      </p:pic>
      <p:pic>
        <p:nvPicPr>
          <p:cNvPr descr="Arista" id="1725" name="Google Shape;1725;p128"/>
          <p:cNvPicPr preferRelativeResize="0"/>
          <p:nvPr/>
        </p:nvPicPr>
        <p:blipFill>
          <a:blip r:embed="rId8">
            <a:alphaModFix/>
          </a:blip>
          <a:stretch>
            <a:fillRect/>
          </a:stretch>
        </p:blipFill>
        <p:spPr>
          <a:xfrm>
            <a:off x="8174219" y="2755202"/>
            <a:ext cx="1330774" cy="665368"/>
          </a:xfrm>
          <a:prstGeom prst="rect">
            <a:avLst/>
          </a:prstGeom>
          <a:noFill/>
          <a:ln>
            <a:noFill/>
          </a:ln>
        </p:spPr>
      </p:pic>
      <p:sp>
        <p:nvSpPr>
          <p:cNvPr id="1726" name="Google Shape;1726;p128"/>
          <p:cNvSpPr txBox="1"/>
          <p:nvPr/>
        </p:nvSpPr>
        <p:spPr>
          <a:xfrm>
            <a:off x="8157699" y="2000499"/>
            <a:ext cx="1682400" cy="284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latin typeface="Red Hat Display Medium"/>
                <a:ea typeface="Red Hat Display Medium"/>
                <a:cs typeface="Red Hat Display Medium"/>
                <a:sym typeface="Red Hat Display Medium"/>
              </a:rPr>
              <a:t>Network</a:t>
            </a:r>
            <a:endParaRPr>
              <a:latin typeface="Red Hat Display Medium"/>
              <a:ea typeface="Red Hat Display Medium"/>
              <a:cs typeface="Red Hat Display Medium"/>
              <a:sym typeface="Red Hat Display Medium"/>
            </a:endParaRPr>
          </a:p>
        </p:txBody>
      </p:sp>
      <p:sp>
        <p:nvSpPr>
          <p:cNvPr id="1727" name="Google Shape;1727;p128"/>
          <p:cNvSpPr txBox="1"/>
          <p:nvPr/>
        </p:nvSpPr>
        <p:spPr>
          <a:xfrm>
            <a:off x="9834154" y="2000424"/>
            <a:ext cx="1682400" cy="284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latin typeface="Red Hat Display Medium"/>
                <a:ea typeface="Red Hat Display Medium"/>
                <a:cs typeface="Red Hat Display Medium"/>
                <a:sym typeface="Red Hat Display Medium"/>
              </a:rPr>
              <a:t>Security</a:t>
            </a:r>
            <a:endParaRPr>
              <a:latin typeface="Red Hat Display Medium"/>
              <a:ea typeface="Red Hat Display Medium"/>
              <a:cs typeface="Red Hat Display Medium"/>
              <a:sym typeface="Red Hat Display Medium"/>
            </a:endParaRPr>
          </a:p>
        </p:txBody>
      </p:sp>
      <p:sp>
        <p:nvSpPr>
          <p:cNvPr id="1728" name="Google Shape;1728;p128"/>
          <p:cNvSpPr txBox="1"/>
          <p:nvPr/>
        </p:nvSpPr>
        <p:spPr>
          <a:xfrm>
            <a:off x="4798789" y="2000149"/>
            <a:ext cx="1683900" cy="284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latin typeface="Red Hat Display Medium"/>
                <a:ea typeface="Red Hat Display Medium"/>
                <a:cs typeface="Red Hat Display Medium"/>
                <a:sym typeface="Red Hat Display Medium"/>
              </a:rPr>
              <a:t>Infrastructure</a:t>
            </a:r>
            <a:endParaRPr>
              <a:latin typeface="Red Hat Display Medium"/>
              <a:ea typeface="Red Hat Display Medium"/>
              <a:cs typeface="Red Hat Display Medium"/>
              <a:sym typeface="Red Hat Display Medium"/>
            </a:endParaRPr>
          </a:p>
        </p:txBody>
      </p:sp>
      <p:sp>
        <p:nvSpPr>
          <p:cNvPr id="1729" name="Google Shape;1729;p128"/>
          <p:cNvSpPr txBox="1"/>
          <p:nvPr/>
        </p:nvSpPr>
        <p:spPr>
          <a:xfrm>
            <a:off x="6464523" y="2000424"/>
            <a:ext cx="1682400" cy="284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latin typeface="Red Hat Display Medium"/>
                <a:ea typeface="Red Hat Display Medium"/>
                <a:cs typeface="Red Hat Display Medium"/>
                <a:sym typeface="Red Hat Display Medium"/>
              </a:rPr>
              <a:t>Cloud</a:t>
            </a:r>
            <a:endParaRPr>
              <a:latin typeface="Red Hat Display Medium"/>
              <a:ea typeface="Red Hat Display Medium"/>
              <a:cs typeface="Red Hat Display Medium"/>
              <a:sym typeface="Red Hat Display Medium"/>
            </a:endParaRPr>
          </a:p>
        </p:txBody>
      </p:sp>
      <p:pic>
        <p:nvPicPr>
          <p:cNvPr descr="Image result for cisco logo transparent" id="1730" name="Google Shape;1730;p128"/>
          <p:cNvPicPr preferRelativeResize="0"/>
          <p:nvPr/>
        </p:nvPicPr>
        <p:blipFill>
          <a:blip r:embed="rId9">
            <a:alphaModFix/>
          </a:blip>
          <a:stretch>
            <a:fillRect/>
          </a:stretch>
        </p:blipFill>
        <p:spPr>
          <a:xfrm>
            <a:off x="8275316" y="3774455"/>
            <a:ext cx="976265" cy="574152"/>
          </a:xfrm>
          <a:prstGeom prst="rect">
            <a:avLst/>
          </a:prstGeom>
          <a:noFill/>
          <a:ln>
            <a:noFill/>
          </a:ln>
        </p:spPr>
      </p:pic>
      <p:pic>
        <p:nvPicPr>
          <p:cNvPr descr="Image result for checkpoint logo transparent" id="1731" name="Google Shape;1731;p128"/>
          <p:cNvPicPr preferRelativeResize="0"/>
          <p:nvPr/>
        </p:nvPicPr>
        <p:blipFill>
          <a:blip r:embed="rId10">
            <a:alphaModFix/>
          </a:blip>
          <a:stretch>
            <a:fillRect/>
          </a:stretch>
        </p:blipFill>
        <p:spPr>
          <a:xfrm>
            <a:off x="9878313" y="2740360"/>
            <a:ext cx="1136611" cy="695046"/>
          </a:xfrm>
          <a:prstGeom prst="rect">
            <a:avLst/>
          </a:prstGeom>
          <a:noFill/>
          <a:ln>
            <a:noFill/>
          </a:ln>
        </p:spPr>
      </p:pic>
      <p:pic>
        <p:nvPicPr>
          <p:cNvPr descr="Image result for CyberArk logo transparent" id="1732" name="Google Shape;1732;p128"/>
          <p:cNvPicPr preferRelativeResize="0"/>
          <p:nvPr/>
        </p:nvPicPr>
        <p:blipFill>
          <a:blip r:embed="rId11">
            <a:alphaModFix/>
          </a:blip>
          <a:stretch>
            <a:fillRect/>
          </a:stretch>
        </p:blipFill>
        <p:spPr>
          <a:xfrm>
            <a:off x="9959787" y="3728838"/>
            <a:ext cx="973700" cy="665363"/>
          </a:xfrm>
          <a:prstGeom prst="rect">
            <a:avLst/>
          </a:prstGeom>
          <a:noFill/>
          <a:ln>
            <a:noFill/>
          </a:ln>
        </p:spPr>
      </p:pic>
      <p:pic>
        <p:nvPicPr>
          <p:cNvPr descr="File:Amazon Web Services Logo.svg - Wikimedia Commons" id="1733" name="Google Shape;1733;p128"/>
          <p:cNvPicPr preferRelativeResize="0"/>
          <p:nvPr/>
        </p:nvPicPr>
        <p:blipFill>
          <a:blip r:embed="rId12">
            <a:alphaModFix/>
          </a:blip>
          <a:stretch>
            <a:fillRect/>
          </a:stretch>
        </p:blipFill>
        <p:spPr>
          <a:xfrm>
            <a:off x="6842395" y="2832144"/>
            <a:ext cx="854438" cy="511522"/>
          </a:xfrm>
          <a:prstGeom prst="rect">
            <a:avLst/>
          </a:prstGeom>
          <a:noFill/>
          <a:ln>
            <a:noFill/>
          </a:ln>
        </p:spPr>
      </p:pic>
      <p:pic>
        <p:nvPicPr>
          <p:cNvPr descr="Image result for IBM logo transparent" id="1734" name="Google Shape;1734;p128"/>
          <p:cNvPicPr preferRelativeResize="0"/>
          <p:nvPr/>
        </p:nvPicPr>
        <p:blipFill>
          <a:blip r:embed="rId13">
            <a:alphaModFix/>
          </a:blip>
          <a:stretch>
            <a:fillRect/>
          </a:stretch>
        </p:blipFill>
        <p:spPr>
          <a:xfrm>
            <a:off x="5187213" y="4810904"/>
            <a:ext cx="906806" cy="453403"/>
          </a:xfrm>
          <a:prstGeom prst="rect">
            <a:avLst/>
          </a:prstGeom>
          <a:noFill/>
          <a:ln>
            <a:noFill/>
          </a:ln>
        </p:spPr>
      </p:pic>
      <p:pic>
        <p:nvPicPr>
          <p:cNvPr descr="Google" id="1735" name="Google Shape;1735;p128"/>
          <p:cNvPicPr preferRelativeResize="0"/>
          <p:nvPr/>
        </p:nvPicPr>
        <p:blipFill>
          <a:blip r:embed="rId14">
            <a:alphaModFix/>
          </a:blip>
          <a:stretch>
            <a:fillRect/>
          </a:stretch>
        </p:blipFill>
        <p:spPr>
          <a:xfrm>
            <a:off x="6484080" y="3857865"/>
            <a:ext cx="1204424" cy="407374"/>
          </a:xfrm>
          <a:prstGeom prst="rect">
            <a:avLst/>
          </a:prstGeom>
          <a:noFill/>
          <a:ln>
            <a:noFill/>
          </a:ln>
        </p:spPr>
      </p:pic>
      <p:pic>
        <p:nvPicPr>
          <p:cNvPr id="1736" name="Google Shape;1736;p128"/>
          <p:cNvPicPr preferRelativeResize="0"/>
          <p:nvPr/>
        </p:nvPicPr>
        <p:blipFill>
          <a:blip r:embed="rId15">
            <a:alphaModFix/>
          </a:blip>
          <a:stretch>
            <a:fillRect/>
          </a:stretch>
        </p:blipFill>
        <p:spPr>
          <a:xfrm>
            <a:off x="5205779" y="2761633"/>
            <a:ext cx="854436" cy="550535"/>
          </a:xfrm>
          <a:prstGeom prst="rect">
            <a:avLst/>
          </a:prstGeom>
          <a:noFill/>
          <a:ln>
            <a:noFill/>
          </a:ln>
        </p:spPr>
      </p:pic>
      <p:pic>
        <p:nvPicPr>
          <p:cNvPr descr="NetApp Logo - LogoDix" id="1737" name="Google Shape;1737;p128"/>
          <p:cNvPicPr preferRelativeResize="0"/>
          <p:nvPr/>
        </p:nvPicPr>
        <p:blipFill>
          <a:blip r:embed="rId16">
            <a:alphaModFix/>
          </a:blip>
          <a:stretch>
            <a:fillRect/>
          </a:stretch>
        </p:blipFill>
        <p:spPr>
          <a:xfrm>
            <a:off x="5179578" y="3706045"/>
            <a:ext cx="906826" cy="710937"/>
          </a:xfrm>
          <a:prstGeom prst="rect">
            <a:avLst/>
          </a:prstGeom>
          <a:noFill/>
          <a:ln>
            <a:noFill/>
          </a:ln>
        </p:spPr>
      </p:pic>
      <p:pic>
        <p:nvPicPr>
          <p:cNvPr descr="F5 Networks - Wikipedia" id="1738" name="Google Shape;1738;p128"/>
          <p:cNvPicPr preferRelativeResize="0"/>
          <p:nvPr/>
        </p:nvPicPr>
        <p:blipFill>
          <a:blip r:embed="rId17">
            <a:alphaModFix/>
          </a:blip>
          <a:stretch>
            <a:fillRect/>
          </a:stretch>
        </p:blipFill>
        <p:spPr>
          <a:xfrm>
            <a:off x="8527095" y="4756064"/>
            <a:ext cx="625182" cy="574154"/>
          </a:xfrm>
          <a:prstGeom prst="rect">
            <a:avLst/>
          </a:prstGeom>
          <a:noFill/>
          <a:ln>
            <a:noFill/>
          </a:ln>
        </p:spPr>
      </p:pic>
      <p:sp>
        <p:nvSpPr>
          <p:cNvPr id="1739" name="Google Shape;1739;p128"/>
          <p:cNvSpPr txBox="1"/>
          <p:nvPr/>
        </p:nvSpPr>
        <p:spPr>
          <a:xfrm>
            <a:off x="885028" y="3315200"/>
            <a:ext cx="2971800" cy="45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solidFill>
                  <a:schemeClr val="accent1"/>
                </a:solidFill>
                <a:latin typeface="Red Hat Display"/>
                <a:ea typeface="Red Hat Display"/>
                <a:cs typeface="Red Hat Display"/>
                <a:sym typeface="Red Hat Display"/>
              </a:rPr>
              <a:t>certified platforms</a:t>
            </a:r>
            <a:endParaRPr sz="2800">
              <a:solidFill>
                <a:schemeClr val="accent1"/>
              </a:solidFill>
              <a:latin typeface="Red Hat Display"/>
              <a:ea typeface="Red Hat Display"/>
              <a:cs typeface="Red Hat Display"/>
              <a:sym typeface="Red Hat Display"/>
            </a:endParaRPr>
          </a:p>
        </p:txBody>
      </p:sp>
      <p:sp>
        <p:nvSpPr>
          <p:cNvPr id="1740" name="Google Shape;1740;p128"/>
          <p:cNvSpPr/>
          <p:nvPr/>
        </p:nvSpPr>
        <p:spPr>
          <a:xfrm>
            <a:off x="4798789" y="2408788"/>
            <a:ext cx="6736135" cy="228593"/>
          </a:xfrm>
          <a:custGeom>
            <a:rect b="b" l="l" r="r" t="t"/>
            <a:pathLst>
              <a:path extrusionOk="0" h="9317" w="274692">
                <a:moveTo>
                  <a:pt x="0" y="8945"/>
                </a:moveTo>
                <a:lnTo>
                  <a:pt x="0" y="0"/>
                </a:lnTo>
                <a:lnTo>
                  <a:pt x="274692" y="0"/>
                </a:lnTo>
                <a:lnTo>
                  <a:pt x="274692" y="9317"/>
                </a:lnTo>
              </a:path>
            </a:pathLst>
          </a:custGeom>
          <a:noFill/>
          <a:ln cap="rnd" cmpd="sng" w="19050">
            <a:solidFill>
              <a:schemeClr val="accent1"/>
            </a:solidFill>
            <a:prstDash val="solid"/>
            <a:round/>
            <a:headEnd len="med" w="med" type="none"/>
            <a:tailEnd len="med" w="med" type="none"/>
          </a:ln>
        </p:spPr>
      </p:sp>
      <p:pic>
        <p:nvPicPr>
          <p:cNvPr id="1741" name="Google Shape;1741;p128"/>
          <p:cNvPicPr preferRelativeResize="0"/>
          <p:nvPr/>
        </p:nvPicPr>
        <p:blipFill rotWithShape="1">
          <a:blip r:embed="rId18">
            <a:alphaModFix/>
          </a:blip>
          <a:srcRect b="0" l="0" r="0" t="0"/>
          <a:stretch/>
        </p:blipFill>
        <p:spPr>
          <a:xfrm>
            <a:off x="10362677" y="1204925"/>
            <a:ext cx="625169" cy="625169"/>
          </a:xfrm>
          <a:prstGeom prst="rect">
            <a:avLst/>
          </a:prstGeom>
          <a:noFill/>
          <a:ln>
            <a:noFill/>
          </a:ln>
        </p:spPr>
      </p:pic>
      <p:sp>
        <p:nvSpPr>
          <p:cNvPr id="1742" name="Google Shape;1742;p128"/>
          <p:cNvSpPr/>
          <p:nvPr/>
        </p:nvSpPr>
        <p:spPr>
          <a:xfrm rot="10800000">
            <a:off x="4798623" y="5485813"/>
            <a:ext cx="6736135" cy="228593"/>
          </a:xfrm>
          <a:custGeom>
            <a:rect b="b" l="l" r="r" t="t"/>
            <a:pathLst>
              <a:path extrusionOk="0" h="9317" w="274692">
                <a:moveTo>
                  <a:pt x="0" y="8945"/>
                </a:moveTo>
                <a:lnTo>
                  <a:pt x="0" y="0"/>
                </a:lnTo>
                <a:lnTo>
                  <a:pt x="274692" y="0"/>
                </a:lnTo>
                <a:lnTo>
                  <a:pt x="274692" y="9317"/>
                </a:lnTo>
              </a:path>
            </a:pathLst>
          </a:custGeom>
          <a:noFill/>
          <a:ln cap="rnd" cmpd="sng" w="19050">
            <a:solidFill>
              <a:schemeClr val="accent1"/>
            </a:solidFill>
            <a:prstDash val="solid"/>
            <a:round/>
            <a:headEnd len="med" w="med" type="none"/>
            <a:tailEnd len="med" w="med" type="none"/>
          </a:ln>
        </p:spPr>
      </p:sp>
      <p:sp>
        <p:nvSpPr>
          <p:cNvPr id="1743" name="Google Shape;1743;p128"/>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29"/>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1749" name="Google Shape;1749;p129"/>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pic>
        <p:nvPicPr>
          <p:cNvPr id="1750" name="Google Shape;1750;p129"/>
          <p:cNvPicPr preferRelativeResize="0"/>
          <p:nvPr/>
        </p:nvPicPr>
        <p:blipFill>
          <a:blip r:embed="rId3">
            <a:alphaModFix/>
          </a:blip>
          <a:stretch>
            <a:fillRect/>
          </a:stretch>
        </p:blipFill>
        <p:spPr>
          <a:xfrm>
            <a:off x="9772973" y="320475"/>
            <a:ext cx="1457325" cy="1457325"/>
          </a:xfrm>
          <a:prstGeom prst="rect">
            <a:avLst/>
          </a:prstGeom>
          <a:noFill/>
          <a:ln>
            <a:noFill/>
          </a:ln>
        </p:spPr>
      </p:pic>
      <p:sp>
        <p:nvSpPr>
          <p:cNvPr id="1751" name="Google Shape;1751;p129"/>
          <p:cNvSpPr txBox="1"/>
          <p:nvPr>
            <p:ph idx="4294967295" type="title"/>
          </p:nvPr>
        </p:nvSpPr>
        <p:spPr>
          <a:xfrm>
            <a:off x="447777" y="1084550"/>
            <a:ext cx="8204700" cy="21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How is network automation different?</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94"/>
          <p:cNvPicPr preferRelativeResize="0"/>
          <p:nvPr/>
        </p:nvPicPr>
        <p:blipFill>
          <a:blip r:embed="rId3">
            <a:alphaModFix/>
          </a:blip>
          <a:stretch>
            <a:fillRect/>
          </a:stretch>
        </p:blipFill>
        <p:spPr>
          <a:xfrm>
            <a:off x="3719783" y="1637974"/>
            <a:ext cx="2496924" cy="1264209"/>
          </a:xfrm>
          <a:prstGeom prst="rect">
            <a:avLst/>
          </a:prstGeom>
          <a:noFill/>
          <a:ln>
            <a:noFill/>
          </a:ln>
        </p:spPr>
      </p:pic>
      <p:pic>
        <p:nvPicPr>
          <p:cNvPr id="806" name="Google Shape;806;p94"/>
          <p:cNvPicPr preferRelativeResize="0"/>
          <p:nvPr/>
        </p:nvPicPr>
        <p:blipFill>
          <a:blip r:embed="rId3">
            <a:alphaModFix/>
          </a:blip>
          <a:stretch>
            <a:fillRect/>
          </a:stretch>
        </p:blipFill>
        <p:spPr>
          <a:xfrm flipH="1">
            <a:off x="229005" y="4449346"/>
            <a:ext cx="1828346" cy="925703"/>
          </a:xfrm>
          <a:prstGeom prst="rect">
            <a:avLst/>
          </a:prstGeom>
          <a:noFill/>
          <a:ln>
            <a:noFill/>
          </a:ln>
        </p:spPr>
      </p:pic>
      <p:pic>
        <p:nvPicPr>
          <p:cNvPr id="807" name="Google Shape;807;p94"/>
          <p:cNvPicPr preferRelativeResize="0"/>
          <p:nvPr/>
        </p:nvPicPr>
        <p:blipFill rotWithShape="1">
          <a:blip r:embed="rId4">
            <a:alphaModFix/>
          </a:blip>
          <a:srcRect b="0" l="17749" r="0" t="0"/>
          <a:stretch/>
        </p:blipFill>
        <p:spPr>
          <a:xfrm>
            <a:off x="0" y="1143000"/>
            <a:ext cx="6629225" cy="4470196"/>
          </a:xfrm>
          <a:prstGeom prst="rect">
            <a:avLst/>
          </a:prstGeom>
          <a:noFill/>
          <a:ln>
            <a:noFill/>
          </a:ln>
        </p:spPr>
      </p:pic>
      <p:sp>
        <p:nvSpPr>
          <p:cNvPr id="808" name="Google Shape;808;p94"/>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09" name="Google Shape;809;p94"/>
          <p:cNvSpPr txBox="1"/>
          <p:nvPr/>
        </p:nvSpPr>
        <p:spPr>
          <a:xfrm>
            <a:off x="6857831" y="1829024"/>
            <a:ext cx="4448700" cy="22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1000"/>
              </a:spcAft>
              <a:buNone/>
            </a:pPr>
            <a:r>
              <a:t/>
            </a:r>
            <a:endParaRPr>
              <a:latin typeface="Red Hat Display"/>
              <a:ea typeface="Red Hat Display"/>
              <a:cs typeface="Red Hat Display"/>
              <a:sym typeface="Red Hat Display"/>
            </a:endParaRPr>
          </a:p>
        </p:txBody>
      </p:sp>
      <p:sp>
        <p:nvSpPr>
          <p:cNvPr id="810" name="Google Shape;810;p94"/>
          <p:cNvSpPr txBox="1"/>
          <p:nvPr/>
        </p:nvSpPr>
        <p:spPr>
          <a:xfrm>
            <a:off x="6857831" y="914400"/>
            <a:ext cx="4448700" cy="685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solidFill>
                  <a:schemeClr val="dk1"/>
                </a:solidFill>
                <a:latin typeface="Red Hat Display Medium"/>
                <a:ea typeface="Red Hat Display Medium"/>
                <a:cs typeface="Red Hat Display Medium"/>
                <a:sym typeface="Red Hat Display Medium"/>
              </a:rPr>
              <a:t>What you will learn</a:t>
            </a:r>
            <a:endParaRPr sz="3600">
              <a:latin typeface="Red Hat Display Medium"/>
              <a:ea typeface="Red Hat Display Medium"/>
              <a:cs typeface="Red Hat Display Medium"/>
              <a:sym typeface="Red Hat Display Medium"/>
            </a:endParaRPr>
          </a:p>
        </p:txBody>
      </p:sp>
      <p:pic>
        <p:nvPicPr>
          <p:cNvPr id="811" name="Google Shape;811;p94"/>
          <p:cNvPicPr preferRelativeResize="0"/>
          <p:nvPr/>
        </p:nvPicPr>
        <p:blipFill>
          <a:blip r:embed="rId5">
            <a:alphaModFix/>
          </a:blip>
          <a:stretch>
            <a:fillRect/>
          </a:stretch>
        </p:blipFill>
        <p:spPr>
          <a:xfrm>
            <a:off x="1559374" y="2971811"/>
            <a:ext cx="3281168" cy="998650"/>
          </a:xfrm>
          <a:prstGeom prst="rect">
            <a:avLst/>
          </a:prstGeom>
          <a:noFill/>
          <a:ln>
            <a:noFill/>
          </a:ln>
        </p:spPr>
      </p:pic>
      <p:sp>
        <p:nvSpPr>
          <p:cNvPr id="812" name="Google Shape;812;p94"/>
          <p:cNvSpPr txBox="1"/>
          <p:nvPr/>
        </p:nvSpPr>
        <p:spPr>
          <a:xfrm>
            <a:off x="6857825" y="2165425"/>
            <a:ext cx="4406700" cy="3924000"/>
          </a:xfrm>
          <a:prstGeom prst="rect">
            <a:avLst/>
          </a:prstGeom>
          <a:noFill/>
          <a:ln>
            <a:noFill/>
          </a:ln>
        </p:spPr>
        <p:txBody>
          <a:bodyPr anchorCtr="0" anchor="t" bIns="0" lIns="0" spcFirstLastPara="1" rIns="0" wrap="square" tIns="0">
            <a:noAutofit/>
          </a:bodyPr>
          <a:lstStyle/>
          <a:p>
            <a:pPr indent="-180340" lvl="0" marL="182880" rtl="0" algn="l">
              <a:lnSpc>
                <a:spcPct val="140000"/>
              </a:lnSpc>
              <a:spcBef>
                <a:spcPts val="0"/>
              </a:spcBef>
              <a:spcAft>
                <a:spcPts val="0"/>
              </a:spcAft>
              <a:buSzPts val="1400"/>
              <a:buFont typeface="Red Hat Display"/>
              <a:buChar char="▸"/>
            </a:pPr>
            <a:r>
              <a:rPr lang="en">
                <a:latin typeface="Red Hat Display"/>
                <a:ea typeface="Red Hat Display"/>
                <a:cs typeface="Red Hat Display"/>
                <a:sym typeface="Red Hat Display"/>
              </a:rPr>
              <a:t>Introduction to Ansible automation</a:t>
            </a:r>
            <a:endParaRPr>
              <a:latin typeface="Red Hat Display"/>
              <a:ea typeface="Red Hat Display"/>
              <a:cs typeface="Red Hat Display"/>
              <a:sym typeface="Red Hat Display"/>
            </a:endParaRPr>
          </a:p>
          <a:p>
            <a:pPr indent="-180340" lvl="0" marL="182880" rtl="0" algn="l">
              <a:lnSpc>
                <a:spcPct val="140000"/>
              </a:lnSpc>
              <a:spcBef>
                <a:spcPts val="0"/>
              </a:spcBef>
              <a:spcAft>
                <a:spcPts val="0"/>
              </a:spcAft>
              <a:buSzPts val="1400"/>
              <a:buFont typeface="Red Hat Display"/>
              <a:buChar char="▸"/>
            </a:pPr>
            <a:r>
              <a:rPr lang="en">
                <a:latin typeface="Red Hat Display"/>
                <a:ea typeface="Red Hat Display"/>
                <a:cs typeface="Red Hat Display"/>
                <a:sym typeface="Red Hat Display"/>
              </a:rPr>
              <a:t>How Ansible works for network automation</a:t>
            </a:r>
            <a:endParaRPr>
              <a:latin typeface="Red Hat Display"/>
              <a:ea typeface="Red Hat Display"/>
              <a:cs typeface="Red Hat Display"/>
              <a:sym typeface="Red Hat Display"/>
            </a:endParaRPr>
          </a:p>
          <a:p>
            <a:pPr indent="-180340" lvl="0" marL="182880" rtl="0" algn="l">
              <a:lnSpc>
                <a:spcPct val="140000"/>
              </a:lnSpc>
              <a:spcBef>
                <a:spcPts val="0"/>
              </a:spcBef>
              <a:spcAft>
                <a:spcPts val="0"/>
              </a:spcAft>
              <a:buSzPts val="1400"/>
              <a:buFont typeface="Red Hat Display"/>
              <a:buChar char="▸"/>
            </a:pPr>
            <a:r>
              <a:rPr lang="en">
                <a:latin typeface="Red Hat Display"/>
                <a:ea typeface="Red Hat Display"/>
                <a:cs typeface="Red Hat Display"/>
                <a:sym typeface="Red Hat Display"/>
              </a:rPr>
              <a:t>Understanding Ansible modules and playbooks</a:t>
            </a:r>
            <a:endParaRPr>
              <a:latin typeface="Red Hat Display"/>
              <a:ea typeface="Red Hat Display"/>
              <a:cs typeface="Red Hat Display"/>
              <a:sym typeface="Red Hat Display"/>
            </a:endParaRPr>
          </a:p>
          <a:p>
            <a:pPr indent="-180340" lvl="0" marL="182880" rtl="0" algn="l">
              <a:lnSpc>
                <a:spcPct val="140000"/>
              </a:lnSpc>
              <a:spcBef>
                <a:spcPts val="0"/>
              </a:spcBef>
              <a:spcAft>
                <a:spcPts val="0"/>
              </a:spcAft>
              <a:buSzPts val="1400"/>
              <a:buFont typeface="Red Hat Display"/>
              <a:buChar char="▸"/>
            </a:pPr>
            <a:r>
              <a:rPr lang="en">
                <a:latin typeface="Red Hat Display"/>
                <a:ea typeface="Red Hat Display"/>
                <a:cs typeface="Red Hat Display"/>
                <a:sym typeface="Red Hat Display"/>
              </a:rPr>
              <a:t>Executing Ansible playbooks to</a:t>
            </a:r>
            <a:br>
              <a:rPr lang="en">
                <a:latin typeface="Red Hat Display"/>
                <a:ea typeface="Red Hat Display"/>
                <a:cs typeface="Red Hat Display"/>
                <a:sym typeface="Red Hat Display"/>
              </a:rPr>
            </a:br>
            <a:r>
              <a:rPr lang="en">
                <a:latin typeface="Red Hat Display"/>
                <a:ea typeface="Red Hat Display"/>
                <a:cs typeface="Red Hat Display"/>
                <a:sym typeface="Red Hat Display"/>
              </a:rPr>
              <a:t>make configuration changes</a:t>
            </a:r>
            <a:endParaRPr>
              <a:latin typeface="Red Hat Display"/>
              <a:ea typeface="Red Hat Display"/>
              <a:cs typeface="Red Hat Display"/>
              <a:sym typeface="Red Hat Display"/>
            </a:endParaRPr>
          </a:p>
          <a:p>
            <a:pPr indent="-180340" lvl="0" marL="182880" rtl="0" algn="l">
              <a:lnSpc>
                <a:spcPct val="140000"/>
              </a:lnSpc>
              <a:spcBef>
                <a:spcPts val="0"/>
              </a:spcBef>
              <a:spcAft>
                <a:spcPts val="0"/>
              </a:spcAft>
              <a:buSzPts val="1400"/>
              <a:buFont typeface="Red Hat Display"/>
              <a:buChar char="▸"/>
            </a:pPr>
            <a:r>
              <a:rPr lang="en">
                <a:latin typeface="Red Hat Display"/>
                <a:ea typeface="Red Hat Display"/>
                <a:cs typeface="Red Hat Display"/>
                <a:sym typeface="Red Hat Display"/>
              </a:rPr>
              <a:t>Gather information (Ansible facts)</a:t>
            </a:r>
            <a:endParaRPr>
              <a:latin typeface="Red Hat Display"/>
              <a:ea typeface="Red Hat Display"/>
              <a:cs typeface="Red Hat Display"/>
              <a:sym typeface="Red Hat Display"/>
            </a:endParaRPr>
          </a:p>
          <a:p>
            <a:pPr indent="-180340" lvl="0" marL="182880" rtl="0" algn="l">
              <a:lnSpc>
                <a:spcPct val="140000"/>
              </a:lnSpc>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Network Resource Modules</a:t>
            </a:r>
            <a:endParaRPr>
              <a:latin typeface="Red Hat Display"/>
              <a:ea typeface="Red Hat Display"/>
              <a:cs typeface="Red Hat Display"/>
              <a:sym typeface="Red Hat Display"/>
            </a:endParaRPr>
          </a:p>
          <a:p>
            <a:pPr indent="-180340" lvl="0" marL="182880" rtl="0" algn="l">
              <a:lnSpc>
                <a:spcPct val="140000"/>
              </a:lnSpc>
              <a:spcBef>
                <a:spcPts val="0"/>
              </a:spcBef>
              <a:spcAft>
                <a:spcPts val="0"/>
              </a:spcAft>
              <a:buSzPts val="1400"/>
              <a:buFont typeface="Red Hat Display"/>
              <a:buChar char="▸"/>
            </a:pPr>
            <a:r>
              <a:rPr lang="en">
                <a:latin typeface="Red Hat Display"/>
                <a:ea typeface="Red Hat Display"/>
                <a:cs typeface="Red Hat Display"/>
                <a:sym typeface="Red Hat Display"/>
              </a:rPr>
              <a:t>Using Automation controller to operationalize automation for your enterprise</a:t>
            </a:r>
            <a:endParaRPr>
              <a:latin typeface="Red Hat Display"/>
              <a:ea typeface="Red Hat Display"/>
              <a:cs typeface="Red Hat Display"/>
              <a:sym typeface="Red Hat Display"/>
            </a:endParaRPr>
          </a:p>
          <a:p>
            <a:pPr indent="-180340" lvl="0" marL="182880" rtl="0" algn="l">
              <a:lnSpc>
                <a:spcPct val="140000"/>
              </a:lnSpc>
              <a:spcBef>
                <a:spcPts val="0"/>
              </a:spcBef>
              <a:spcAft>
                <a:spcPts val="0"/>
              </a:spcAft>
              <a:buSzPts val="1400"/>
              <a:buFont typeface="Red Hat Display"/>
              <a:buChar char="▸"/>
            </a:pPr>
            <a:r>
              <a:rPr lang="en">
                <a:latin typeface="Red Hat Display"/>
                <a:ea typeface="Red Hat Display"/>
                <a:cs typeface="Red Hat Display"/>
                <a:sym typeface="Red Hat Display"/>
              </a:rPr>
              <a:t>Major Automation controller features - RBAC, workflows</a:t>
            </a:r>
            <a:endParaRPr>
              <a:latin typeface="Red Hat Display"/>
              <a:ea typeface="Red Hat Display"/>
              <a:cs typeface="Red Hat Display"/>
              <a:sym typeface="Red Hat Display"/>
            </a:endParaRPr>
          </a:p>
        </p:txBody>
      </p:sp>
      <p:cxnSp>
        <p:nvCxnSpPr>
          <p:cNvPr id="813" name="Google Shape;813;p94"/>
          <p:cNvCxnSpPr>
            <a:stCxn id="809" idx="1"/>
          </p:cNvCxnSpPr>
          <p:nvPr/>
        </p:nvCxnSpPr>
        <p:spPr>
          <a:xfrm>
            <a:off x="6857831" y="1940024"/>
            <a:ext cx="5371500" cy="17700"/>
          </a:xfrm>
          <a:prstGeom prst="straightConnector1">
            <a:avLst/>
          </a:prstGeom>
          <a:noFill/>
          <a:ln cap="rnd" cmpd="sng" w="19050">
            <a:solidFill>
              <a:schemeClr val="accent1"/>
            </a:solidFill>
            <a:prstDash val="dot"/>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30"/>
          <p:cNvSpPr txBox="1"/>
          <p:nvPr/>
        </p:nvSpPr>
        <p:spPr>
          <a:xfrm>
            <a:off x="8127331" y="2199033"/>
            <a:ext cx="3093000" cy="487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solidFill>
                  <a:schemeClr val="accent1"/>
                </a:solidFill>
                <a:latin typeface="Red Hat Display"/>
                <a:ea typeface="Red Hat Display"/>
                <a:cs typeface="Red Hat Display"/>
                <a:sym typeface="Red Hat Display"/>
              </a:rPr>
              <a:t>Network Devices /</a:t>
            </a:r>
            <a:br>
              <a:rPr lang="en" sz="2100">
                <a:solidFill>
                  <a:schemeClr val="accent1"/>
                </a:solidFill>
                <a:latin typeface="Red Hat Display"/>
                <a:ea typeface="Red Hat Display"/>
                <a:cs typeface="Red Hat Display"/>
                <a:sym typeface="Red Hat Display"/>
              </a:rPr>
            </a:br>
            <a:r>
              <a:rPr lang="en" sz="2100">
                <a:solidFill>
                  <a:schemeClr val="accent1"/>
                </a:solidFill>
                <a:latin typeface="Red Hat Display"/>
                <a:ea typeface="Red Hat Display"/>
                <a:cs typeface="Red Hat Display"/>
                <a:sym typeface="Red Hat Display"/>
              </a:rPr>
              <a:t> API Endpoints</a:t>
            </a:r>
            <a:endParaRPr sz="2100">
              <a:solidFill>
                <a:schemeClr val="accent1"/>
              </a:solidFill>
              <a:latin typeface="Red Hat Display"/>
              <a:ea typeface="Red Hat Display"/>
              <a:cs typeface="Red Hat Display"/>
              <a:sym typeface="Red Hat Display"/>
            </a:endParaRPr>
          </a:p>
        </p:txBody>
      </p:sp>
      <p:sp>
        <p:nvSpPr>
          <p:cNvPr id="1757" name="Google Shape;1757;p130"/>
          <p:cNvSpPr txBox="1"/>
          <p:nvPr/>
        </p:nvSpPr>
        <p:spPr>
          <a:xfrm>
            <a:off x="8476123" y="4396067"/>
            <a:ext cx="2395500" cy="48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solidFill>
                  <a:schemeClr val="accent1"/>
                </a:solidFill>
                <a:latin typeface="Red Hat Display"/>
                <a:ea typeface="Red Hat Display"/>
                <a:cs typeface="Red Hat Display"/>
                <a:sym typeface="Red Hat Display"/>
              </a:rPr>
              <a:t>Linux / Windows</a:t>
            </a:r>
            <a:endParaRPr sz="2100">
              <a:solidFill>
                <a:schemeClr val="accent1"/>
              </a:solidFill>
              <a:latin typeface="Red Hat Display"/>
              <a:ea typeface="Red Hat Display"/>
              <a:cs typeface="Red Hat Display"/>
              <a:sym typeface="Red Hat Display"/>
            </a:endParaRPr>
          </a:p>
          <a:p>
            <a:pPr indent="0" lvl="0" marL="0" rtl="0" algn="ctr">
              <a:spcBef>
                <a:spcPts val="0"/>
              </a:spcBef>
              <a:spcAft>
                <a:spcPts val="0"/>
              </a:spcAft>
              <a:buNone/>
            </a:pPr>
            <a:r>
              <a:rPr lang="en" sz="2100">
                <a:solidFill>
                  <a:schemeClr val="accent1"/>
                </a:solidFill>
                <a:latin typeface="Red Hat Display"/>
                <a:ea typeface="Red Hat Display"/>
                <a:cs typeface="Red Hat Display"/>
                <a:sym typeface="Red Hat Display"/>
              </a:rPr>
              <a:t>Hosts</a:t>
            </a:r>
            <a:endParaRPr sz="2100">
              <a:solidFill>
                <a:schemeClr val="accent1"/>
              </a:solidFill>
              <a:latin typeface="Red Hat Display"/>
              <a:ea typeface="Red Hat Display"/>
              <a:cs typeface="Red Hat Display"/>
              <a:sym typeface="Red Hat Display"/>
            </a:endParaRPr>
          </a:p>
        </p:txBody>
      </p:sp>
      <p:sp>
        <p:nvSpPr>
          <p:cNvPr id="1758" name="Google Shape;1758;p130"/>
          <p:cNvSpPr txBox="1"/>
          <p:nvPr/>
        </p:nvSpPr>
        <p:spPr>
          <a:xfrm>
            <a:off x="1931036" y="4635400"/>
            <a:ext cx="2395500" cy="1506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Module code is copied to the managed node, executed, then removed</a:t>
            </a:r>
            <a:endParaRPr sz="1600">
              <a:latin typeface="Red Hat Text"/>
              <a:ea typeface="Red Hat Text"/>
              <a:cs typeface="Red Hat Text"/>
              <a:sym typeface="Red Hat Text"/>
            </a:endParaRPr>
          </a:p>
        </p:txBody>
      </p:sp>
      <p:sp>
        <p:nvSpPr>
          <p:cNvPr id="1759" name="Google Shape;1759;p130"/>
          <p:cNvSpPr txBox="1"/>
          <p:nvPr/>
        </p:nvSpPr>
        <p:spPr>
          <a:xfrm>
            <a:off x="1931036" y="2126067"/>
            <a:ext cx="2395500" cy="1506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Module code is executed locally on the control node</a:t>
            </a:r>
            <a:endParaRPr sz="1600">
              <a:latin typeface="Red Hat Text"/>
              <a:ea typeface="Red Hat Text"/>
              <a:cs typeface="Red Hat Text"/>
              <a:sym typeface="Red Hat Text"/>
            </a:endParaRPr>
          </a:p>
        </p:txBody>
      </p:sp>
      <p:sp>
        <p:nvSpPr>
          <p:cNvPr id="1760" name="Google Shape;1760;p130"/>
          <p:cNvSpPr txBox="1"/>
          <p:nvPr/>
        </p:nvSpPr>
        <p:spPr>
          <a:xfrm>
            <a:off x="4526970" y="2859780"/>
            <a:ext cx="2139900" cy="287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chemeClr val="dk1"/>
                </a:solidFill>
                <a:latin typeface="Red Hat Display"/>
                <a:ea typeface="Red Hat Display"/>
                <a:cs typeface="Red Hat Display"/>
                <a:sym typeface="Red Hat Display"/>
              </a:rPr>
              <a:t>Ansible Automation Platform</a:t>
            </a:r>
            <a:endParaRPr sz="1100">
              <a:solidFill>
                <a:schemeClr val="dk1"/>
              </a:solidFill>
              <a:latin typeface="Red Hat Display"/>
              <a:ea typeface="Red Hat Display"/>
              <a:cs typeface="Red Hat Display"/>
              <a:sym typeface="Red Hat Display"/>
            </a:endParaRPr>
          </a:p>
        </p:txBody>
      </p:sp>
      <p:pic>
        <p:nvPicPr>
          <p:cNvPr id="1761" name="Google Shape;1761;p130"/>
          <p:cNvPicPr preferRelativeResize="0"/>
          <p:nvPr/>
        </p:nvPicPr>
        <p:blipFill rotWithShape="1">
          <a:blip r:embed="rId3">
            <a:alphaModFix/>
          </a:blip>
          <a:srcRect b="33999" l="11862" r="140" t="31978"/>
          <a:stretch/>
        </p:blipFill>
        <p:spPr>
          <a:xfrm>
            <a:off x="7523448" y="5105872"/>
            <a:ext cx="711579" cy="274762"/>
          </a:xfrm>
          <a:prstGeom prst="rect">
            <a:avLst/>
          </a:prstGeom>
          <a:noFill/>
          <a:ln>
            <a:noFill/>
          </a:ln>
        </p:spPr>
      </p:pic>
      <p:cxnSp>
        <p:nvCxnSpPr>
          <p:cNvPr id="1762" name="Google Shape;1762;p130"/>
          <p:cNvCxnSpPr>
            <a:stCxn id="1763" idx="3"/>
            <a:endCxn id="1761" idx="1"/>
          </p:cNvCxnSpPr>
          <p:nvPr/>
        </p:nvCxnSpPr>
        <p:spPr>
          <a:xfrm>
            <a:off x="6008426" y="4790916"/>
            <a:ext cx="1515000" cy="452400"/>
          </a:xfrm>
          <a:prstGeom prst="straightConnector1">
            <a:avLst/>
          </a:prstGeom>
          <a:noFill/>
          <a:ln cap="flat" cmpd="sng" w="9525">
            <a:solidFill>
              <a:schemeClr val="dk2"/>
            </a:solidFill>
            <a:prstDash val="dot"/>
            <a:round/>
            <a:headEnd len="med" w="med" type="none"/>
            <a:tailEnd len="med" w="med" type="none"/>
          </a:ln>
        </p:spPr>
      </p:cxnSp>
      <p:cxnSp>
        <p:nvCxnSpPr>
          <p:cNvPr id="1764" name="Google Shape;1764;p130"/>
          <p:cNvCxnSpPr>
            <a:stCxn id="1763" idx="3"/>
            <a:endCxn id="1765" idx="1"/>
          </p:cNvCxnSpPr>
          <p:nvPr/>
        </p:nvCxnSpPr>
        <p:spPr>
          <a:xfrm flipH="1" rot="10800000">
            <a:off x="6008426" y="4391616"/>
            <a:ext cx="1515000" cy="399300"/>
          </a:xfrm>
          <a:prstGeom prst="straightConnector1">
            <a:avLst/>
          </a:prstGeom>
          <a:noFill/>
          <a:ln cap="flat" cmpd="sng" w="9525">
            <a:solidFill>
              <a:schemeClr val="dk2"/>
            </a:solidFill>
            <a:prstDash val="dot"/>
            <a:round/>
            <a:headEnd len="med" w="med" type="none"/>
            <a:tailEnd len="med" w="med" type="none"/>
          </a:ln>
        </p:spPr>
      </p:cxnSp>
      <p:cxnSp>
        <p:nvCxnSpPr>
          <p:cNvPr id="1766" name="Google Shape;1766;p130"/>
          <p:cNvCxnSpPr>
            <a:stCxn id="1763" idx="3"/>
            <a:endCxn id="1767" idx="1"/>
          </p:cNvCxnSpPr>
          <p:nvPr/>
        </p:nvCxnSpPr>
        <p:spPr>
          <a:xfrm>
            <a:off x="6008426" y="4790916"/>
            <a:ext cx="1515000" cy="26700"/>
          </a:xfrm>
          <a:prstGeom prst="straightConnector1">
            <a:avLst/>
          </a:prstGeom>
          <a:noFill/>
          <a:ln cap="flat" cmpd="sng" w="9525">
            <a:solidFill>
              <a:schemeClr val="dk2"/>
            </a:solidFill>
            <a:prstDash val="dot"/>
            <a:round/>
            <a:headEnd len="med" w="med" type="none"/>
            <a:tailEnd len="med" w="med" type="none"/>
          </a:ln>
        </p:spPr>
      </p:cxnSp>
      <p:pic>
        <p:nvPicPr>
          <p:cNvPr id="1768" name="Google Shape;1768;p130"/>
          <p:cNvPicPr preferRelativeResize="0"/>
          <p:nvPr/>
        </p:nvPicPr>
        <p:blipFill>
          <a:blip r:embed="rId4">
            <a:alphaModFix/>
          </a:blip>
          <a:stretch>
            <a:fillRect/>
          </a:stretch>
        </p:blipFill>
        <p:spPr>
          <a:xfrm>
            <a:off x="7431039" y="2918287"/>
            <a:ext cx="597403" cy="186819"/>
          </a:xfrm>
          <a:prstGeom prst="rect">
            <a:avLst/>
          </a:prstGeom>
          <a:noFill/>
          <a:ln>
            <a:noFill/>
          </a:ln>
        </p:spPr>
      </p:pic>
      <p:pic>
        <p:nvPicPr>
          <p:cNvPr id="1769" name="Google Shape;1769;p130"/>
          <p:cNvPicPr preferRelativeResize="0"/>
          <p:nvPr/>
        </p:nvPicPr>
        <p:blipFill>
          <a:blip r:embed="rId4">
            <a:alphaModFix/>
          </a:blip>
          <a:stretch>
            <a:fillRect/>
          </a:stretch>
        </p:blipFill>
        <p:spPr>
          <a:xfrm>
            <a:off x="7431039" y="2538823"/>
            <a:ext cx="597403" cy="186819"/>
          </a:xfrm>
          <a:prstGeom prst="rect">
            <a:avLst/>
          </a:prstGeom>
          <a:noFill/>
          <a:ln>
            <a:noFill/>
          </a:ln>
        </p:spPr>
      </p:pic>
      <p:pic>
        <p:nvPicPr>
          <p:cNvPr id="1770" name="Google Shape;1770;p130"/>
          <p:cNvPicPr preferRelativeResize="0"/>
          <p:nvPr/>
        </p:nvPicPr>
        <p:blipFill>
          <a:blip r:embed="rId4">
            <a:alphaModFix/>
          </a:blip>
          <a:stretch>
            <a:fillRect/>
          </a:stretch>
        </p:blipFill>
        <p:spPr>
          <a:xfrm>
            <a:off x="7431039" y="2159370"/>
            <a:ext cx="597403" cy="186819"/>
          </a:xfrm>
          <a:prstGeom prst="rect">
            <a:avLst/>
          </a:prstGeom>
          <a:noFill/>
          <a:ln>
            <a:noFill/>
          </a:ln>
        </p:spPr>
      </p:pic>
      <p:pic>
        <p:nvPicPr>
          <p:cNvPr id="1767" name="Google Shape;1767;p130"/>
          <p:cNvPicPr preferRelativeResize="0"/>
          <p:nvPr/>
        </p:nvPicPr>
        <p:blipFill rotWithShape="1">
          <a:blip r:embed="rId3">
            <a:alphaModFix/>
          </a:blip>
          <a:srcRect b="33999" l="11862" r="140" t="31978"/>
          <a:stretch/>
        </p:blipFill>
        <p:spPr>
          <a:xfrm>
            <a:off x="7523448" y="4680098"/>
            <a:ext cx="711579" cy="274762"/>
          </a:xfrm>
          <a:prstGeom prst="rect">
            <a:avLst/>
          </a:prstGeom>
          <a:noFill/>
          <a:ln>
            <a:noFill/>
          </a:ln>
        </p:spPr>
      </p:pic>
      <p:pic>
        <p:nvPicPr>
          <p:cNvPr id="1765" name="Google Shape;1765;p130"/>
          <p:cNvPicPr preferRelativeResize="0"/>
          <p:nvPr/>
        </p:nvPicPr>
        <p:blipFill rotWithShape="1">
          <a:blip r:embed="rId3">
            <a:alphaModFix/>
          </a:blip>
          <a:srcRect b="33999" l="11862" r="140" t="31978"/>
          <a:stretch/>
        </p:blipFill>
        <p:spPr>
          <a:xfrm>
            <a:off x="7523448" y="4254313"/>
            <a:ext cx="711579" cy="274762"/>
          </a:xfrm>
          <a:prstGeom prst="rect">
            <a:avLst/>
          </a:prstGeom>
          <a:noFill/>
          <a:ln>
            <a:noFill/>
          </a:ln>
        </p:spPr>
      </p:pic>
      <p:cxnSp>
        <p:nvCxnSpPr>
          <p:cNvPr id="1771" name="Google Shape;1771;p130"/>
          <p:cNvCxnSpPr>
            <a:stCxn id="1772" idx="3"/>
            <a:endCxn id="1770" idx="1"/>
          </p:cNvCxnSpPr>
          <p:nvPr/>
        </p:nvCxnSpPr>
        <p:spPr>
          <a:xfrm flipH="1" rot="10800000">
            <a:off x="5962239" y="2252779"/>
            <a:ext cx="1468800" cy="379500"/>
          </a:xfrm>
          <a:prstGeom prst="straightConnector1">
            <a:avLst/>
          </a:prstGeom>
          <a:noFill/>
          <a:ln cap="flat" cmpd="sng" w="9525">
            <a:solidFill>
              <a:schemeClr val="dk2"/>
            </a:solidFill>
            <a:prstDash val="dot"/>
            <a:round/>
            <a:headEnd len="med" w="med" type="none"/>
            <a:tailEnd len="med" w="med" type="none"/>
          </a:ln>
        </p:spPr>
      </p:cxnSp>
      <p:cxnSp>
        <p:nvCxnSpPr>
          <p:cNvPr id="1773" name="Google Shape;1773;p130"/>
          <p:cNvCxnSpPr>
            <a:stCxn id="1772" idx="3"/>
            <a:endCxn id="1769" idx="1"/>
          </p:cNvCxnSpPr>
          <p:nvPr/>
        </p:nvCxnSpPr>
        <p:spPr>
          <a:xfrm>
            <a:off x="5962239" y="2632232"/>
            <a:ext cx="1468800" cy="0"/>
          </a:xfrm>
          <a:prstGeom prst="straightConnector1">
            <a:avLst/>
          </a:prstGeom>
          <a:noFill/>
          <a:ln cap="flat" cmpd="sng" w="9525">
            <a:solidFill>
              <a:schemeClr val="dk2"/>
            </a:solidFill>
            <a:prstDash val="dot"/>
            <a:round/>
            <a:headEnd len="med" w="med" type="none"/>
            <a:tailEnd len="med" w="med" type="none"/>
          </a:ln>
        </p:spPr>
      </p:cxnSp>
      <p:cxnSp>
        <p:nvCxnSpPr>
          <p:cNvPr id="1774" name="Google Shape;1774;p130"/>
          <p:cNvCxnSpPr>
            <a:stCxn id="1772" idx="3"/>
            <a:endCxn id="1768" idx="1"/>
          </p:cNvCxnSpPr>
          <p:nvPr/>
        </p:nvCxnSpPr>
        <p:spPr>
          <a:xfrm>
            <a:off x="5962239" y="2632197"/>
            <a:ext cx="1468800" cy="379500"/>
          </a:xfrm>
          <a:prstGeom prst="straightConnector1">
            <a:avLst/>
          </a:prstGeom>
          <a:noFill/>
          <a:ln cap="flat" cmpd="sng" w="9525">
            <a:solidFill>
              <a:schemeClr val="dk2"/>
            </a:solidFill>
            <a:prstDash val="dot"/>
            <a:round/>
            <a:headEnd len="med" w="med" type="none"/>
            <a:tailEnd len="med" w="med" type="none"/>
          </a:ln>
        </p:spPr>
      </p:cxnSp>
      <p:pic>
        <p:nvPicPr>
          <p:cNvPr id="1775" name="Google Shape;1775;p130"/>
          <p:cNvPicPr preferRelativeResize="0"/>
          <p:nvPr/>
        </p:nvPicPr>
        <p:blipFill rotWithShape="1">
          <a:blip r:embed="rId5">
            <a:alphaModFix/>
          </a:blip>
          <a:srcRect b="0" l="0" r="0" t="0"/>
          <a:stretch/>
        </p:blipFill>
        <p:spPr>
          <a:xfrm>
            <a:off x="5422156" y="3976207"/>
            <a:ext cx="420410" cy="419856"/>
          </a:xfrm>
          <a:prstGeom prst="rect">
            <a:avLst/>
          </a:prstGeom>
          <a:noFill/>
          <a:ln>
            <a:noFill/>
          </a:ln>
        </p:spPr>
      </p:pic>
      <p:pic>
        <p:nvPicPr>
          <p:cNvPr id="1776" name="Google Shape;1776;p130"/>
          <p:cNvPicPr preferRelativeResize="0"/>
          <p:nvPr/>
        </p:nvPicPr>
        <p:blipFill rotWithShape="1">
          <a:blip r:embed="rId5">
            <a:alphaModFix/>
          </a:blip>
          <a:srcRect b="0" l="0" r="0" t="0"/>
          <a:stretch/>
        </p:blipFill>
        <p:spPr>
          <a:xfrm>
            <a:off x="4952887" y="1788791"/>
            <a:ext cx="420410" cy="420701"/>
          </a:xfrm>
          <a:prstGeom prst="rect">
            <a:avLst/>
          </a:prstGeom>
          <a:noFill/>
          <a:ln>
            <a:noFill/>
          </a:ln>
        </p:spPr>
      </p:pic>
      <p:pic>
        <p:nvPicPr>
          <p:cNvPr id="1777" name="Google Shape;1777;p130"/>
          <p:cNvPicPr preferRelativeResize="0"/>
          <p:nvPr/>
        </p:nvPicPr>
        <p:blipFill rotWithShape="1">
          <a:blip r:embed="rId6">
            <a:alphaModFix/>
          </a:blip>
          <a:srcRect b="0" l="0" r="0" t="0"/>
          <a:stretch/>
        </p:blipFill>
        <p:spPr>
          <a:xfrm>
            <a:off x="8144056" y="4263837"/>
            <a:ext cx="256026" cy="255688"/>
          </a:xfrm>
          <a:prstGeom prst="rect">
            <a:avLst/>
          </a:prstGeom>
          <a:noFill/>
          <a:ln>
            <a:noFill/>
          </a:ln>
        </p:spPr>
      </p:pic>
      <p:pic>
        <p:nvPicPr>
          <p:cNvPr id="1778" name="Google Shape;1778;p130"/>
          <p:cNvPicPr preferRelativeResize="0"/>
          <p:nvPr/>
        </p:nvPicPr>
        <p:blipFill rotWithShape="1">
          <a:blip r:embed="rId6">
            <a:alphaModFix/>
          </a:blip>
          <a:srcRect b="0" l="0" r="0" t="0"/>
          <a:stretch/>
        </p:blipFill>
        <p:spPr>
          <a:xfrm>
            <a:off x="8145535" y="4689622"/>
            <a:ext cx="256026" cy="255688"/>
          </a:xfrm>
          <a:prstGeom prst="rect">
            <a:avLst/>
          </a:prstGeom>
          <a:noFill/>
          <a:ln>
            <a:noFill/>
          </a:ln>
        </p:spPr>
      </p:pic>
      <p:pic>
        <p:nvPicPr>
          <p:cNvPr id="1779" name="Google Shape;1779;p130"/>
          <p:cNvPicPr preferRelativeResize="0"/>
          <p:nvPr/>
        </p:nvPicPr>
        <p:blipFill rotWithShape="1">
          <a:blip r:embed="rId6">
            <a:alphaModFix/>
          </a:blip>
          <a:srcRect b="0" l="0" r="0" t="0"/>
          <a:stretch/>
        </p:blipFill>
        <p:spPr>
          <a:xfrm>
            <a:off x="8145535" y="5115408"/>
            <a:ext cx="256026" cy="255688"/>
          </a:xfrm>
          <a:prstGeom prst="rect">
            <a:avLst/>
          </a:prstGeom>
          <a:noFill/>
          <a:ln>
            <a:noFill/>
          </a:ln>
        </p:spPr>
      </p:pic>
      <p:pic>
        <p:nvPicPr>
          <p:cNvPr id="1780" name="Google Shape;1780;p130"/>
          <p:cNvPicPr preferRelativeResize="0"/>
          <p:nvPr/>
        </p:nvPicPr>
        <p:blipFill rotWithShape="1">
          <a:blip r:embed="rId6">
            <a:alphaModFix/>
          </a:blip>
          <a:srcRect b="0" l="0" r="0" t="0"/>
          <a:stretch/>
        </p:blipFill>
        <p:spPr>
          <a:xfrm>
            <a:off x="5340583" y="1871027"/>
            <a:ext cx="256026" cy="256203"/>
          </a:xfrm>
          <a:prstGeom prst="rect">
            <a:avLst/>
          </a:prstGeom>
          <a:noFill/>
          <a:ln>
            <a:noFill/>
          </a:ln>
        </p:spPr>
      </p:pic>
      <p:pic>
        <p:nvPicPr>
          <p:cNvPr id="1781" name="Google Shape;1781;p130"/>
          <p:cNvPicPr preferRelativeResize="0"/>
          <p:nvPr/>
        </p:nvPicPr>
        <p:blipFill rotWithShape="1">
          <a:blip r:embed="rId6">
            <a:alphaModFix/>
          </a:blip>
          <a:srcRect b="0" l="0" r="0" t="0"/>
          <a:stretch/>
        </p:blipFill>
        <p:spPr>
          <a:xfrm>
            <a:off x="5578453" y="1869856"/>
            <a:ext cx="256026" cy="256203"/>
          </a:xfrm>
          <a:prstGeom prst="rect">
            <a:avLst/>
          </a:prstGeom>
          <a:noFill/>
          <a:ln>
            <a:noFill/>
          </a:ln>
        </p:spPr>
      </p:pic>
      <p:pic>
        <p:nvPicPr>
          <p:cNvPr id="1782" name="Google Shape;1782;p130"/>
          <p:cNvPicPr preferRelativeResize="0"/>
          <p:nvPr/>
        </p:nvPicPr>
        <p:blipFill rotWithShape="1">
          <a:blip r:embed="rId6">
            <a:alphaModFix/>
          </a:blip>
          <a:srcRect b="0" l="0" r="0" t="0"/>
          <a:stretch/>
        </p:blipFill>
        <p:spPr>
          <a:xfrm>
            <a:off x="5817410" y="1869856"/>
            <a:ext cx="256026" cy="256203"/>
          </a:xfrm>
          <a:prstGeom prst="rect">
            <a:avLst/>
          </a:prstGeom>
          <a:noFill/>
          <a:ln>
            <a:noFill/>
          </a:ln>
        </p:spPr>
      </p:pic>
      <p:sp>
        <p:nvSpPr>
          <p:cNvPr id="1783" name="Google Shape;1783;p130"/>
          <p:cNvSpPr txBox="1"/>
          <p:nvPr/>
        </p:nvSpPr>
        <p:spPr>
          <a:xfrm>
            <a:off x="4562444" y="5014930"/>
            <a:ext cx="2139900" cy="286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chemeClr val="dk1"/>
                </a:solidFill>
                <a:latin typeface="Red Hat Display"/>
                <a:ea typeface="Red Hat Display"/>
                <a:cs typeface="Red Hat Display"/>
                <a:sym typeface="Red Hat Display"/>
              </a:rPr>
              <a:t>Ansible Automation Platform</a:t>
            </a:r>
            <a:endParaRPr sz="1100">
              <a:solidFill>
                <a:schemeClr val="dk1"/>
              </a:solidFill>
              <a:latin typeface="Red Hat Display"/>
              <a:ea typeface="Red Hat Display"/>
              <a:cs typeface="Red Hat Display"/>
              <a:sym typeface="Red Hat Display"/>
            </a:endParaRPr>
          </a:p>
        </p:txBody>
      </p:sp>
      <p:sp>
        <p:nvSpPr>
          <p:cNvPr id="1784" name="Google Shape;1784;p130"/>
          <p:cNvSpPr txBox="1"/>
          <p:nvPr/>
        </p:nvSpPr>
        <p:spPr>
          <a:xfrm>
            <a:off x="4526969" y="3117473"/>
            <a:ext cx="2139900" cy="37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solidFill>
                  <a:schemeClr val="dk1"/>
                </a:solidFill>
                <a:latin typeface="Red Hat Display"/>
                <a:ea typeface="Red Hat Display"/>
                <a:cs typeface="Red Hat Display"/>
                <a:sym typeface="Red Hat Display"/>
              </a:rPr>
              <a:t>Local Execution</a:t>
            </a:r>
            <a:endParaRPr sz="1900">
              <a:solidFill>
                <a:schemeClr val="dk1"/>
              </a:solidFill>
              <a:latin typeface="Red Hat Display"/>
              <a:ea typeface="Red Hat Display"/>
              <a:cs typeface="Red Hat Display"/>
              <a:sym typeface="Red Hat Display"/>
            </a:endParaRPr>
          </a:p>
        </p:txBody>
      </p:sp>
      <p:sp>
        <p:nvSpPr>
          <p:cNvPr id="1785" name="Google Shape;1785;p130"/>
          <p:cNvSpPr txBox="1"/>
          <p:nvPr/>
        </p:nvSpPr>
        <p:spPr>
          <a:xfrm>
            <a:off x="4385005" y="5254080"/>
            <a:ext cx="2494800" cy="37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solidFill>
                  <a:schemeClr val="dk1"/>
                </a:solidFill>
                <a:latin typeface="Red Hat Display"/>
                <a:ea typeface="Red Hat Display"/>
                <a:cs typeface="Red Hat Display"/>
                <a:sym typeface="Red Hat Display"/>
              </a:rPr>
              <a:t>Remote Execution</a:t>
            </a:r>
            <a:endParaRPr sz="1900">
              <a:solidFill>
                <a:schemeClr val="dk1"/>
              </a:solidFill>
              <a:latin typeface="Red Hat Display"/>
              <a:ea typeface="Red Hat Display"/>
              <a:cs typeface="Red Hat Display"/>
              <a:sym typeface="Red Hat Display"/>
            </a:endParaRPr>
          </a:p>
        </p:txBody>
      </p:sp>
      <p:cxnSp>
        <p:nvCxnSpPr>
          <p:cNvPr id="1786" name="Google Shape;1786;p130"/>
          <p:cNvCxnSpPr/>
          <p:nvPr/>
        </p:nvCxnSpPr>
        <p:spPr>
          <a:xfrm>
            <a:off x="1944952" y="3797767"/>
            <a:ext cx="8574900" cy="0"/>
          </a:xfrm>
          <a:prstGeom prst="straightConnector1">
            <a:avLst/>
          </a:prstGeom>
          <a:noFill/>
          <a:ln cap="flat" cmpd="sng" w="28575">
            <a:solidFill>
              <a:schemeClr val="lt2"/>
            </a:solidFill>
            <a:prstDash val="dash"/>
            <a:round/>
            <a:headEnd len="med" w="med" type="none"/>
            <a:tailEnd len="med" w="med" type="none"/>
          </a:ln>
        </p:spPr>
      </p:cxnSp>
      <p:sp>
        <p:nvSpPr>
          <p:cNvPr id="1787" name="Google Shape;1787;p130"/>
          <p:cNvSpPr txBox="1"/>
          <p:nvPr/>
        </p:nvSpPr>
        <p:spPr>
          <a:xfrm>
            <a:off x="885250" y="1100350"/>
            <a:ext cx="10424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900">
                <a:solidFill>
                  <a:srgbClr val="102441"/>
                </a:solidFill>
                <a:latin typeface="Red Hat Display"/>
                <a:ea typeface="Red Hat Display"/>
                <a:cs typeface="Red Hat Display"/>
                <a:sym typeface="Red Hat Display"/>
              </a:rPr>
              <a:t>Network Automation compared to servers</a:t>
            </a:r>
            <a:endParaRPr sz="2900">
              <a:solidFill>
                <a:srgbClr val="102441"/>
              </a:solidFill>
              <a:latin typeface="Red Hat Display"/>
              <a:ea typeface="Red Hat Display"/>
              <a:cs typeface="Red Hat Display"/>
              <a:sym typeface="Red Hat Display"/>
            </a:endParaRPr>
          </a:p>
        </p:txBody>
      </p:sp>
      <p:pic>
        <p:nvPicPr>
          <p:cNvPr id="1788" name="Google Shape;1788;p130"/>
          <p:cNvPicPr preferRelativeResize="0"/>
          <p:nvPr/>
        </p:nvPicPr>
        <p:blipFill>
          <a:blip r:embed="rId7">
            <a:alphaModFix/>
          </a:blip>
          <a:stretch>
            <a:fillRect/>
          </a:stretch>
        </p:blipFill>
        <p:spPr>
          <a:xfrm>
            <a:off x="5220879" y="2209510"/>
            <a:ext cx="752066" cy="736741"/>
          </a:xfrm>
          <a:prstGeom prst="rect">
            <a:avLst/>
          </a:prstGeom>
          <a:noFill/>
          <a:ln>
            <a:noFill/>
          </a:ln>
        </p:spPr>
      </p:pic>
      <p:pic>
        <p:nvPicPr>
          <p:cNvPr id="1763" name="Google Shape;1763;p130"/>
          <p:cNvPicPr preferRelativeResize="0"/>
          <p:nvPr/>
        </p:nvPicPr>
        <p:blipFill>
          <a:blip r:embed="rId7">
            <a:alphaModFix/>
          </a:blip>
          <a:stretch>
            <a:fillRect/>
          </a:stretch>
        </p:blipFill>
        <p:spPr>
          <a:xfrm>
            <a:off x="5256360" y="4422546"/>
            <a:ext cx="752066" cy="73674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31"/>
          <p:cNvSpPr txBox="1"/>
          <p:nvPr/>
        </p:nvSpPr>
        <p:spPr>
          <a:xfrm>
            <a:off x="5025861" y="4266360"/>
            <a:ext cx="2139900" cy="287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chemeClr val="dk1"/>
                </a:solidFill>
                <a:latin typeface="Red Hat Display"/>
                <a:ea typeface="Red Hat Display"/>
                <a:cs typeface="Red Hat Display"/>
                <a:sym typeface="Red Hat Display"/>
              </a:rPr>
              <a:t>Ansible</a:t>
            </a:r>
            <a:endParaRPr sz="11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rPr lang="en" sz="1100">
                <a:solidFill>
                  <a:schemeClr val="dk1"/>
                </a:solidFill>
                <a:latin typeface="Red Hat Display"/>
                <a:ea typeface="Red Hat Display"/>
                <a:cs typeface="Red Hat Display"/>
                <a:sym typeface="Red Hat Display"/>
              </a:rPr>
              <a:t>Automation Platform</a:t>
            </a:r>
            <a:endParaRPr sz="1100">
              <a:solidFill>
                <a:schemeClr val="dk1"/>
              </a:solidFill>
              <a:latin typeface="Red Hat Display"/>
              <a:ea typeface="Red Hat Display"/>
              <a:cs typeface="Red Hat Display"/>
              <a:sym typeface="Red Hat Display"/>
            </a:endParaRPr>
          </a:p>
        </p:txBody>
      </p:sp>
      <p:pic>
        <p:nvPicPr>
          <p:cNvPr id="1794" name="Google Shape;1794;p131"/>
          <p:cNvPicPr preferRelativeResize="0"/>
          <p:nvPr/>
        </p:nvPicPr>
        <p:blipFill>
          <a:blip r:embed="rId3">
            <a:alphaModFix/>
          </a:blip>
          <a:stretch>
            <a:fillRect/>
          </a:stretch>
        </p:blipFill>
        <p:spPr>
          <a:xfrm>
            <a:off x="8518179" y="4352604"/>
            <a:ext cx="597403" cy="186819"/>
          </a:xfrm>
          <a:prstGeom prst="rect">
            <a:avLst/>
          </a:prstGeom>
          <a:noFill/>
          <a:ln>
            <a:noFill/>
          </a:ln>
        </p:spPr>
      </p:pic>
      <p:pic>
        <p:nvPicPr>
          <p:cNvPr id="1795" name="Google Shape;1795;p131"/>
          <p:cNvPicPr preferRelativeResize="0"/>
          <p:nvPr/>
        </p:nvPicPr>
        <p:blipFill>
          <a:blip r:embed="rId3">
            <a:alphaModFix/>
          </a:blip>
          <a:stretch>
            <a:fillRect/>
          </a:stretch>
        </p:blipFill>
        <p:spPr>
          <a:xfrm>
            <a:off x="8518179" y="3454206"/>
            <a:ext cx="597403" cy="186819"/>
          </a:xfrm>
          <a:prstGeom prst="rect">
            <a:avLst/>
          </a:prstGeom>
          <a:noFill/>
          <a:ln>
            <a:noFill/>
          </a:ln>
        </p:spPr>
      </p:pic>
      <p:pic>
        <p:nvPicPr>
          <p:cNvPr id="1796" name="Google Shape;1796;p131"/>
          <p:cNvPicPr preferRelativeResize="0"/>
          <p:nvPr/>
        </p:nvPicPr>
        <p:blipFill>
          <a:blip r:embed="rId3">
            <a:alphaModFix/>
          </a:blip>
          <a:stretch>
            <a:fillRect/>
          </a:stretch>
        </p:blipFill>
        <p:spPr>
          <a:xfrm>
            <a:off x="8518179" y="2686920"/>
            <a:ext cx="597403" cy="186819"/>
          </a:xfrm>
          <a:prstGeom prst="rect">
            <a:avLst/>
          </a:prstGeom>
          <a:noFill/>
          <a:ln>
            <a:noFill/>
          </a:ln>
        </p:spPr>
      </p:pic>
      <p:sp>
        <p:nvSpPr>
          <p:cNvPr id="1797" name="Google Shape;1797;p131"/>
          <p:cNvSpPr txBox="1"/>
          <p:nvPr/>
        </p:nvSpPr>
        <p:spPr>
          <a:xfrm>
            <a:off x="885250" y="1100350"/>
            <a:ext cx="10424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solidFill>
                  <a:srgbClr val="102441"/>
                </a:solidFill>
                <a:latin typeface="Red Hat Display"/>
                <a:ea typeface="Red Hat Display"/>
                <a:cs typeface="Red Hat Display"/>
                <a:sym typeface="Red Hat Display"/>
              </a:rPr>
              <a:t>Network Connection Plugins</a:t>
            </a:r>
            <a:endParaRPr sz="3600">
              <a:solidFill>
                <a:srgbClr val="102441"/>
              </a:solidFill>
              <a:latin typeface="Red Hat Display"/>
              <a:ea typeface="Red Hat Display"/>
              <a:cs typeface="Red Hat Display"/>
              <a:sym typeface="Red Hat Display"/>
            </a:endParaRPr>
          </a:p>
        </p:txBody>
      </p:sp>
      <p:cxnSp>
        <p:nvCxnSpPr>
          <p:cNvPr id="1798" name="Google Shape;1798;p131"/>
          <p:cNvCxnSpPr>
            <a:stCxn id="1799" idx="3"/>
            <a:endCxn id="1796" idx="1"/>
          </p:cNvCxnSpPr>
          <p:nvPr/>
        </p:nvCxnSpPr>
        <p:spPr>
          <a:xfrm flipH="1" rot="10800000">
            <a:off x="6445315" y="2780433"/>
            <a:ext cx="2073000" cy="1166100"/>
          </a:xfrm>
          <a:prstGeom prst="bentConnector3">
            <a:avLst>
              <a:gd fmla="val 34008" name="adj1"/>
            </a:avLst>
          </a:prstGeom>
          <a:noFill/>
          <a:ln cap="flat" cmpd="sng" w="19050">
            <a:solidFill>
              <a:schemeClr val="dk2"/>
            </a:solidFill>
            <a:prstDash val="solid"/>
            <a:round/>
            <a:headEnd len="med" w="med" type="none"/>
            <a:tailEnd len="med" w="med" type="none"/>
          </a:ln>
        </p:spPr>
      </p:cxnSp>
      <p:cxnSp>
        <p:nvCxnSpPr>
          <p:cNvPr id="1800" name="Google Shape;1800;p131"/>
          <p:cNvCxnSpPr>
            <a:stCxn id="1799" idx="3"/>
            <a:endCxn id="1795" idx="1"/>
          </p:cNvCxnSpPr>
          <p:nvPr/>
        </p:nvCxnSpPr>
        <p:spPr>
          <a:xfrm flipH="1" rot="10800000">
            <a:off x="6445315" y="3547533"/>
            <a:ext cx="2073000" cy="399000"/>
          </a:xfrm>
          <a:prstGeom prst="bentConnector3">
            <a:avLst>
              <a:gd fmla="val 34008" name="adj1"/>
            </a:avLst>
          </a:prstGeom>
          <a:noFill/>
          <a:ln cap="flat" cmpd="sng" w="19050">
            <a:solidFill>
              <a:schemeClr val="dk2"/>
            </a:solidFill>
            <a:prstDash val="solid"/>
            <a:round/>
            <a:headEnd len="med" w="med" type="none"/>
            <a:tailEnd len="med" w="med" type="none"/>
          </a:ln>
        </p:spPr>
      </p:cxnSp>
      <p:cxnSp>
        <p:nvCxnSpPr>
          <p:cNvPr id="1801" name="Google Shape;1801;p131"/>
          <p:cNvCxnSpPr>
            <a:stCxn id="1799" idx="3"/>
            <a:endCxn id="1794" idx="1"/>
          </p:cNvCxnSpPr>
          <p:nvPr/>
        </p:nvCxnSpPr>
        <p:spPr>
          <a:xfrm>
            <a:off x="6445315" y="3946533"/>
            <a:ext cx="2073000" cy="499500"/>
          </a:xfrm>
          <a:prstGeom prst="bentConnector3">
            <a:avLst>
              <a:gd fmla="val 34008" name="adj1"/>
            </a:avLst>
          </a:prstGeom>
          <a:noFill/>
          <a:ln cap="flat" cmpd="sng" w="19050">
            <a:solidFill>
              <a:schemeClr val="dk2"/>
            </a:solidFill>
            <a:prstDash val="solid"/>
            <a:round/>
            <a:headEnd len="med" w="med" type="none"/>
            <a:tailEnd len="med" w="med" type="none"/>
          </a:ln>
        </p:spPr>
      </p:cxnSp>
      <p:sp>
        <p:nvSpPr>
          <p:cNvPr id="1802" name="Google Shape;1802;p131"/>
          <p:cNvSpPr txBox="1"/>
          <p:nvPr/>
        </p:nvSpPr>
        <p:spPr>
          <a:xfrm>
            <a:off x="8122300" y="3158683"/>
            <a:ext cx="1389300" cy="28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Cisco IOS-XE</a:t>
            </a:r>
            <a:endParaRPr sz="1300">
              <a:latin typeface="Red Hat Text"/>
              <a:ea typeface="Red Hat Text"/>
              <a:cs typeface="Red Hat Text"/>
              <a:sym typeface="Red Hat Text"/>
            </a:endParaRPr>
          </a:p>
        </p:txBody>
      </p:sp>
      <p:sp>
        <p:nvSpPr>
          <p:cNvPr id="1803" name="Google Shape;1803;p131"/>
          <p:cNvSpPr txBox="1"/>
          <p:nvPr/>
        </p:nvSpPr>
        <p:spPr>
          <a:xfrm>
            <a:off x="8122300" y="2399317"/>
            <a:ext cx="1389300" cy="28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Arista EOS</a:t>
            </a:r>
            <a:endParaRPr sz="1300">
              <a:latin typeface="Red Hat Text"/>
              <a:ea typeface="Red Hat Text"/>
              <a:cs typeface="Red Hat Text"/>
              <a:sym typeface="Red Hat Text"/>
            </a:endParaRPr>
          </a:p>
        </p:txBody>
      </p:sp>
      <p:sp>
        <p:nvSpPr>
          <p:cNvPr id="1804" name="Google Shape;1804;p131"/>
          <p:cNvSpPr txBox="1"/>
          <p:nvPr/>
        </p:nvSpPr>
        <p:spPr>
          <a:xfrm>
            <a:off x="8122300" y="4057183"/>
            <a:ext cx="1389300" cy="28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Juniper Junos</a:t>
            </a:r>
            <a:endParaRPr sz="1300">
              <a:latin typeface="Red Hat Text"/>
              <a:ea typeface="Red Hat Text"/>
              <a:cs typeface="Red Hat Text"/>
              <a:sym typeface="Red Hat Text"/>
            </a:endParaRPr>
          </a:p>
        </p:txBody>
      </p:sp>
      <p:sp>
        <p:nvSpPr>
          <p:cNvPr id="1805" name="Google Shape;1805;p131"/>
          <p:cNvSpPr txBox="1"/>
          <p:nvPr/>
        </p:nvSpPr>
        <p:spPr>
          <a:xfrm>
            <a:off x="7496499" y="4302225"/>
            <a:ext cx="752100" cy="28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highlight>
                  <a:schemeClr val="lt1"/>
                </a:highlight>
                <a:latin typeface="Red Hat Text"/>
                <a:ea typeface="Red Hat Text"/>
                <a:cs typeface="Red Hat Text"/>
                <a:sym typeface="Red Hat Text"/>
              </a:rPr>
              <a:t>netconf</a:t>
            </a:r>
            <a:endParaRPr sz="1100">
              <a:highlight>
                <a:schemeClr val="lt1"/>
              </a:highlight>
              <a:latin typeface="Red Hat Text"/>
              <a:ea typeface="Red Hat Text"/>
              <a:cs typeface="Red Hat Text"/>
              <a:sym typeface="Red Hat Text"/>
            </a:endParaRPr>
          </a:p>
        </p:txBody>
      </p:sp>
      <p:sp>
        <p:nvSpPr>
          <p:cNvPr id="1806" name="Google Shape;1806;p131"/>
          <p:cNvSpPr txBox="1"/>
          <p:nvPr/>
        </p:nvSpPr>
        <p:spPr>
          <a:xfrm>
            <a:off x="7301724" y="3403825"/>
            <a:ext cx="1054800" cy="28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highlight>
                  <a:schemeClr val="lt1"/>
                </a:highlight>
                <a:latin typeface="Red Hat Text"/>
                <a:ea typeface="Red Hat Text"/>
                <a:cs typeface="Red Hat Text"/>
                <a:sym typeface="Red Hat Text"/>
              </a:rPr>
              <a:t>network_cli</a:t>
            </a:r>
            <a:endParaRPr sz="1100">
              <a:highlight>
                <a:schemeClr val="lt1"/>
              </a:highlight>
              <a:latin typeface="Red Hat Text"/>
              <a:ea typeface="Red Hat Text"/>
              <a:cs typeface="Red Hat Text"/>
              <a:sym typeface="Red Hat Text"/>
            </a:endParaRPr>
          </a:p>
        </p:txBody>
      </p:sp>
      <p:sp>
        <p:nvSpPr>
          <p:cNvPr id="1807" name="Google Shape;1807;p131"/>
          <p:cNvSpPr txBox="1"/>
          <p:nvPr/>
        </p:nvSpPr>
        <p:spPr>
          <a:xfrm>
            <a:off x="7532481" y="2636533"/>
            <a:ext cx="716100" cy="28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highlight>
                  <a:schemeClr val="lt1"/>
                </a:highlight>
                <a:latin typeface="Red Hat Text"/>
                <a:ea typeface="Red Hat Text"/>
                <a:cs typeface="Red Hat Text"/>
                <a:sym typeface="Red Hat Text"/>
              </a:rPr>
              <a:t>httpapi</a:t>
            </a:r>
            <a:endParaRPr sz="1100">
              <a:highlight>
                <a:schemeClr val="lt1"/>
              </a:highlight>
              <a:latin typeface="Red Hat Text"/>
              <a:ea typeface="Red Hat Text"/>
              <a:cs typeface="Red Hat Text"/>
              <a:sym typeface="Red Hat Text"/>
            </a:endParaRPr>
          </a:p>
        </p:txBody>
      </p:sp>
      <p:sp>
        <p:nvSpPr>
          <p:cNvPr id="1808" name="Google Shape;1808;p131"/>
          <p:cNvSpPr txBox="1"/>
          <p:nvPr/>
        </p:nvSpPr>
        <p:spPr>
          <a:xfrm>
            <a:off x="528561" y="1995267"/>
            <a:ext cx="4613100" cy="373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a:p>
            <a:pPr indent="0" lvl="0" marL="177800" rtl="0" algn="l">
              <a:spcBef>
                <a:spcPts val="0"/>
              </a:spcBef>
              <a:spcAft>
                <a:spcPts val="0"/>
              </a:spcAft>
              <a:buNone/>
            </a:pPr>
            <a:r>
              <a:rPr b="1" lang="en" sz="1600">
                <a:latin typeface="Courier New"/>
                <a:ea typeface="Courier New"/>
                <a:cs typeface="Courier New"/>
                <a:sym typeface="Courier New"/>
              </a:rPr>
              <a:t>ansible_connection</a:t>
            </a:r>
            <a:br>
              <a:rPr lang="en" sz="1500">
                <a:latin typeface="Red Hat Display"/>
                <a:ea typeface="Red Hat Display"/>
                <a:cs typeface="Red Hat Display"/>
                <a:sym typeface="Red Hat Display"/>
              </a:rPr>
            </a:br>
            <a:endParaRPr sz="1500">
              <a:latin typeface="Red Hat Display"/>
              <a:ea typeface="Red Hat Display"/>
              <a:cs typeface="Red Hat Display"/>
              <a:sym typeface="Red Hat Display"/>
            </a:endParaRPr>
          </a:p>
          <a:p>
            <a:pPr indent="-139700" lvl="1" marL="457200" rtl="0" algn="l">
              <a:lnSpc>
                <a:spcPct val="115000"/>
              </a:lnSpc>
              <a:spcBef>
                <a:spcPts val="0"/>
              </a:spcBef>
              <a:spcAft>
                <a:spcPts val="0"/>
              </a:spcAft>
              <a:buSzPts val="800"/>
              <a:buFont typeface="Red Hat Display"/>
              <a:buChar char="▶"/>
            </a:pPr>
            <a:r>
              <a:rPr b="1" lang="en" sz="1500">
                <a:latin typeface="Courier New"/>
                <a:ea typeface="Courier New"/>
                <a:cs typeface="Courier New"/>
                <a:sym typeface="Courier New"/>
              </a:rPr>
              <a:t>netconf </a:t>
            </a:r>
            <a:r>
              <a:rPr lang="en" sz="1500">
                <a:latin typeface="Courier New"/>
                <a:ea typeface="Courier New"/>
                <a:cs typeface="Courier New"/>
                <a:sym typeface="Courier New"/>
              </a:rPr>
              <a:t>- </a:t>
            </a:r>
            <a:r>
              <a:rPr lang="en" sz="1500">
                <a:latin typeface="Red Hat Display"/>
                <a:ea typeface="Red Hat Display"/>
                <a:cs typeface="Red Hat Display"/>
                <a:sym typeface="Red Hat Display"/>
              </a:rPr>
              <a:t>XML over netconf</a:t>
            </a:r>
            <a:br>
              <a:rPr lang="en" sz="1500">
                <a:latin typeface="Red Hat Display"/>
                <a:ea typeface="Red Hat Display"/>
                <a:cs typeface="Red Hat Display"/>
                <a:sym typeface="Red Hat Display"/>
              </a:rPr>
            </a:br>
            <a:br>
              <a:rPr lang="en" sz="900">
                <a:latin typeface="Red Hat Display"/>
                <a:ea typeface="Red Hat Display"/>
                <a:cs typeface="Red Hat Display"/>
                <a:sym typeface="Red Hat Display"/>
              </a:rPr>
            </a:br>
            <a:r>
              <a:rPr lang="en" sz="1500">
                <a:latin typeface="Red Hat Display"/>
                <a:ea typeface="Red Hat Display"/>
                <a:cs typeface="Red Hat Display"/>
                <a:sym typeface="Red Hat Display"/>
              </a:rPr>
              <a:t>example: Juniper Junos</a:t>
            </a:r>
            <a:br>
              <a:rPr lang="en" sz="1500">
                <a:latin typeface="Red Hat Display"/>
                <a:ea typeface="Red Hat Display"/>
                <a:cs typeface="Red Hat Display"/>
                <a:sym typeface="Red Hat Display"/>
              </a:rPr>
            </a:br>
            <a:endParaRPr sz="1500">
              <a:latin typeface="Red Hat Display"/>
              <a:ea typeface="Red Hat Display"/>
              <a:cs typeface="Red Hat Display"/>
              <a:sym typeface="Red Hat Display"/>
            </a:endParaRPr>
          </a:p>
          <a:p>
            <a:pPr indent="-139700" lvl="1" marL="457200" rtl="0" algn="l">
              <a:lnSpc>
                <a:spcPct val="115000"/>
              </a:lnSpc>
              <a:spcBef>
                <a:spcPts val="0"/>
              </a:spcBef>
              <a:spcAft>
                <a:spcPts val="0"/>
              </a:spcAft>
              <a:buClr>
                <a:schemeClr val="dk1"/>
              </a:buClr>
              <a:buSzPts val="800"/>
              <a:buFont typeface="Red Hat Display"/>
              <a:buChar char="▶"/>
            </a:pPr>
            <a:r>
              <a:rPr b="1" lang="en" sz="1500">
                <a:solidFill>
                  <a:schemeClr val="dk1"/>
                </a:solidFill>
                <a:latin typeface="Courier New"/>
                <a:ea typeface="Courier New"/>
                <a:cs typeface="Courier New"/>
                <a:sym typeface="Courier New"/>
              </a:rPr>
              <a:t>network_cli</a:t>
            </a:r>
            <a:r>
              <a:rPr lang="en" sz="1500">
                <a:solidFill>
                  <a:schemeClr val="dk1"/>
                </a:solidFill>
                <a:latin typeface="Courier New"/>
                <a:ea typeface="Courier New"/>
                <a:cs typeface="Courier New"/>
                <a:sym typeface="Courier New"/>
              </a:rPr>
              <a:t> - </a:t>
            </a:r>
            <a:r>
              <a:rPr lang="en" sz="1500">
                <a:solidFill>
                  <a:schemeClr val="dk1"/>
                </a:solidFill>
                <a:latin typeface="Red Hat Display"/>
                <a:ea typeface="Red Hat Display"/>
                <a:cs typeface="Red Hat Display"/>
                <a:sym typeface="Red Hat Display"/>
              </a:rPr>
              <a:t>command line over SSH</a:t>
            </a:r>
            <a:br>
              <a:rPr lang="en" sz="1500">
                <a:solidFill>
                  <a:schemeClr val="dk1"/>
                </a:solidFill>
                <a:latin typeface="Red Hat Display"/>
                <a:ea typeface="Red Hat Display"/>
                <a:cs typeface="Red Hat Display"/>
                <a:sym typeface="Red Hat Display"/>
              </a:rPr>
            </a:br>
            <a:br>
              <a:rPr lang="en" sz="900">
                <a:solidFill>
                  <a:schemeClr val="dk1"/>
                </a:solidFill>
                <a:latin typeface="Red Hat Display"/>
                <a:ea typeface="Red Hat Display"/>
                <a:cs typeface="Red Hat Display"/>
                <a:sym typeface="Red Hat Display"/>
              </a:rPr>
            </a:br>
            <a:r>
              <a:rPr lang="en" sz="1500">
                <a:solidFill>
                  <a:schemeClr val="dk1"/>
                </a:solidFill>
                <a:latin typeface="Red Hat Display"/>
                <a:ea typeface="Red Hat Display"/>
                <a:cs typeface="Red Hat Display"/>
                <a:sym typeface="Red Hat Display"/>
              </a:rPr>
              <a:t>example: Cisco IOS-XE, Arista EOS</a:t>
            </a:r>
            <a:br>
              <a:rPr lang="en" sz="1500">
                <a:latin typeface="Red Hat Display"/>
                <a:ea typeface="Red Hat Display"/>
                <a:cs typeface="Red Hat Display"/>
                <a:sym typeface="Red Hat Display"/>
              </a:rPr>
            </a:br>
            <a:endParaRPr sz="1500">
              <a:latin typeface="Red Hat Display"/>
              <a:ea typeface="Red Hat Display"/>
              <a:cs typeface="Red Hat Display"/>
              <a:sym typeface="Red Hat Display"/>
            </a:endParaRPr>
          </a:p>
          <a:p>
            <a:pPr indent="-139700" lvl="1" marL="457200" rtl="0" algn="l">
              <a:lnSpc>
                <a:spcPct val="115000"/>
              </a:lnSpc>
              <a:spcBef>
                <a:spcPts val="0"/>
              </a:spcBef>
              <a:spcAft>
                <a:spcPts val="0"/>
              </a:spcAft>
              <a:buSzPts val="800"/>
              <a:buFont typeface="Red Hat Display"/>
              <a:buChar char="▶"/>
            </a:pPr>
            <a:r>
              <a:rPr b="1" lang="en" sz="1500">
                <a:latin typeface="Courier New"/>
                <a:ea typeface="Courier New"/>
                <a:cs typeface="Courier New"/>
                <a:sym typeface="Courier New"/>
              </a:rPr>
              <a:t>httpapi</a:t>
            </a:r>
            <a:r>
              <a:rPr lang="en" sz="1500">
                <a:latin typeface="Courier New"/>
                <a:ea typeface="Courier New"/>
                <a:cs typeface="Courier New"/>
                <a:sym typeface="Courier New"/>
              </a:rPr>
              <a:t> - </a:t>
            </a:r>
            <a:r>
              <a:rPr lang="en" sz="1500">
                <a:latin typeface="Red Hat Display"/>
                <a:ea typeface="Red Hat Display"/>
                <a:cs typeface="Red Hat Display"/>
                <a:sym typeface="Red Hat Display"/>
              </a:rPr>
              <a:t>vendor API</a:t>
            </a:r>
            <a:br>
              <a:rPr lang="en" sz="1500">
                <a:latin typeface="Red Hat Display"/>
                <a:ea typeface="Red Hat Display"/>
                <a:cs typeface="Red Hat Display"/>
                <a:sym typeface="Red Hat Display"/>
              </a:rPr>
            </a:br>
            <a:br>
              <a:rPr lang="en" sz="900">
                <a:latin typeface="Red Hat Display"/>
                <a:ea typeface="Red Hat Display"/>
                <a:cs typeface="Red Hat Display"/>
                <a:sym typeface="Red Hat Display"/>
              </a:rPr>
            </a:br>
            <a:r>
              <a:rPr lang="en" sz="1500">
                <a:latin typeface="Red Hat Display"/>
                <a:ea typeface="Red Hat Display"/>
                <a:cs typeface="Red Hat Display"/>
                <a:sym typeface="Red Hat Display"/>
              </a:rPr>
              <a:t>example:  Arista eAPI,  Cisco NX-API</a:t>
            </a:r>
            <a:br>
              <a:rPr lang="en" sz="1500">
                <a:latin typeface="Red Hat Display"/>
                <a:ea typeface="Red Hat Display"/>
                <a:cs typeface="Red Hat Display"/>
                <a:sym typeface="Red Hat Display"/>
              </a:rPr>
            </a:br>
            <a:endParaRPr sz="1500">
              <a:latin typeface="Red Hat Display"/>
              <a:ea typeface="Red Hat Display"/>
              <a:cs typeface="Red Hat Display"/>
              <a:sym typeface="Red Hat Display"/>
            </a:endParaRPr>
          </a:p>
        </p:txBody>
      </p:sp>
      <p:sp>
        <p:nvSpPr>
          <p:cNvPr id="1809" name="Google Shape;1809;p131"/>
          <p:cNvSpPr txBox="1"/>
          <p:nvPr/>
        </p:nvSpPr>
        <p:spPr>
          <a:xfrm>
            <a:off x="1947935" y="5996767"/>
            <a:ext cx="8248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u="sng">
                <a:solidFill>
                  <a:schemeClr val="hlink"/>
                </a:solidFill>
                <a:latin typeface="Red Hat Text"/>
                <a:ea typeface="Red Hat Text"/>
                <a:cs typeface="Red Hat Text"/>
                <a:sym typeface="Red Hat Text"/>
                <a:hlinkClick r:id="rId4"/>
              </a:rPr>
              <a:t>https://docs.ansible.com/ansible/latest/plugins/connection.html</a:t>
            </a:r>
            <a:endParaRPr sz="1900">
              <a:latin typeface="Red Hat Text"/>
              <a:ea typeface="Red Hat Text"/>
              <a:cs typeface="Red Hat Text"/>
              <a:sym typeface="Red Hat Text"/>
            </a:endParaRPr>
          </a:p>
        </p:txBody>
      </p:sp>
      <p:pic>
        <p:nvPicPr>
          <p:cNvPr id="1810" name="Google Shape;1810;p131"/>
          <p:cNvPicPr preferRelativeResize="0"/>
          <p:nvPr/>
        </p:nvPicPr>
        <p:blipFill rotWithShape="1">
          <a:blip r:embed="rId5">
            <a:alphaModFix/>
          </a:blip>
          <a:srcRect b="33999" l="11862" r="140" t="31978"/>
          <a:stretch/>
        </p:blipFill>
        <p:spPr>
          <a:xfrm>
            <a:off x="8461092" y="5238472"/>
            <a:ext cx="711579" cy="274762"/>
          </a:xfrm>
          <a:prstGeom prst="rect">
            <a:avLst/>
          </a:prstGeom>
          <a:noFill/>
          <a:ln>
            <a:noFill/>
          </a:ln>
        </p:spPr>
      </p:pic>
      <p:sp>
        <p:nvSpPr>
          <p:cNvPr id="1811" name="Google Shape;1811;p131"/>
          <p:cNvSpPr txBox="1"/>
          <p:nvPr/>
        </p:nvSpPr>
        <p:spPr>
          <a:xfrm>
            <a:off x="8046302" y="4907503"/>
            <a:ext cx="1541100" cy="314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Red Hat Enterprise Linux</a:t>
            </a:r>
            <a:endParaRPr sz="1300">
              <a:latin typeface="Red Hat Text"/>
              <a:ea typeface="Red Hat Text"/>
              <a:cs typeface="Red Hat Text"/>
              <a:sym typeface="Red Hat Text"/>
            </a:endParaRPr>
          </a:p>
        </p:txBody>
      </p:sp>
      <p:cxnSp>
        <p:nvCxnSpPr>
          <p:cNvPr id="1812" name="Google Shape;1812;p131"/>
          <p:cNvCxnSpPr>
            <a:stCxn id="1799" idx="3"/>
            <a:endCxn id="1810" idx="1"/>
          </p:cNvCxnSpPr>
          <p:nvPr/>
        </p:nvCxnSpPr>
        <p:spPr>
          <a:xfrm>
            <a:off x="6445315" y="3946533"/>
            <a:ext cx="2015700" cy="1429200"/>
          </a:xfrm>
          <a:prstGeom prst="bentConnector3">
            <a:avLst>
              <a:gd fmla="val 34967" name="adj1"/>
            </a:avLst>
          </a:prstGeom>
          <a:noFill/>
          <a:ln cap="flat" cmpd="sng" w="19050">
            <a:solidFill>
              <a:schemeClr val="dk2"/>
            </a:solidFill>
            <a:prstDash val="solid"/>
            <a:round/>
            <a:headEnd len="med" w="med" type="none"/>
            <a:tailEnd len="med" w="med" type="none"/>
          </a:ln>
        </p:spPr>
      </p:cxnSp>
      <p:sp>
        <p:nvSpPr>
          <p:cNvPr id="1813" name="Google Shape;1813;p131"/>
          <p:cNvSpPr txBox="1"/>
          <p:nvPr/>
        </p:nvSpPr>
        <p:spPr>
          <a:xfrm>
            <a:off x="7530480" y="5200625"/>
            <a:ext cx="597300" cy="28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highlight>
                  <a:schemeClr val="lt1"/>
                </a:highlight>
                <a:latin typeface="Red Hat Text"/>
                <a:ea typeface="Red Hat Text"/>
                <a:cs typeface="Red Hat Text"/>
                <a:sym typeface="Red Hat Text"/>
              </a:rPr>
              <a:t>ssh</a:t>
            </a:r>
            <a:endParaRPr sz="1100">
              <a:highlight>
                <a:schemeClr val="lt1"/>
              </a:highlight>
              <a:latin typeface="Red Hat Text"/>
              <a:ea typeface="Red Hat Text"/>
              <a:cs typeface="Red Hat Text"/>
              <a:sym typeface="Red Hat Text"/>
            </a:endParaRPr>
          </a:p>
        </p:txBody>
      </p:sp>
      <p:sp>
        <p:nvSpPr>
          <p:cNvPr id="1814" name="Google Shape;1814;p131"/>
          <p:cNvSpPr/>
          <p:nvPr/>
        </p:nvSpPr>
        <p:spPr>
          <a:xfrm>
            <a:off x="859975" y="1661025"/>
            <a:ext cx="10424400" cy="4959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sz="1800">
                <a:solidFill>
                  <a:schemeClr val="accent1"/>
                </a:solidFill>
                <a:latin typeface="Red Hat Display"/>
                <a:ea typeface="Red Hat Display"/>
                <a:cs typeface="Red Hat Display"/>
                <a:sym typeface="Red Hat Display"/>
              </a:rPr>
              <a:t>Use your vendor connection of choice</a:t>
            </a:r>
            <a:endParaRPr b="1" sz="1800">
              <a:solidFill>
                <a:schemeClr val="accent1"/>
              </a:solidFill>
              <a:latin typeface="Red Hat Display"/>
              <a:ea typeface="Red Hat Display"/>
              <a:cs typeface="Red Hat Display"/>
              <a:sym typeface="Red Hat Display"/>
            </a:endParaRPr>
          </a:p>
        </p:txBody>
      </p:sp>
      <p:pic>
        <p:nvPicPr>
          <p:cNvPr id="1799" name="Google Shape;1799;p131"/>
          <p:cNvPicPr preferRelativeResize="0"/>
          <p:nvPr/>
        </p:nvPicPr>
        <p:blipFill>
          <a:blip r:embed="rId6">
            <a:alphaModFix/>
          </a:blip>
          <a:stretch>
            <a:fillRect/>
          </a:stretch>
        </p:blipFill>
        <p:spPr>
          <a:xfrm>
            <a:off x="5693249" y="3578162"/>
            <a:ext cx="752066" cy="73674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132"/>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Understanding Inventory</a:t>
            </a:r>
            <a:endParaRPr sz="3600">
              <a:solidFill>
                <a:srgbClr val="EE0000"/>
              </a:solidFill>
              <a:latin typeface="Red Hat Display"/>
              <a:ea typeface="Red Hat Display"/>
              <a:cs typeface="Red Hat Display"/>
              <a:sym typeface="Red Hat Display"/>
            </a:endParaRPr>
          </a:p>
        </p:txBody>
      </p:sp>
      <p:sp>
        <p:nvSpPr>
          <p:cNvPr id="1820" name="Google Shape;1820;p132"/>
          <p:cNvSpPr txBox="1"/>
          <p:nvPr/>
        </p:nvSpPr>
        <p:spPr>
          <a:xfrm>
            <a:off x="2359450" y="2185141"/>
            <a:ext cx="5423400" cy="2567700"/>
          </a:xfrm>
          <a:prstGeom prst="rect">
            <a:avLst/>
          </a:prstGeom>
          <a:solidFill>
            <a:srgbClr val="102441"/>
          </a:solidFill>
          <a:ln>
            <a:noFill/>
          </a:ln>
        </p:spPr>
        <p:txBody>
          <a:bodyPr anchorCtr="0" anchor="t" bIns="228600" lIns="228600" spcFirstLastPara="1" rIns="228600" wrap="square" tIns="182875">
            <a:noAutofit/>
          </a:bodyPr>
          <a:lstStyle/>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rtr1 ansible_host=18.220.156.59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rtr2 ansible_host=18.221.53.11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rtr3 ansible_host=13.59.242.237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rtr4 ansible_host=3.16.82.231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rtr5</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rtr6</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t/>
            </a:r>
            <a:endParaRPr sz="1800">
              <a:solidFill>
                <a:srgbClr val="FFFFFF"/>
              </a:solidFill>
              <a:latin typeface="Overpass Mono"/>
              <a:ea typeface="Overpass Mono"/>
              <a:cs typeface="Overpass Mono"/>
              <a:sym typeface="Overpass Mono"/>
            </a:endParaRPr>
          </a:p>
        </p:txBody>
      </p:sp>
      <p:sp>
        <p:nvSpPr>
          <p:cNvPr id="1821" name="Google Shape;1821;p132"/>
          <p:cNvSpPr/>
          <p:nvPr/>
        </p:nvSpPr>
        <p:spPr>
          <a:xfrm rot="-5400000">
            <a:off x="2359450" y="2028302"/>
            <a:ext cx="1830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32"/>
          <p:cNvSpPr/>
          <p:nvPr/>
        </p:nvSpPr>
        <p:spPr>
          <a:xfrm>
            <a:off x="7619650" y="2028300"/>
            <a:ext cx="1632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32"/>
          <p:cNvSpPr/>
          <p:nvPr/>
        </p:nvSpPr>
        <p:spPr>
          <a:xfrm>
            <a:off x="2466250" y="2028300"/>
            <a:ext cx="5187300" cy="183000"/>
          </a:xfrm>
          <a:prstGeom prst="rect">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24" name="Google Shape;1824;p132"/>
          <p:cNvSpPr/>
          <p:nvPr/>
        </p:nvSpPr>
        <p:spPr>
          <a:xfrm>
            <a:off x="2438975" y="2086800"/>
            <a:ext cx="66000" cy="66000"/>
          </a:xfrm>
          <a:prstGeom prst="ellipse">
            <a:avLst/>
          </a:prstGeom>
          <a:solidFill>
            <a:srgbClr val="F1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32"/>
          <p:cNvSpPr/>
          <p:nvPr/>
        </p:nvSpPr>
        <p:spPr>
          <a:xfrm>
            <a:off x="2569882" y="2086800"/>
            <a:ext cx="66000" cy="660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32"/>
          <p:cNvSpPr/>
          <p:nvPr/>
        </p:nvSpPr>
        <p:spPr>
          <a:xfrm>
            <a:off x="2700788" y="2086800"/>
            <a:ext cx="66000" cy="66000"/>
          </a:xfrm>
          <a:prstGeom prst="ellipse">
            <a:avLst/>
          </a:prstGeom>
          <a:solidFill>
            <a:srgbClr val="5CB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7" name="Google Shape;1827;p132"/>
          <p:cNvGrpSpPr/>
          <p:nvPr/>
        </p:nvGrpSpPr>
        <p:grpSpPr>
          <a:xfrm>
            <a:off x="2359480" y="4646650"/>
            <a:ext cx="5423340" cy="183025"/>
            <a:chOff x="2805175" y="2429600"/>
            <a:chExt cx="2412625" cy="183025"/>
          </a:xfrm>
        </p:grpSpPr>
        <p:sp>
          <p:nvSpPr>
            <p:cNvPr id="1828" name="Google Shape;1828;p132"/>
            <p:cNvSpPr/>
            <p:nvPr/>
          </p:nvSpPr>
          <p:spPr>
            <a:xfrm rot="5400000">
              <a:off x="5034800" y="2429600"/>
              <a:ext cx="1830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32"/>
            <p:cNvSpPr/>
            <p:nvPr/>
          </p:nvSpPr>
          <p:spPr>
            <a:xfrm rot="10800000">
              <a:off x="2805175" y="2429625"/>
              <a:ext cx="1866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30" name="Google Shape;1830;p132"/>
            <p:cNvSpPr/>
            <p:nvPr/>
          </p:nvSpPr>
          <p:spPr>
            <a:xfrm rot="10800000">
              <a:off x="2892975" y="2429600"/>
              <a:ext cx="2212800" cy="183000"/>
            </a:xfrm>
            <a:prstGeom prst="rect">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133"/>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Understanding Inventory - Groups</a:t>
            </a:r>
            <a:endParaRPr sz="3600">
              <a:solidFill>
                <a:srgbClr val="EE0000"/>
              </a:solidFill>
              <a:latin typeface="Red Hat Display"/>
              <a:ea typeface="Red Hat Display"/>
              <a:cs typeface="Red Hat Display"/>
              <a:sym typeface="Red Hat Display"/>
            </a:endParaRPr>
          </a:p>
        </p:txBody>
      </p:sp>
      <p:sp>
        <p:nvSpPr>
          <p:cNvPr id="1836" name="Google Shape;1836;p133"/>
          <p:cNvSpPr txBox="1"/>
          <p:nvPr/>
        </p:nvSpPr>
        <p:spPr>
          <a:xfrm>
            <a:off x="3135750" y="1427925"/>
            <a:ext cx="5033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55555"/>
                </a:solidFill>
                <a:latin typeface="Red Hat Text"/>
                <a:ea typeface="Red Hat Text"/>
                <a:cs typeface="Red Hat Text"/>
                <a:sym typeface="Red Hat Text"/>
              </a:rPr>
              <a:t>There is always a group called </a:t>
            </a:r>
            <a:r>
              <a:rPr b="1" lang="en" sz="1800">
                <a:solidFill>
                  <a:srgbClr val="555555"/>
                </a:solidFill>
                <a:latin typeface="Red Hat Text"/>
                <a:ea typeface="Red Hat Text"/>
                <a:cs typeface="Red Hat Text"/>
                <a:sym typeface="Red Hat Text"/>
              </a:rPr>
              <a:t>"all"</a:t>
            </a:r>
            <a:r>
              <a:rPr lang="en" sz="1800">
                <a:solidFill>
                  <a:srgbClr val="555555"/>
                </a:solidFill>
                <a:latin typeface="Red Hat Text"/>
                <a:ea typeface="Red Hat Text"/>
                <a:cs typeface="Red Hat Text"/>
                <a:sym typeface="Red Hat Text"/>
              </a:rPr>
              <a:t> by default</a:t>
            </a:r>
            <a:endParaRPr sz="1800">
              <a:solidFill>
                <a:srgbClr val="555555"/>
              </a:solidFill>
              <a:highlight>
                <a:srgbClr val="FFFFFF"/>
              </a:highlight>
              <a:latin typeface="Red Hat Text"/>
              <a:ea typeface="Red Hat Text"/>
              <a:cs typeface="Red Hat Text"/>
              <a:sym typeface="Red Hat Text"/>
            </a:endParaRPr>
          </a:p>
        </p:txBody>
      </p:sp>
      <p:sp>
        <p:nvSpPr>
          <p:cNvPr id="1837" name="Google Shape;1837;p133"/>
          <p:cNvSpPr txBox="1"/>
          <p:nvPr/>
        </p:nvSpPr>
        <p:spPr>
          <a:xfrm>
            <a:off x="3752538" y="4594700"/>
            <a:ext cx="3799800" cy="4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55555"/>
                </a:solidFill>
                <a:latin typeface="Red Hat Text"/>
                <a:ea typeface="Red Hat Text"/>
                <a:cs typeface="Red Hat Text"/>
                <a:sym typeface="Red Hat Text"/>
              </a:rPr>
              <a:t>Groups can be nested</a:t>
            </a:r>
            <a:endParaRPr sz="1800">
              <a:solidFill>
                <a:srgbClr val="555555"/>
              </a:solidFill>
              <a:highlight>
                <a:srgbClr val="FFFFFF"/>
              </a:highlight>
              <a:latin typeface="Red Hat Text"/>
              <a:ea typeface="Red Hat Text"/>
              <a:cs typeface="Red Hat Text"/>
              <a:sym typeface="Red Hat Text"/>
            </a:endParaRPr>
          </a:p>
        </p:txBody>
      </p:sp>
      <p:sp>
        <p:nvSpPr>
          <p:cNvPr id="1838" name="Google Shape;1838;p133"/>
          <p:cNvSpPr txBox="1"/>
          <p:nvPr/>
        </p:nvSpPr>
        <p:spPr>
          <a:xfrm>
            <a:off x="1358625" y="1909075"/>
            <a:ext cx="9527100" cy="2619300"/>
          </a:xfrm>
          <a:prstGeom prst="rect">
            <a:avLst/>
          </a:prstGeom>
          <a:solidFill>
            <a:srgbClr val="102441"/>
          </a:solidFill>
          <a:ln>
            <a:noFill/>
          </a:ln>
        </p:spPr>
        <p:txBody>
          <a:bodyPr anchorCtr="0" anchor="t" bIns="228600" lIns="228600" spcFirstLastPara="1" rIns="228600" wrap="square" tIns="182875">
            <a:noAutofit/>
          </a:bodyPr>
          <a:lstStyle/>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[cisco]</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rtr1 ansible_host=18.220.156.59 private_ip=172.16.184.164</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[arista]</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rtr2 ansible_host=18.221.53.11 private_ip=172.17.229.213</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rtr4 ansible_host=3.16.82.231 private_ip=172.17.209.186</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[juniper]</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rtr3 ansible_host=13.59.242.237 private_ip=172.16.39.75</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t/>
            </a:r>
            <a:endParaRPr sz="1800">
              <a:solidFill>
                <a:srgbClr val="FFFFFF"/>
              </a:solidFill>
              <a:latin typeface="Overpass Mono"/>
              <a:ea typeface="Overpass Mono"/>
              <a:cs typeface="Overpass Mono"/>
              <a:sym typeface="Overpass Mono"/>
            </a:endParaRPr>
          </a:p>
        </p:txBody>
      </p:sp>
      <p:sp>
        <p:nvSpPr>
          <p:cNvPr id="1839" name="Google Shape;1839;p133"/>
          <p:cNvSpPr/>
          <p:nvPr/>
        </p:nvSpPr>
        <p:spPr>
          <a:xfrm rot="-5400000">
            <a:off x="1358750" y="1752227"/>
            <a:ext cx="1830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33"/>
          <p:cNvSpPr/>
          <p:nvPr/>
        </p:nvSpPr>
        <p:spPr>
          <a:xfrm>
            <a:off x="10723025" y="1752225"/>
            <a:ext cx="1632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33"/>
          <p:cNvSpPr/>
          <p:nvPr/>
        </p:nvSpPr>
        <p:spPr>
          <a:xfrm>
            <a:off x="1462650" y="1752225"/>
            <a:ext cx="9285900" cy="183000"/>
          </a:xfrm>
          <a:prstGeom prst="rect">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42" name="Google Shape;1842;p133"/>
          <p:cNvSpPr/>
          <p:nvPr/>
        </p:nvSpPr>
        <p:spPr>
          <a:xfrm>
            <a:off x="1435375" y="1810725"/>
            <a:ext cx="66000" cy="66000"/>
          </a:xfrm>
          <a:prstGeom prst="ellipse">
            <a:avLst/>
          </a:prstGeom>
          <a:solidFill>
            <a:srgbClr val="F1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33"/>
          <p:cNvSpPr/>
          <p:nvPr/>
        </p:nvSpPr>
        <p:spPr>
          <a:xfrm>
            <a:off x="1566282" y="1810725"/>
            <a:ext cx="66000" cy="660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33"/>
          <p:cNvSpPr/>
          <p:nvPr/>
        </p:nvSpPr>
        <p:spPr>
          <a:xfrm>
            <a:off x="1697188" y="1810725"/>
            <a:ext cx="66000" cy="66000"/>
          </a:xfrm>
          <a:prstGeom prst="ellipse">
            <a:avLst/>
          </a:prstGeom>
          <a:solidFill>
            <a:srgbClr val="5CB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5" name="Google Shape;1845;p133"/>
          <p:cNvGrpSpPr/>
          <p:nvPr/>
        </p:nvGrpSpPr>
        <p:grpSpPr>
          <a:xfrm>
            <a:off x="1359052" y="4411675"/>
            <a:ext cx="9527215" cy="183025"/>
            <a:chOff x="2805175" y="2429600"/>
            <a:chExt cx="2412625" cy="183025"/>
          </a:xfrm>
        </p:grpSpPr>
        <p:sp>
          <p:nvSpPr>
            <p:cNvPr id="1846" name="Google Shape;1846;p133"/>
            <p:cNvSpPr/>
            <p:nvPr/>
          </p:nvSpPr>
          <p:spPr>
            <a:xfrm rot="5400000">
              <a:off x="5034800" y="2429600"/>
              <a:ext cx="1830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33"/>
            <p:cNvSpPr/>
            <p:nvPr/>
          </p:nvSpPr>
          <p:spPr>
            <a:xfrm rot="10800000">
              <a:off x="2805175" y="2429625"/>
              <a:ext cx="1866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48" name="Google Shape;1848;p133"/>
            <p:cNvSpPr/>
            <p:nvPr/>
          </p:nvSpPr>
          <p:spPr>
            <a:xfrm rot="10800000">
              <a:off x="2892975" y="2429600"/>
              <a:ext cx="2212800" cy="183000"/>
            </a:xfrm>
            <a:prstGeom prst="rect">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133"/>
          <p:cNvSpPr txBox="1"/>
          <p:nvPr/>
        </p:nvSpPr>
        <p:spPr>
          <a:xfrm>
            <a:off x="3865500" y="5149750"/>
            <a:ext cx="3573900" cy="1592100"/>
          </a:xfrm>
          <a:prstGeom prst="rect">
            <a:avLst/>
          </a:prstGeom>
          <a:solidFill>
            <a:srgbClr val="102441"/>
          </a:solidFill>
          <a:ln>
            <a:noFill/>
          </a:ln>
        </p:spPr>
        <p:txBody>
          <a:bodyPr anchorCtr="0" anchor="t" bIns="228600" lIns="228600" spcFirstLastPara="1" rIns="228600" wrap="square" tIns="182875">
            <a:noAutofit/>
          </a:bodyPr>
          <a:lstStyle/>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[routers:children]</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cisco</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juniper</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arista</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t/>
            </a:r>
            <a:endParaRPr sz="1800">
              <a:solidFill>
                <a:srgbClr val="FFFFFF"/>
              </a:solidFill>
              <a:latin typeface="Overpass Mono"/>
              <a:ea typeface="Overpass Mono"/>
              <a:cs typeface="Overpass Mono"/>
              <a:sym typeface="Overpass Mono"/>
            </a:endParaRPr>
          </a:p>
        </p:txBody>
      </p:sp>
      <p:sp>
        <p:nvSpPr>
          <p:cNvPr id="1850" name="Google Shape;1850;p133"/>
          <p:cNvSpPr/>
          <p:nvPr/>
        </p:nvSpPr>
        <p:spPr>
          <a:xfrm rot="-5400000">
            <a:off x="3865625" y="4992902"/>
            <a:ext cx="1830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33"/>
          <p:cNvSpPr/>
          <p:nvPr/>
        </p:nvSpPr>
        <p:spPr>
          <a:xfrm>
            <a:off x="7276200" y="4992900"/>
            <a:ext cx="1632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33"/>
          <p:cNvSpPr/>
          <p:nvPr/>
        </p:nvSpPr>
        <p:spPr>
          <a:xfrm>
            <a:off x="3969525" y="4992900"/>
            <a:ext cx="3363900" cy="183000"/>
          </a:xfrm>
          <a:prstGeom prst="rect">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53" name="Google Shape;1853;p133"/>
          <p:cNvSpPr/>
          <p:nvPr/>
        </p:nvSpPr>
        <p:spPr>
          <a:xfrm>
            <a:off x="3942250" y="5051400"/>
            <a:ext cx="66000" cy="66000"/>
          </a:xfrm>
          <a:prstGeom prst="ellipse">
            <a:avLst/>
          </a:prstGeom>
          <a:solidFill>
            <a:srgbClr val="F1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33"/>
          <p:cNvSpPr/>
          <p:nvPr/>
        </p:nvSpPr>
        <p:spPr>
          <a:xfrm>
            <a:off x="4073157" y="5051400"/>
            <a:ext cx="66000" cy="660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33"/>
          <p:cNvSpPr/>
          <p:nvPr/>
        </p:nvSpPr>
        <p:spPr>
          <a:xfrm>
            <a:off x="4204063" y="5051400"/>
            <a:ext cx="66000" cy="66000"/>
          </a:xfrm>
          <a:prstGeom prst="ellipse">
            <a:avLst/>
          </a:prstGeom>
          <a:solidFill>
            <a:srgbClr val="5CB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34"/>
          <p:cNvSpPr txBox="1"/>
          <p:nvPr/>
        </p:nvSpPr>
        <p:spPr>
          <a:xfrm>
            <a:off x="826650" y="1604275"/>
            <a:ext cx="9527100" cy="4605900"/>
          </a:xfrm>
          <a:prstGeom prst="rect">
            <a:avLst/>
          </a:prstGeom>
          <a:solidFill>
            <a:srgbClr val="102441"/>
          </a:solidFill>
          <a:ln>
            <a:noFill/>
          </a:ln>
        </p:spPr>
        <p:txBody>
          <a:bodyPr anchorCtr="0" anchor="t" bIns="228600" lIns="228600" spcFirstLastPara="1" rIns="228600" wrap="square" tIns="182875">
            <a:noAutofit/>
          </a:bodyPr>
          <a:lstStyle/>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[cisco]</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rtr1 ansible_host=18.220.156.59 private_ip=172.16.184.164</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[arista]</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rtr2 ansible_host=18.221.53.11 private_ip=172.17.229.213</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rtr4 ansible_host=3.16.82.231 private_ip=172.17.209.186</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[juniper]</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rtr3 ansible_host=13.59.242.237 private_ip=172.16.39.75</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[cisco:vars]</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ansible_user=ec2-user</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ansible_network_os=ios</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ansible_connection=network_cli</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t/>
            </a:r>
            <a:endParaRPr sz="1800">
              <a:solidFill>
                <a:srgbClr val="FFFFFF"/>
              </a:solidFill>
              <a:latin typeface="Overpass Mono"/>
              <a:ea typeface="Overpass Mono"/>
              <a:cs typeface="Overpass Mono"/>
              <a:sym typeface="Overpass Mono"/>
            </a:endParaRPr>
          </a:p>
        </p:txBody>
      </p:sp>
      <p:sp>
        <p:nvSpPr>
          <p:cNvPr id="1861" name="Google Shape;1861;p134"/>
          <p:cNvSpPr/>
          <p:nvPr/>
        </p:nvSpPr>
        <p:spPr>
          <a:xfrm rot="-5400000">
            <a:off x="826650" y="1444702"/>
            <a:ext cx="1830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34"/>
          <p:cNvSpPr/>
          <p:nvPr/>
        </p:nvSpPr>
        <p:spPr>
          <a:xfrm>
            <a:off x="10191050" y="1447425"/>
            <a:ext cx="1632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34"/>
          <p:cNvSpPr/>
          <p:nvPr/>
        </p:nvSpPr>
        <p:spPr>
          <a:xfrm>
            <a:off x="930675" y="1444692"/>
            <a:ext cx="9285900" cy="183000"/>
          </a:xfrm>
          <a:prstGeom prst="rect">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64" name="Google Shape;1864;p134"/>
          <p:cNvSpPr/>
          <p:nvPr/>
        </p:nvSpPr>
        <p:spPr>
          <a:xfrm>
            <a:off x="903400" y="1505925"/>
            <a:ext cx="66000" cy="66000"/>
          </a:xfrm>
          <a:prstGeom prst="ellipse">
            <a:avLst/>
          </a:prstGeom>
          <a:solidFill>
            <a:srgbClr val="F1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34"/>
          <p:cNvSpPr/>
          <p:nvPr/>
        </p:nvSpPr>
        <p:spPr>
          <a:xfrm>
            <a:off x="1034307" y="1505925"/>
            <a:ext cx="66000" cy="660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34"/>
          <p:cNvSpPr/>
          <p:nvPr/>
        </p:nvSpPr>
        <p:spPr>
          <a:xfrm>
            <a:off x="1165213" y="1505925"/>
            <a:ext cx="66000" cy="66000"/>
          </a:xfrm>
          <a:prstGeom prst="ellipse">
            <a:avLst/>
          </a:prstGeom>
          <a:solidFill>
            <a:srgbClr val="5CB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7" name="Google Shape;1867;p134"/>
          <p:cNvGrpSpPr/>
          <p:nvPr/>
        </p:nvGrpSpPr>
        <p:grpSpPr>
          <a:xfrm>
            <a:off x="826589" y="6130325"/>
            <a:ext cx="9527215" cy="183025"/>
            <a:chOff x="2805175" y="2429600"/>
            <a:chExt cx="2412625" cy="183025"/>
          </a:xfrm>
        </p:grpSpPr>
        <p:sp>
          <p:nvSpPr>
            <p:cNvPr id="1868" name="Google Shape;1868;p134"/>
            <p:cNvSpPr/>
            <p:nvPr/>
          </p:nvSpPr>
          <p:spPr>
            <a:xfrm rot="5400000">
              <a:off x="5034800" y="2429600"/>
              <a:ext cx="1830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34"/>
            <p:cNvSpPr/>
            <p:nvPr/>
          </p:nvSpPr>
          <p:spPr>
            <a:xfrm rot="10800000">
              <a:off x="2805175" y="2429625"/>
              <a:ext cx="1866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70" name="Google Shape;1870;p134"/>
            <p:cNvSpPr/>
            <p:nvPr/>
          </p:nvSpPr>
          <p:spPr>
            <a:xfrm rot="10800000">
              <a:off x="2892975" y="2429600"/>
              <a:ext cx="2212800" cy="183000"/>
            </a:xfrm>
            <a:prstGeom prst="rect">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1" name="Google Shape;1871;p134"/>
          <p:cNvSpPr/>
          <p:nvPr/>
        </p:nvSpPr>
        <p:spPr>
          <a:xfrm>
            <a:off x="6369975" y="4491600"/>
            <a:ext cx="4409400" cy="931500"/>
          </a:xfrm>
          <a:prstGeom prst="wedgeRectCallout">
            <a:avLst>
              <a:gd fmla="val -83099" name="adj1"/>
              <a:gd fmla="val -2778"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Red Hat Display"/>
                <a:ea typeface="Red Hat Display"/>
                <a:cs typeface="Red Hat Display"/>
                <a:sym typeface="Red Hat Display"/>
              </a:rPr>
              <a:t>Group variables apply for all devices in that group</a:t>
            </a:r>
            <a:endParaRPr sz="2400">
              <a:solidFill>
                <a:srgbClr val="000000"/>
              </a:solidFill>
              <a:latin typeface="Red Hat Display"/>
              <a:ea typeface="Red Hat Display"/>
              <a:cs typeface="Red Hat Display"/>
              <a:sym typeface="Red Hat Display"/>
            </a:endParaRPr>
          </a:p>
        </p:txBody>
      </p:sp>
      <p:sp>
        <p:nvSpPr>
          <p:cNvPr id="1872" name="Google Shape;1872;p134"/>
          <p:cNvSpPr/>
          <p:nvPr/>
        </p:nvSpPr>
        <p:spPr>
          <a:xfrm>
            <a:off x="8495900" y="1045550"/>
            <a:ext cx="3553500" cy="896100"/>
          </a:xfrm>
          <a:prstGeom prst="wedgeRectCallout">
            <a:avLst>
              <a:gd fmla="val -44229" name="adj1"/>
              <a:gd fmla="val 69641"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000000"/>
                </a:solidFill>
                <a:latin typeface="Red Hat Display"/>
                <a:ea typeface="Red Hat Display"/>
                <a:cs typeface="Red Hat Display"/>
                <a:sym typeface="Red Hat Display"/>
              </a:rPr>
              <a:t>Host variables apply to the host and override group vars</a:t>
            </a:r>
            <a:endParaRPr sz="2100">
              <a:solidFill>
                <a:srgbClr val="000000"/>
              </a:solidFill>
              <a:latin typeface="Red Hat Display"/>
              <a:ea typeface="Red Hat Display"/>
              <a:cs typeface="Red Hat Display"/>
              <a:sym typeface="Red Hat Display"/>
            </a:endParaRPr>
          </a:p>
        </p:txBody>
      </p:sp>
      <p:sp>
        <p:nvSpPr>
          <p:cNvPr id="1873" name="Google Shape;1873;p134"/>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Understanding Inventory - Variable</a:t>
            </a:r>
            <a:r>
              <a:rPr lang="en" sz="3600">
                <a:solidFill>
                  <a:srgbClr val="EE0000"/>
                </a:solidFill>
                <a:latin typeface="Red Hat Display"/>
                <a:ea typeface="Red Hat Display"/>
                <a:cs typeface="Red Hat Display"/>
                <a:sym typeface="Red Hat Display"/>
              </a:rPr>
              <a:t>s</a:t>
            </a:r>
            <a:endParaRPr sz="3600">
              <a:solidFill>
                <a:srgbClr val="EE0000"/>
              </a:solidFill>
              <a:latin typeface="Red Hat Display"/>
              <a:ea typeface="Red Hat Display"/>
              <a:cs typeface="Red Hat Display"/>
              <a:sym typeface="Red Hat Display"/>
            </a:endParaRPr>
          </a:p>
        </p:txBody>
      </p:sp>
      <p:sp>
        <p:nvSpPr>
          <p:cNvPr id="1874" name="Google Shape;1874;p134"/>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135"/>
          <p:cNvSpPr txBox="1"/>
          <p:nvPr/>
        </p:nvSpPr>
        <p:spPr>
          <a:xfrm>
            <a:off x="6676950" y="2019975"/>
            <a:ext cx="5752800" cy="29409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Red Hat Text"/>
              <a:buChar char="●"/>
            </a:pPr>
            <a:r>
              <a:rPr lang="en" sz="2400">
                <a:latin typeface="Red Hat Text"/>
                <a:ea typeface="Red Hat Text"/>
                <a:cs typeface="Red Hat Text"/>
                <a:sym typeface="Red Hat Text"/>
              </a:rPr>
              <a:t>A p</a:t>
            </a:r>
            <a:r>
              <a:rPr lang="en" sz="2400">
                <a:latin typeface="Red Hat Text"/>
                <a:ea typeface="Red Hat Text"/>
                <a:cs typeface="Red Hat Text"/>
                <a:sym typeface="Red Hat Text"/>
              </a:rPr>
              <a:t>laybook is a list of plays.</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SzPts val="2400"/>
              <a:buFont typeface="Red Hat Text"/>
              <a:buChar char="●"/>
            </a:pPr>
            <a:r>
              <a:rPr lang="en" sz="2400">
                <a:latin typeface="Red Hat Text"/>
                <a:ea typeface="Red Hat Text"/>
                <a:cs typeface="Red Hat Text"/>
                <a:sym typeface="Red Hat Text"/>
              </a:rPr>
              <a:t>Each play is a list of tasks.</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SzPts val="2400"/>
              <a:buFont typeface="Red Hat Text"/>
              <a:buChar char="●"/>
            </a:pPr>
            <a:r>
              <a:rPr lang="en" sz="2400">
                <a:latin typeface="Red Hat Text"/>
                <a:ea typeface="Red Hat Text"/>
                <a:cs typeface="Red Hat Text"/>
                <a:sym typeface="Red Hat Text"/>
              </a:rPr>
              <a:t>Tasks invoke modules.</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SzPts val="2400"/>
              <a:buFont typeface="Red Hat Text"/>
              <a:buChar char="●"/>
            </a:pPr>
            <a:r>
              <a:rPr lang="en" sz="2400">
                <a:latin typeface="Red Hat Text"/>
                <a:ea typeface="Red Hat Text"/>
                <a:cs typeface="Red Hat Text"/>
                <a:sym typeface="Red Hat Text"/>
              </a:rPr>
              <a:t>A playbook can contain more than one play.</a:t>
            </a:r>
            <a:endParaRPr sz="2400">
              <a:latin typeface="Red Hat Text"/>
              <a:ea typeface="Red Hat Text"/>
              <a:cs typeface="Red Hat Text"/>
              <a:sym typeface="Red Hat Text"/>
            </a:endParaRPr>
          </a:p>
          <a:p>
            <a:pPr indent="0" lvl="0" marL="0" rtl="0" algn="l">
              <a:lnSpc>
                <a:spcPct val="150000"/>
              </a:lnSpc>
              <a:spcBef>
                <a:spcPts val="0"/>
              </a:spcBef>
              <a:spcAft>
                <a:spcPts val="0"/>
              </a:spcAft>
              <a:buNone/>
            </a:pPr>
            <a:r>
              <a:t/>
            </a:r>
            <a:endParaRPr sz="2400">
              <a:latin typeface="Red Hat Text"/>
              <a:ea typeface="Red Hat Text"/>
              <a:cs typeface="Red Hat Text"/>
              <a:sym typeface="Red Hat Text"/>
            </a:endParaRPr>
          </a:p>
        </p:txBody>
      </p:sp>
      <p:sp>
        <p:nvSpPr>
          <p:cNvPr id="1880" name="Google Shape;1880;p135"/>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A Sample Ansible Playbook</a:t>
            </a:r>
            <a:endParaRPr sz="3600">
              <a:solidFill>
                <a:srgbClr val="EE0000"/>
              </a:solidFill>
              <a:latin typeface="Red Hat Display"/>
              <a:ea typeface="Red Hat Display"/>
              <a:cs typeface="Red Hat Display"/>
              <a:sym typeface="Red Hat Display"/>
            </a:endParaRPr>
          </a:p>
        </p:txBody>
      </p:sp>
      <p:sp>
        <p:nvSpPr>
          <p:cNvPr id="1881" name="Google Shape;1881;p135"/>
          <p:cNvSpPr txBox="1"/>
          <p:nvPr/>
        </p:nvSpPr>
        <p:spPr>
          <a:xfrm>
            <a:off x="300600" y="2107475"/>
            <a:ext cx="6051000" cy="4015200"/>
          </a:xfrm>
          <a:prstGeom prst="rect">
            <a:avLst/>
          </a:prstGeom>
          <a:solidFill>
            <a:srgbClr val="102441"/>
          </a:solidFill>
          <a:ln>
            <a:noFill/>
          </a:ln>
        </p:spPr>
        <p:txBody>
          <a:bodyPr anchorCtr="0" anchor="t" bIns="228600" lIns="228600" spcFirstLastPara="1" rIns="228600" wrap="square" tIns="182875">
            <a:noAutofit/>
          </a:bodyPr>
          <a:lstStyle/>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name: </a:t>
            </a:r>
            <a:r>
              <a:rPr lang="en" sz="1800">
                <a:solidFill>
                  <a:srgbClr val="FFBC00"/>
                </a:solidFill>
                <a:latin typeface="Overpass Mono"/>
                <a:ea typeface="Overpass Mono"/>
                <a:cs typeface="Overpass Mono"/>
                <a:sym typeface="Overpass Mono"/>
              </a:rPr>
              <a:t>configure VLANs</a:t>
            </a:r>
            <a:r>
              <a:rPr lang="en" sz="1800">
                <a:solidFill>
                  <a:srgbClr val="FFBC00"/>
                </a:solidFill>
                <a:latin typeface="Overpass Mono"/>
                <a:ea typeface="Overpass Mono"/>
                <a:cs typeface="Overpass Mono"/>
                <a:sym typeface="Overpass Mono"/>
              </a:rPr>
              <a:t> </a:t>
            </a:r>
            <a:endParaRPr sz="18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hosts: </a:t>
            </a:r>
            <a:r>
              <a:rPr lang="en" sz="1800">
                <a:solidFill>
                  <a:srgbClr val="5CBEC1"/>
                </a:solidFill>
                <a:latin typeface="Overpass Mono"/>
                <a:ea typeface="Overpass Mono"/>
                <a:cs typeface="Overpass Mono"/>
                <a:sym typeface="Overpass Mono"/>
              </a:rPr>
              <a:t>cisco</a:t>
            </a:r>
            <a:endParaRPr sz="1800">
              <a:solidFill>
                <a:srgbClr val="5CBEC1"/>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gather_facts: </a:t>
            </a:r>
            <a:r>
              <a:rPr lang="en" sz="1800">
                <a:solidFill>
                  <a:srgbClr val="00BFA4"/>
                </a:solidFill>
                <a:latin typeface="Overpass Mono"/>
                <a:ea typeface="Overpass Mono"/>
                <a:cs typeface="Overpass Mono"/>
                <a:sym typeface="Overpass Mono"/>
              </a:rPr>
              <a:t>false</a:t>
            </a:r>
            <a:endParaRPr sz="18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tasks: </a:t>
            </a:r>
            <a:endParaRPr sz="18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90A4AE"/>
                </a:solidFill>
                <a:latin typeface="Overpass Mono"/>
                <a:ea typeface="Overpass Mono"/>
                <a:cs typeface="Overpass Mono"/>
                <a:sym typeface="Overpass Mono"/>
              </a:rPr>
              <a:t>    - </a:t>
            </a:r>
            <a:r>
              <a:rPr lang="en" sz="1800">
                <a:solidFill>
                  <a:srgbClr val="FFFFFF"/>
                </a:solidFill>
                <a:latin typeface="Overpass Mono"/>
                <a:ea typeface="Overpass Mono"/>
                <a:cs typeface="Overpass Mono"/>
                <a:sym typeface="Overpass Mono"/>
              </a:rPr>
              <a:t>name</a:t>
            </a:r>
            <a:r>
              <a:rPr lang="en" sz="1800">
                <a:solidFill>
                  <a:srgbClr val="90A4AE"/>
                </a:solidFill>
                <a:latin typeface="Overpass Mono"/>
                <a:ea typeface="Overpass Mono"/>
                <a:cs typeface="Overpass Mono"/>
                <a:sym typeface="Overpass Mono"/>
              </a:rPr>
              <a:t>: </a:t>
            </a:r>
            <a:r>
              <a:rPr lang="en" sz="1800">
                <a:solidFill>
                  <a:srgbClr val="FFBC00"/>
                </a:solidFill>
                <a:latin typeface="Overpass Mono"/>
                <a:ea typeface="Overpass Mono"/>
                <a:cs typeface="Overpass Mono"/>
                <a:sym typeface="Overpass Mono"/>
              </a:rPr>
              <a:t>VLANs task</a:t>
            </a:r>
            <a:endParaRPr sz="18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90A4AE"/>
                </a:solidFill>
                <a:latin typeface="Overpass Mono"/>
                <a:ea typeface="Overpass Mono"/>
                <a:cs typeface="Overpass Mono"/>
                <a:sym typeface="Overpass Mono"/>
              </a:rPr>
              <a:t>      </a:t>
            </a:r>
            <a:r>
              <a:rPr lang="en" sz="1800">
                <a:solidFill>
                  <a:srgbClr val="FFFFFF"/>
                </a:solidFill>
                <a:latin typeface="Overpass Mono"/>
                <a:ea typeface="Overpass Mono"/>
                <a:cs typeface="Overpass Mono"/>
                <a:sym typeface="Overpass Mono"/>
              </a:rPr>
              <a:t>cisco.nxos.vlans</a:t>
            </a:r>
            <a:r>
              <a:rPr lang="en" sz="1800">
                <a:solidFill>
                  <a:srgbClr val="90A4AE"/>
                </a:solidFill>
                <a:latin typeface="Overpass Mono"/>
                <a:ea typeface="Overpass Mono"/>
                <a:cs typeface="Overpass Mono"/>
                <a:sym typeface="Overpass Mono"/>
              </a:rPr>
              <a:t>:</a:t>
            </a:r>
            <a:endParaRPr sz="18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90A4AE"/>
                </a:solidFill>
                <a:latin typeface="Overpass Mono"/>
                <a:ea typeface="Overpass Mono"/>
                <a:cs typeface="Overpass Mono"/>
                <a:sym typeface="Overpass Mono"/>
              </a:rPr>
              <a:t>        </a:t>
            </a:r>
            <a:r>
              <a:rPr lang="en" sz="1800">
                <a:solidFill>
                  <a:srgbClr val="FFFFFF"/>
                </a:solidFill>
                <a:latin typeface="Overpass Mono"/>
                <a:ea typeface="Overpass Mono"/>
                <a:cs typeface="Overpass Mono"/>
                <a:sym typeface="Overpass Mono"/>
              </a:rPr>
              <a:t>config</a:t>
            </a:r>
            <a:r>
              <a:rPr lang="en" sz="1800">
                <a:solidFill>
                  <a:srgbClr val="90A4AE"/>
                </a:solidFill>
                <a:latin typeface="Overpass Mono"/>
                <a:ea typeface="Overpass Mono"/>
                <a:cs typeface="Overpass Mono"/>
                <a:sym typeface="Overpass Mono"/>
              </a:rPr>
              <a:t>:</a:t>
            </a:r>
            <a:br>
              <a:rPr lang="en" sz="1800">
                <a:solidFill>
                  <a:srgbClr val="90A4AE"/>
                </a:solidFill>
                <a:latin typeface="Overpass Mono"/>
                <a:ea typeface="Overpass Mono"/>
                <a:cs typeface="Overpass Mono"/>
                <a:sym typeface="Overpass Mono"/>
              </a:rPr>
            </a:br>
            <a:r>
              <a:rPr lang="en" sz="1800">
                <a:solidFill>
                  <a:schemeClr val="lt1"/>
                </a:solidFill>
                <a:latin typeface="Overpass Mono"/>
                <a:ea typeface="Overpass Mono"/>
                <a:cs typeface="Overpass Mono"/>
                <a:sym typeface="Overpass Mono"/>
              </a:rPr>
              <a:t>        - vlan_id: </a:t>
            </a:r>
            <a:r>
              <a:rPr lang="en" sz="1800">
                <a:solidFill>
                  <a:srgbClr val="00BFA4"/>
                </a:solidFill>
                <a:latin typeface="Overpass Mono"/>
                <a:ea typeface="Overpass Mono"/>
                <a:cs typeface="Overpass Mono"/>
                <a:sym typeface="Overpass Mono"/>
              </a:rPr>
              <a:t>5</a:t>
            </a:r>
            <a:endParaRPr sz="18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chemeClr val="lt1"/>
                </a:solidFill>
                <a:latin typeface="Overpass Mono"/>
                <a:ea typeface="Overpass Mono"/>
                <a:cs typeface="Overpass Mono"/>
                <a:sym typeface="Overpass Mono"/>
              </a:rPr>
              <a:t>          name: </a:t>
            </a:r>
            <a:r>
              <a:rPr lang="en" sz="1800">
                <a:solidFill>
                  <a:srgbClr val="00BFA4"/>
                </a:solidFill>
                <a:latin typeface="Overpass Mono"/>
                <a:ea typeface="Overpass Mono"/>
                <a:cs typeface="Overpass Mono"/>
                <a:sym typeface="Overpass Mono"/>
              </a:rPr>
              <a:t>WEB</a:t>
            </a:r>
            <a:endParaRPr sz="18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chemeClr val="lt1"/>
                </a:solidFill>
                <a:latin typeface="Overpass Mono"/>
                <a:ea typeface="Overpass Mono"/>
                <a:cs typeface="Overpass Mono"/>
                <a:sym typeface="Overpass Mono"/>
              </a:rPr>
              <a:t>        - vlan_id: </a:t>
            </a:r>
            <a:r>
              <a:rPr lang="en" sz="1800">
                <a:solidFill>
                  <a:srgbClr val="00BFA4"/>
                </a:solidFill>
                <a:latin typeface="Overpass Mono"/>
                <a:ea typeface="Overpass Mono"/>
                <a:cs typeface="Overpass Mono"/>
                <a:sym typeface="Overpass Mono"/>
              </a:rPr>
              <a:t>10</a:t>
            </a:r>
            <a:endParaRPr sz="18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t/>
            </a:r>
            <a:endParaRPr sz="1800">
              <a:solidFill>
                <a:srgbClr val="90A4AE"/>
              </a:solidFill>
              <a:latin typeface="Overpass Mono"/>
              <a:ea typeface="Overpass Mono"/>
              <a:cs typeface="Overpass Mono"/>
              <a:sym typeface="Overpass Mono"/>
            </a:endParaRPr>
          </a:p>
        </p:txBody>
      </p:sp>
      <p:sp>
        <p:nvSpPr>
          <p:cNvPr id="1882" name="Google Shape;1882;p135"/>
          <p:cNvSpPr/>
          <p:nvPr/>
        </p:nvSpPr>
        <p:spPr>
          <a:xfrm rot="-5400000">
            <a:off x="300600" y="1950652"/>
            <a:ext cx="1830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35"/>
          <p:cNvSpPr/>
          <p:nvPr/>
        </p:nvSpPr>
        <p:spPr>
          <a:xfrm>
            <a:off x="5560800" y="1950650"/>
            <a:ext cx="1632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35"/>
          <p:cNvSpPr/>
          <p:nvPr/>
        </p:nvSpPr>
        <p:spPr>
          <a:xfrm>
            <a:off x="407400" y="1950650"/>
            <a:ext cx="5944200" cy="183000"/>
          </a:xfrm>
          <a:prstGeom prst="rect">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85" name="Google Shape;1885;p135"/>
          <p:cNvSpPr/>
          <p:nvPr/>
        </p:nvSpPr>
        <p:spPr>
          <a:xfrm>
            <a:off x="380125" y="2009150"/>
            <a:ext cx="66000" cy="66000"/>
          </a:xfrm>
          <a:prstGeom prst="ellipse">
            <a:avLst/>
          </a:prstGeom>
          <a:solidFill>
            <a:srgbClr val="F1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35"/>
          <p:cNvSpPr/>
          <p:nvPr/>
        </p:nvSpPr>
        <p:spPr>
          <a:xfrm>
            <a:off x="511032" y="2009150"/>
            <a:ext cx="66000" cy="660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35"/>
          <p:cNvSpPr/>
          <p:nvPr/>
        </p:nvSpPr>
        <p:spPr>
          <a:xfrm>
            <a:off x="641938" y="2009150"/>
            <a:ext cx="66000" cy="66000"/>
          </a:xfrm>
          <a:prstGeom prst="ellipse">
            <a:avLst/>
          </a:prstGeom>
          <a:solidFill>
            <a:srgbClr val="5CB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8" name="Google Shape;1888;p135"/>
          <p:cNvGrpSpPr/>
          <p:nvPr/>
        </p:nvGrpSpPr>
        <p:grpSpPr>
          <a:xfrm>
            <a:off x="300546" y="6053975"/>
            <a:ext cx="6051105" cy="183025"/>
            <a:chOff x="2805175" y="2429600"/>
            <a:chExt cx="2412625" cy="183025"/>
          </a:xfrm>
        </p:grpSpPr>
        <p:sp>
          <p:nvSpPr>
            <p:cNvPr id="1889" name="Google Shape;1889;p135"/>
            <p:cNvSpPr/>
            <p:nvPr/>
          </p:nvSpPr>
          <p:spPr>
            <a:xfrm rot="5400000">
              <a:off x="5034800" y="2429600"/>
              <a:ext cx="1830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35"/>
            <p:cNvSpPr/>
            <p:nvPr/>
          </p:nvSpPr>
          <p:spPr>
            <a:xfrm rot="10800000">
              <a:off x="2805175" y="2429625"/>
              <a:ext cx="1866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91" name="Google Shape;1891;p135"/>
            <p:cNvSpPr/>
            <p:nvPr/>
          </p:nvSpPr>
          <p:spPr>
            <a:xfrm rot="10800000">
              <a:off x="2892975" y="2429600"/>
              <a:ext cx="2212800" cy="183000"/>
            </a:xfrm>
            <a:prstGeom prst="rect">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136"/>
          <p:cNvSpPr txBox="1"/>
          <p:nvPr/>
        </p:nvSpPr>
        <p:spPr>
          <a:xfrm>
            <a:off x="884829" y="1100350"/>
            <a:ext cx="104193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latin typeface="Red Hat Display"/>
                <a:ea typeface="Red Hat Display"/>
                <a:cs typeface="Red Hat Display"/>
                <a:sym typeface="Red Hat Display"/>
              </a:rPr>
              <a:t>Lab Time</a:t>
            </a:r>
            <a:endParaRPr sz="3600">
              <a:solidFill>
                <a:srgbClr val="000000"/>
              </a:solidFill>
              <a:latin typeface="Red Hat Display"/>
              <a:ea typeface="Red Hat Display"/>
              <a:cs typeface="Red Hat Display"/>
              <a:sym typeface="Red Hat Display"/>
            </a:endParaRPr>
          </a:p>
        </p:txBody>
      </p:sp>
      <p:sp>
        <p:nvSpPr>
          <p:cNvPr id="1897" name="Google Shape;1897;p136"/>
          <p:cNvSpPr txBox="1"/>
          <p:nvPr/>
        </p:nvSpPr>
        <p:spPr>
          <a:xfrm>
            <a:off x="884904" y="1653550"/>
            <a:ext cx="104193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Clr>
                <a:schemeClr val="dk1"/>
              </a:buClr>
              <a:buSzPts val="1100"/>
              <a:buFont typeface="Arial"/>
              <a:buNone/>
            </a:pPr>
            <a:r>
              <a:rPr lang="en" sz="1800">
                <a:solidFill>
                  <a:srgbClr val="EE0000"/>
                </a:solidFill>
                <a:latin typeface="Red Hat Display"/>
                <a:ea typeface="Red Hat Display"/>
                <a:cs typeface="Red Hat Display"/>
                <a:sym typeface="Red Hat Display"/>
              </a:rPr>
              <a:t>Exercise 1 - Exploring the lab environment</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Clr>
                <a:schemeClr val="dk1"/>
              </a:buClr>
              <a:buSzPts val="1100"/>
              <a:buFont typeface="Arial"/>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1898" name="Google Shape;1898;p136"/>
          <p:cNvSpPr txBox="1"/>
          <p:nvPr/>
        </p:nvSpPr>
        <p:spPr>
          <a:xfrm>
            <a:off x="1888950" y="2779022"/>
            <a:ext cx="8413800" cy="1439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sz="1900" u="sng">
                <a:solidFill>
                  <a:schemeClr val="hlink"/>
                </a:solidFill>
                <a:latin typeface="Red Hat Text"/>
                <a:ea typeface="Red Hat Text"/>
                <a:cs typeface="Red Hat Text"/>
                <a:sym typeface="Red Hat Text"/>
                <a:hlinkClick r:id="rId3"/>
              </a:rPr>
              <a:t>red.ht/network-workshop-1</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900">
                <a:latin typeface="Red Hat Text"/>
                <a:ea typeface="Red Hat Text"/>
                <a:cs typeface="Red Hat Text"/>
                <a:sym typeface="Red Hat Text"/>
              </a:rPr>
              <a:t>In this lab you will explore the lab environment and build familiarity with the lab inventory.</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None/>
            </a:pPr>
            <a:r>
              <a:t/>
            </a:r>
            <a:endParaRPr sz="1900">
              <a:latin typeface="Red Hat Text"/>
              <a:ea typeface="Red Hat Text"/>
              <a:cs typeface="Red Hat Text"/>
              <a:sym typeface="Red Hat Text"/>
            </a:endParaRPr>
          </a:p>
        </p:txBody>
      </p:sp>
      <p:pic>
        <p:nvPicPr>
          <p:cNvPr id="1899" name="Google Shape;1899;p136"/>
          <p:cNvPicPr preferRelativeResize="0"/>
          <p:nvPr/>
        </p:nvPicPr>
        <p:blipFill rotWithShape="1">
          <a:blip r:embed="rId4">
            <a:alphaModFix/>
          </a:blip>
          <a:srcRect b="0" l="0" r="0" t="0"/>
          <a:stretch/>
        </p:blipFill>
        <p:spPr>
          <a:xfrm>
            <a:off x="1587771" y="2912402"/>
            <a:ext cx="301676" cy="301676"/>
          </a:xfrm>
          <a:prstGeom prst="rect">
            <a:avLst/>
          </a:prstGeom>
          <a:noFill/>
          <a:ln>
            <a:noFill/>
          </a:ln>
        </p:spPr>
      </p:pic>
      <p:pic>
        <p:nvPicPr>
          <p:cNvPr id="1900" name="Google Shape;1900;p136"/>
          <p:cNvPicPr preferRelativeResize="0"/>
          <p:nvPr/>
        </p:nvPicPr>
        <p:blipFill rotWithShape="1">
          <a:blip r:embed="rId5">
            <a:alphaModFix/>
          </a:blip>
          <a:srcRect b="0" l="0" r="0" t="0"/>
          <a:stretch/>
        </p:blipFill>
        <p:spPr>
          <a:xfrm>
            <a:off x="1588278" y="4580000"/>
            <a:ext cx="300675" cy="300675"/>
          </a:xfrm>
          <a:prstGeom prst="rect">
            <a:avLst/>
          </a:prstGeom>
          <a:noFill/>
          <a:ln>
            <a:noFill/>
          </a:ln>
        </p:spPr>
      </p:pic>
      <p:sp>
        <p:nvSpPr>
          <p:cNvPr id="1901" name="Google Shape;1901;p136"/>
          <p:cNvSpPr txBox="1"/>
          <p:nvPr/>
        </p:nvSpPr>
        <p:spPr>
          <a:xfrm>
            <a:off x="1931000" y="4491838"/>
            <a:ext cx="3142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Approximate time: 10 mins</a:t>
            </a:r>
            <a:endParaRPr>
              <a:latin typeface="Red Hat Display"/>
              <a:ea typeface="Red Hat Display"/>
              <a:cs typeface="Red Hat Display"/>
              <a:sym typeface="Red Hat Displ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37"/>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1907" name="Google Shape;1907;p137"/>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pic>
        <p:nvPicPr>
          <p:cNvPr id="1908" name="Google Shape;1908;p137"/>
          <p:cNvPicPr preferRelativeResize="0"/>
          <p:nvPr/>
        </p:nvPicPr>
        <p:blipFill>
          <a:blip r:embed="rId3">
            <a:alphaModFix/>
          </a:blip>
          <a:stretch>
            <a:fillRect/>
          </a:stretch>
        </p:blipFill>
        <p:spPr>
          <a:xfrm>
            <a:off x="9772973" y="320475"/>
            <a:ext cx="1457325" cy="1457325"/>
          </a:xfrm>
          <a:prstGeom prst="rect">
            <a:avLst/>
          </a:prstGeom>
          <a:noFill/>
          <a:ln>
            <a:noFill/>
          </a:ln>
        </p:spPr>
      </p:pic>
      <p:sp>
        <p:nvSpPr>
          <p:cNvPr id="1909" name="Google Shape;1909;p137"/>
          <p:cNvSpPr txBox="1"/>
          <p:nvPr>
            <p:ph idx="4294967295" type="title"/>
          </p:nvPr>
        </p:nvSpPr>
        <p:spPr>
          <a:xfrm>
            <a:off x="447764" y="1084561"/>
            <a:ext cx="6824700" cy="21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Section 2</a:t>
            </a:r>
            <a:endParaRPr sz="6000"/>
          </a:p>
          <a:p>
            <a:pPr indent="0" lvl="0" marL="0" rtl="0" algn="l">
              <a:spcBef>
                <a:spcPts val="0"/>
              </a:spcBef>
              <a:spcAft>
                <a:spcPts val="0"/>
              </a:spcAft>
              <a:buNone/>
            </a:pPr>
            <a:r>
              <a:rPr lang="en" sz="6000"/>
              <a:t>Executing Ansible</a:t>
            </a:r>
            <a:endParaRPr sz="6000"/>
          </a:p>
          <a:p>
            <a:pPr indent="0" lvl="0" marL="0" rtl="0" algn="l">
              <a:spcBef>
                <a:spcPts val="0"/>
              </a:spcBef>
              <a:spcAft>
                <a:spcPts val="0"/>
              </a:spcAft>
              <a:buNone/>
            </a:pPr>
            <a:r>
              <a:t/>
            </a:r>
            <a:endParaRPr sz="6000"/>
          </a:p>
        </p:txBody>
      </p:sp>
      <p:sp>
        <p:nvSpPr>
          <p:cNvPr id="1910" name="Google Shape;1910;p137"/>
          <p:cNvSpPr txBox="1"/>
          <p:nvPr>
            <p:ph idx="4294967295" type="subTitle"/>
          </p:nvPr>
        </p:nvSpPr>
        <p:spPr>
          <a:xfrm>
            <a:off x="949075" y="3626375"/>
            <a:ext cx="6910500" cy="234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Topics Covered:</a:t>
            </a:r>
            <a:endParaRPr sz="2400">
              <a:solidFill>
                <a:schemeClr val="dk1"/>
              </a:solidFill>
              <a:latin typeface="Red Hat Text"/>
              <a:ea typeface="Red Hat Text"/>
              <a:cs typeface="Red Hat Text"/>
              <a:sym typeface="Red Hat Text"/>
            </a:endParaRPr>
          </a:p>
          <a:p>
            <a:pPr indent="-381000" lvl="0" marL="457200" rtl="0" algn="l">
              <a:spcBef>
                <a:spcPts val="50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An Ansible Play</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Ansible Modules</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Execution Environments</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Running an Ansible Playbook</a:t>
            </a:r>
            <a:endParaRPr sz="2400">
              <a:solidFill>
                <a:schemeClr val="dk1"/>
              </a:solidFill>
              <a:latin typeface="Red Hat Text"/>
              <a:ea typeface="Red Hat Text"/>
              <a:cs typeface="Red Hat Text"/>
              <a:sym typeface="Red Hat Tex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138"/>
          <p:cNvSpPr/>
          <p:nvPr/>
        </p:nvSpPr>
        <p:spPr>
          <a:xfrm>
            <a:off x="813542" y="2325453"/>
            <a:ext cx="2606400" cy="2606400"/>
          </a:xfrm>
          <a:prstGeom prst="ellipse">
            <a:avLst/>
          </a:prstGeom>
          <a:solidFill>
            <a:srgbClr val="FFFFFF"/>
          </a:solidFill>
          <a:ln cap="rnd" cmpd="sng" w="19050">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6" name="Google Shape;1916;p138"/>
          <p:cNvPicPr preferRelativeResize="0"/>
          <p:nvPr/>
        </p:nvPicPr>
        <p:blipFill>
          <a:blip r:embed="rId3">
            <a:alphaModFix/>
          </a:blip>
          <a:stretch>
            <a:fillRect/>
          </a:stretch>
        </p:blipFill>
        <p:spPr>
          <a:xfrm>
            <a:off x="1372310" y="2852025"/>
            <a:ext cx="1488500" cy="1484625"/>
          </a:xfrm>
          <a:prstGeom prst="rect">
            <a:avLst/>
          </a:prstGeom>
          <a:noFill/>
          <a:ln>
            <a:noFill/>
          </a:ln>
        </p:spPr>
      </p:pic>
      <p:sp>
        <p:nvSpPr>
          <p:cNvPr id="1917" name="Google Shape;1917;p138"/>
          <p:cNvSpPr/>
          <p:nvPr/>
        </p:nvSpPr>
        <p:spPr>
          <a:xfrm>
            <a:off x="7115068" y="2771550"/>
            <a:ext cx="1714200" cy="1714200"/>
          </a:xfrm>
          <a:prstGeom prst="ellipse">
            <a:avLst/>
          </a:prstGeom>
          <a:solidFill>
            <a:srgbClr val="FFFFFF"/>
          </a:solidFill>
          <a:ln cap="rnd" cmpd="sng" w="19050">
            <a:solidFill>
              <a:srgbClr val="80808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38"/>
          <p:cNvSpPr/>
          <p:nvPr/>
        </p:nvSpPr>
        <p:spPr>
          <a:xfrm>
            <a:off x="9658300" y="2771550"/>
            <a:ext cx="1714200" cy="1714200"/>
          </a:xfrm>
          <a:prstGeom prst="ellipse">
            <a:avLst/>
          </a:prstGeom>
          <a:solidFill>
            <a:srgbClr val="FFFFFF"/>
          </a:solidFill>
          <a:ln cap="rnd" cmpd="sng" w="19050">
            <a:solidFill>
              <a:srgbClr val="80808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38"/>
          <p:cNvSpPr/>
          <p:nvPr/>
        </p:nvSpPr>
        <p:spPr>
          <a:xfrm>
            <a:off x="4571862" y="2771550"/>
            <a:ext cx="1714200" cy="1714200"/>
          </a:xfrm>
          <a:prstGeom prst="ellipse">
            <a:avLst/>
          </a:prstGeom>
          <a:solidFill>
            <a:srgbClr val="FFFFFF"/>
          </a:solidFill>
          <a:ln cap="rnd" cmpd="sng" w="19050">
            <a:solidFill>
              <a:srgbClr val="80808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38"/>
          <p:cNvSpPr txBox="1"/>
          <p:nvPr>
            <p:ph idx="1" type="subTitle"/>
          </p:nvPr>
        </p:nvSpPr>
        <p:spPr>
          <a:xfrm>
            <a:off x="447865" y="55441"/>
            <a:ext cx="51501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Ansible Platform technical deck: Create</a:t>
            </a:r>
            <a:endParaRPr/>
          </a:p>
        </p:txBody>
      </p:sp>
      <p:sp>
        <p:nvSpPr>
          <p:cNvPr id="1921" name="Google Shape;1921;p138"/>
          <p:cNvSpPr txBox="1"/>
          <p:nvPr>
            <p:ph idx="12" type="sldNum"/>
          </p:nvPr>
        </p:nvSpPr>
        <p:spPr>
          <a:xfrm>
            <a:off x="81991" y="6169556"/>
            <a:ext cx="7320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22" name="Google Shape;1922;p138"/>
          <p:cNvSpPr txBox="1"/>
          <p:nvPr>
            <p:ph type="title"/>
          </p:nvPr>
        </p:nvSpPr>
        <p:spPr>
          <a:xfrm>
            <a:off x="885228" y="1100350"/>
            <a:ext cx="104241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Automation Execution Environments</a:t>
            </a:r>
            <a:endParaRPr/>
          </a:p>
        </p:txBody>
      </p:sp>
      <p:sp>
        <p:nvSpPr>
          <p:cNvPr id="1923" name="Google Shape;1923;p138"/>
          <p:cNvSpPr txBox="1"/>
          <p:nvPr/>
        </p:nvSpPr>
        <p:spPr>
          <a:xfrm>
            <a:off x="9379416" y="4762500"/>
            <a:ext cx="2304600" cy="3429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Ansible Core</a:t>
            </a:r>
            <a:endParaRPr sz="2400">
              <a:solidFill>
                <a:srgbClr val="EE0000"/>
              </a:solidFill>
              <a:latin typeface="Red Hat Display Medium"/>
              <a:ea typeface="Red Hat Display Medium"/>
              <a:cs typeface="Red Hat Display Medium"/>
              <a:sym typeface="Red Hat Display Medium"/>
            </a:endParaRPr>
          </a:p>
        </p:txBody>
      </p:sp>
      <p:sp>
        <p:nvSpPr>
          <p:cNvPr id="1924" name="Google Shape;1924;p138"/>
          <p:cNvSpPr txBox="1"/>
          <p:nvPr/>
        </p:nvSpPr>
        <p:spPr>
          <a:xfrm>
            <a:off x="6845176" y="4762500"/>
            <a:ext cx="2304600" cy="3429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Libraries</a:t>
            </a:r>
            <a:endParaRPr sz="2400">
              <a:solidFill>
                <a:srgbClr val="EE0000"/>
              </a:solidFill>
              <a:latin typeface="Red Hat Display Medium"/>
              <a:ea typeface="Red Hat Display Medium"/>
              <a:cs typeface="Red Hat Display Medium"/>
              <a:sym typeface="Red Hat Display Medium"/>
            </a:endParaRPr>
          </a:p>
        </p:txBody>
      </p:sp>
      <p:sp>
        <p:nvSpPr>
          <p:cNvPr id="1925" name="Google Shape;1925;p138"/>
          <p:cNvSpPr txBox="1"/>
          <p:nvPr/>
        </p:nvSpPr>
        <p:spPr>
          <a:xfrm>
            <a:off x="4310919" y="4762500"/>
            <a:ext cx="2304600" cy="3429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Collections</a:t>
            </a:r>
            <a:endParaRPr sz="2400">
              <a:solidFill>
                <a:srgbClr val="EE0000"/>
              </a:solidFill>
              <a:latin typeface="Red Hat Display Medium"/>
              <a:ea typeface="Red Hat Display Medium"/>
              <a:cs typeface="Red Hat Display Medium"/>
              <a:sym typeface="Red Hat Display Medium"/>
            </a:endParaRPr>
          </a:p>
        </p:txBody>
      </p:sp>
      <p:pic>
        <p:nvPicPr>
          <p:cNvPr id="1926" name="Google Shape;1926;p138"/>
          <p:cNvPicPr preferRelativeResize="0"/>
          <p:nvPr/>
        </p:nvPicPr>
        <p:blipFill rotWithShape="1">
          <a:blip r:embed="rId4">
            <a:alphaModFix/>
          </a:blip>
          <a:srcRect b="0" l="0" r="0" t="0"/>
          <a:stretch/>
        </p:blipFill>
        <p:spPr>
          <a:xfrm>
            <a:off x="5003129" y="3195513"/>
            <a:ext cx="863772" cy="863771"/>
          </a:xfrm>
          <a:prstGeom prst="rect">
            <a:avLst/>
          </a:prstGeom>
          <a:noFill/>
          <a:ln>
            <a:noFill/>
          </a:ln>
        </p:spPr>
      </p:pic>
      <p:sp>
        <p:nvSpPr>
          <p:cNvPr id="1927" name="Google Shape;1927;p138"/>
          <p:cNvSpPr txBox="1"/>
          <p:nvPr/>
        </p:nvSpPr>
        <p:spPr>
          <a:xfrm>
            <a:off x="964443" y="5095850"/>
            <a:ext cx="2304600" cy="8637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Execution</a:t>
            </a:r>
            <a:endParaRPr sz="2400">
              <a:solidFill>
                <a:srgbClr val="EE0000"/>
              </a:solidFill>
              <a:latin typeface="Red Hat Display Medium"/>
              <a:ea typeface="Red Hat Display Medium"/>
              <a:cs typeface="Red Hat Display Medium"/>
              <a:sym typeface="Red Hat Display Medium"/>
            </a:endParaRPr>
          </a:p>
          <a:p>
            <a:pPr indent="0" lvl="0" marL="0" rtl="0" algn="ctr">
              <a:lnSpc>
                <a:spcPct val="114000"/>
              </a:lnSpc>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Environments</a:t>
            </a:r>
            <a:endParaRPr sz="2400">
              <a:solidFill>
                <a:srgbClr val="EE0000"/>
              </a:solidFill>
              <a:latin typeface="Red Hat Display Medium"/>
              <a:ea typeface="Red Hat Display Medium"/>
              <a:cs typeface="Red Hat Display Medium"/>
              <a:sym typeface="Red Hat Display Medium"/>
            </a:endParaRPr>
          </a:p>
        </p:txBody>
      </p:sp>
      <p:pic>
        <p:nvPicPr>
          <p:cNvPr id="1928" name="Google Shape;1928;p138"/>
          <p:cNvPicPr preferRelativeResize="0"/>
          <p:nvPr/>
        </p:nvPicPr>
        <p:blipFill>
          <a:blip r:embed="rId5">
            <a:alphaModFix/>
          </a:blip>
          <a:stretch>
            <a:fillRect/>
          </a:stretch>
        </p:blipFill>
        <p:spPr>
          <a:xfrm>
            <a:off x="7515495" y="3195512"/>
            <a:ext cx="863775" cy="863775"/>
          </a:xfrm>
          <a:prstGeom prst="rect">
            <a:avLst/>
          </a:prstGeom>
          <a:noFill/>
          <a:ln>
            <a:noFill/>
          </a:ln>
        </p:spPr>
      </p:pic>
      <p:pic>
        <p:nvPicPr>
          <p:cNvPr id="1929" name="Google Shape;1929;p138"/>
          <p:cNvPicPr preferRelativeResize="0"/>
          <p:nvPr/>
        </p:nvPicPr>
        <p:blipFill>
          <a:blip r:embed="rId6">
            <a:alphaModFix/>
          </a:blip>
          <a:stretch>
            <a:fillRect/>
          </a:stretch>
        </p:blipFill>
        <p:spPr>
          <a:xfrm>
            <a:off x="10077311" y="3185937"/>
            <a:ext cx="863775" cy="863775"/>
          </a:xfrm>
          <a:prstGeom prst="rect">
            <a:avLst/>
          </a:prstGeom>
          <a:noFill/>
          <a:ln>
            <a:noFill/>
          </a:ln>
        </p:spPr>
      </p:pic>
      <p:sp>
        <p:nvSpPr>
          <p:cNvPr id="1930" name="Google Shape;1930;p138"/>
          <p:cNvSpPr/>
          <p:nvPr/>
        </p:nvSpPr>
        <p:spPr>
          <a:xfrm>
            <a:off x="4697410" y="5432825"/>
            <a:ext cx="6675000" cy="420900"/>
          </a:xfrm>
          <a:prstGeom prst="rect">
            <a:avLst/>
          </a:prstGeom>
          <a:noFill/>
          <a:ln cap="flat" cmpd="sng" w="19050">
            <a:solidFill>
              <a:srgbClr val="80808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Red Hat Display Medium"/>
                <a:ea typeface="Red Hat Display Medium"/>
                <a:cs typeface="Red Hat Display Medium"/>
                <a:sym typeface="Red Hat Display Medium"/>
              </a:rPr>
              <a:t>Universal Base Image</a:t>
            </a:r>
            <a:endParaRPr sz="2400">
              <a:solidFill>
                <a:schemeClr val="accent1"/>
              </a:solidFill>
              <a:latin typeface="Red Hat Display Medium"/>
              <a:ea typeface="Red Hat Display Medium"/>
              <a:cs typeface="Red Hat Display Medium"/>
              <a:sym typeface="Red Hat Display Medium"/>
            </a:endParaRPr>
          </a:p>
        </p:txBody>
      </p:sp>
      <p:sp>
        <p:nvSpPr>
          <p:cNvPr id="1931" name="Google Shape;1931;p138"/>
          <p:cNvSpPr txBox="1"/>
          <p:nvPr>
            <p:ph idx="2" type="subTitle"/>
          </p:nvPr>
        </p:nvSpPr>
        <p:spPr>
          <a:xfrm>
            <a:off x="885303" y="1653550"/>
            <a:ext cx="104241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Components needed for automation, packaged in a cloud-native way</a:t>
            </a:r>
            <a:endParaRPr/>
          </a:p>
        </p:txBody>
      </p:sp>
      <p:sp>
        <p:nvSpPr>
          <p:cNvPr id="1932" name="Google Shape;1932;p138"/>
          <p:cNvSpPr/>
          <p:nvPr/>
        </p:nvSpPr>
        <p:spPr>
          <a:xfrm>
            <a:off x="6334829" y="3252100"/>
            <a:ext cx="731700" cy="731400"/>
          </a:xfrm>
          <a:prstGeom prst="mathPlus">
            <a:avLst>
              <a:gd fmla="val 23520" name="adj1"/>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38"/>
          <p:cNvSpPr/>
          <p:nvPr/>
        </p:nvSpPr>
        <p:spPr>
          <a:xfrm>
            <a:off x="8878053" y="3252100"/>
            <a:ext cx="731700" cy="731400"/>
          </a:xfrm>
          <a:prstGeom prst="mathPlus">
            <a:avLst>
              <a:gd fmla="val 23520" name="adj1"/>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38"/>
          <p:cNvSpPr/>
          <p:nvPr/>
        </p:nvSpPr>
        <p:spPr>
          <a:xfrm>
            <a:off x="3630106" y="3261688"/>
            <a:ext cx="731700" cy="731400"/>
          </a:xfrm>
          <a:prstGeom prst="mathEqual">
            <a:avLst>
              <a:gd fmla="val 23520" name="adj1"/>
              <a:gd fmla="val 1176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139"/>
          <p:cNvSpPr/>
          <p:nvPr/>
        </p:nvSpPr>
        <p:spPr>
          <a:xfrm>
            <a:off x="1134106" y="2039700"/>
            <a:ext cx="9826500" cy="364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39"/>
          <p:cNvSpPr/>
          <p:nvPr/>
        </p:nvSpPr>
        <p:spPr>
          <a:xfrm>
            <a:off x="4646673" y="2324150"/>
            <a:ext cx="3991800" cy="2972400"/>
          </a:xfrm>
          <a:prstGeom prst="rect">
            <a:avLst/>
          </a:prstGeom>
          <a:noFill/>
          <a:ln cap="rnd" cmpd="sng" w="19050">
            <a:solidFill>
              <a:schemeClr val="dk1"/>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Red Hat Text"/>
              <a:ea typeface="Red Hat Text"/>
              <a:cs typeface="Red Hat Text"/>
              <a:sym typeface="Red Hat Text"/>
            </a:endParaRPr>
          </a:p>
        </p:txBody>
      </p:sp>
      <p:sp>
        <p:nvSpPr>
          <p:cNvPr id="1941" name="Google Shape;1941;p139"/>
          <p:cNvSpPr/>
          <p:nvPr/>
        </p:nvSpPr>
        <p:spPr>
          <a:xfrm>
            <a:off x="5516368" y="2676988"/>
            <a:ext cx="2039400" cy="2039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ed Hat Display Medium"/>
                <a:ea typeface="Red Hat Display Medium"/>
                <a:cs typeface="Red Hat Display Medium"/>
                <a:sym typeface="Red Hat Display Medium"/>
              </a:rPr>
              <a:t>UBI</a:t>
            </a:r>
            <a:endParaRPr/>
          </a:p>
        </p:txBody>
      </p:sp>
      <p:sp>
        <p:nvSpPr>
          <p:cNvPr id="1942" name="Google Shape;1942;p139"/>
          <p:cNvSpPr/>
          <p:nvPr/>
        </p:nvSpPr>
        <p:spPr>
          <a:xfrm>
            <a:off x="6199321" y="4198325"/>
            <a:ext cx="673200" cy="6732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39"/>
          <p:cNvSpPr txBox="1"/>
          <p:nvPr/>
        </p:nvSpPr>
        <p:spPr>
          <a:xfrm>
            <a:off x="5457869" y="4951575"/>
            <a:ext cx="21564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Ansible Core</a:t>
            </a:r>
            <a:endParaRPr sz="1200">
              <a:latin typeface="Red Hat Display Medium"/>
              <a:ea typeface="Red Hat Display Medium"/>
              <a:cs typeface="Red Hat Display Medium"/>
              <a:sym typeface="Red Hat Display Medium"/>
            </a:endParaRPr>
          </a:p>
        </p:txBody>
      </p:sp>
      <p:sp>
        <p:nvSpPr>
          <p:cNvPr id="1944" name="Google Shape;1944;p139"/>
          <p:cNvSpPr txBox="1"/>
          <p:nvPr/>
        </p:nvSpPr>
        <p:spPr>
          <a:xfrm>
            <a:off x="4646664" y="2553725"/>
            <a:ext cx="14163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Collections</a:t>
            </a:r>
            <a:endParaRPr sz="1200">
              <a:latin typeface="Red Hat Display Medium"/>
              <a:ea typeface="Red Hat Display Medium"/>
              <a:cs typeface="Red Hat Display Medium"/>
              <a:sym typeface="Red Hat Display Medium"/>
            </a:endParaRPr>
          </a:p>
        </p:txBody>
      </p:sp>
      <p:sp>
        <p:nvSpPr>
          <p:cNvPr id="1945" name="Google Shape;1945;p139"/>
          <p:cNvSpPr txBox="1"/>
          <p:nvPr/>
        </p:nvSpPr>
        <p:spPr>
          <a:xfrm>
            <a:off x="6899308" y="2553725"/>
            <a:ext cx="15708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Dependencies</a:t>
            </a:r>
            <a:endParaRPr sz="1200">
              <a:latin typeface="Red Hat Display Medium"/>
              <a:ea typeface="Red Hat Display Medium"/>
              <a:cs typeface="Red Hat Display Medium"/>
              <a:sym typeface="Red Hat Display Medium"/>
            </a:endParaRPr>
          </a:p>
        </p:txBody>
      </p:sp>
      <p:sp>
        <p:nvSpPr>
          <p:cNvPr id="1946" name="Google Shape;1946;p139"/>
          <p:cNvSpPr txBox="1"/>
          <p:nvPr/>
        </p:nvSpPr>
        <p:spPr>
          <a:xfrm>
            <a:off x="2531509" y="4198325"/>
            <a:ext cx="12096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Execution environment builder</a:t>
            </a:r>
            <a:endParaRPr sz="1200">
              <a:latin typeface="Red Hat Display Medium"/>
              <a:ea typeface="Red Hat Display Medium"/>
              <a:cs typeface="Red Hat Display Medium"/>
              <a:sym typeface="Red Hat Display Medium"/>
            </a:endParaRPr>
          </a:p>
        </p:txBody>
      </p:sp>
      <p:sp>
        <p:nvSpPr>
          <p:cNvPr id="1947" name="Google Shape;1947;p139"/>
          <p:cNvSpPr/>
          <p:nvPr/>
        </p:nvSpPr>
        <p:spPr>
          <a:xfrm>
            <a:off x="7555629" y="5086850"/>
            <a:ext cx="1082700" cy="458700"/>
          </a:xfrm>
          <a:prstGeom prst="rect">
            <a:avLst/>
          </a:prstGeom>
          <a:solidFill>
            <a:srgbClr val="F3F3F3"/>
          </a:solidFill>
          <a:ln>
            <a:noFill/>
          </a:ln>
        </p:spPr>
        <p:txBody>
          <a:bodyPr anchorCtr="0" anchor="ctr" bIns="68550" lIns="68550" spcFirstLastPara="1" rIns="68550" wrap="square" tIns="68550">
            <a:noAutofit/>
          </a:bodyPr>
          <a:lstStyle/>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Execution</a:t>
            </a:r>
            <a:endParaRPr sz="1200">
              <a:solidFill>
                <a:srgbClr val="EE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Environment</a:t>
            </a:r>
            <a:endParaRPr sz="1200">
              <a:solidFill>
                <a:srgbClr val="EE0000"/>
              </a:solidFill>
              <a:latin typeface="Red Hat Display Medium"/>
              <a:ea typeface="Red Hat Display Medium"/>
              <a:cs typeface="Red Hat Display Medium"/>
              <a:sym typeface="Red Hat Display Medium"/>
            </a:endParaRPr>
          </a:p>
        </p:txBody>
      </p:sp>
      <p:sp>
        <p:nvSpPr>
          <p:cNvPr id="1948" name="Google Shape;1948;p139"/>
          <p:cNvSpPr txBox="1"/>
          <p:nvPr/>
        </p:nvSpPr>
        <p:spPr>
          <a:xfrm>
            <a:off x="1134106" y="4229450"/>
            <a:ext cx="923400" cy="5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Content</a:t>
            </a:r>
            <a:endParaRPr sz="12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Creator</a:t>
            </a:r>
            <a:endParaRPr sz="1200">
              <a:latin typeface="Red Hat Display Medium"/>
              <a:ea typeface="Red Hat Display Medium"/>
              <a:cs typeface="Red Hat Display Medium"/>
              <a:sym typeface="Red Hat Display Medium"/>
            </a:endParaRPr>
          </a:p>
        </p:txBody>
      </p:sp>
      <p:sp>
        <p:nvSpPr>
          <p:cNvPr id="1949" name="Google Shape;1949;p139"/>
          <p:cNvSpPr/>
          <p:nvPr/>
        </p:nvSpPr>
        <p:spPr>
          <a:xfrm>
            <a:off x="1263265" y="3473750"/>
            <a:ext cx="673200" cy="6732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39"/>
          <p:cNvSpPr/>
          <p:nvPr/>
        </p:nvSpPr>
        <p:spPr>
          <a:xfrm>
            <a:off x="5269769" y="2891450"/>
            <a:ext cx="673200" cy="6732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39"/>
          <p:cNvSpPr/>
          <p:nvPr/>
        </p:nvSpPr>
        <p:spPr>
          <a:xfrm>
            <a:off x="7247195" y="2891450"/>
            <a:ext cx="673200" cy="6732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2" name="Google Shape;1952;p139"/>
          <p:cNvCxnSpPr/>
          <p:nvPr/>
        </p:nvCxnSpPr>
        <p:spPr>
          <a:xfrm>
            <a:off x="8780069" y="3810350"/>
            <a:ext cx="570600" cy="0"/>
          </a:xfrm>
          <a:prstGeom prst="straightConnector1">
            <a:avLst/>
          </a:prstGeom>
          <a:noFill/>
          <a:ln cap="rnd" cmpd="sng" w="19050">
            <a:solidFill>
              <a:schemeClr val="dk1"/>
            </a:solidFill>
            <a:prstDash val="solid"/>
            <a:round/>
            <a:headEnd len="med" w="med" type="none"/>
            <a:tailEnd len="med" w="med" type="triangle"/>
          </a:ln>
        </p:spPr>
      </p:cxnSp>
      <p:cxnSp>
        <p:nvCxnSpPr>
          <p:cNvPr id="1953" name="Google Shape;1953;p139"/>
          <p:cNvCxnSpPr/>
          <p:nvPr/>
        </p:nvCxnSpPr>
        <p:spPr>
          <a:xfrm rot="10800000">
            <a:off x="2057411" y="3810350"/>
            <a:ext cx="527400" cy="0"/>
          </a:xfrm>
          <a:prstGeom prst="straightConnector1">
            <a:avLst/>
          </a:prstGeom>
          <a:noFill/>
          <a:ln cap="rnd" cmpd="sng" w="19050">
            <a:solidFill>
              <a:schemeClr val="dk1"/>
            </a:solidFill>
            <a:prstDash val="solid"/>
            <a:round/>
            <a:headEnd len="med" w="med" type="triangle"/>
            <a:tailEnd len="med" w="med" type="none"/>
          </a:ln>
        </p:spPr>
      </p:cxnSp>
      <p:pic>
        <p:nvPicPr>
          <p:cNvPr id="1954" name="Google Shape;1954;p139"/>
          <p:cNvPicPr preferRelativeResize="0"/>
          <p:nvPr/>
        </p:nvPicPr>
        <p:blipFill rotWithShape="1">
          <a:blip r:embed="rId3">
            <a:alphaModFix/>
          </a:blip>
          <a:srcRect b="0" l="0" r="0" t="0"/>
          <a:stretch/>
        </p:blipFill>
        <p:spPr>
          <a:xfrm>
            <a:off x="1356181" y="3570824"/>
            <a:ext cx="479056" cy="479056"/>
          </a:xfrm>
          <a:prstGeom prst="rect">
            <a:avLst/>
          </a:prstGeom>
          <a:noFill/>
          <a:ln>
            <a:noFill/>
          </a:ln>
        </p:spPr>
      </p:pic>
      <p:pic>
        <p:nvPicPr>
          <p:cNvPr id="1955" name="Google Shape;1955;p139"/>
          <p:cNvPicPr preferRelativeResize="0"/>
          <p:nvPr/>
        </p:nvPicPr>
        <p:blipFill rotWithShape="1">
          <a:blip r:embed="rId4">
            <a:alphaModFix/>
          </a:blip>
          <a:srcRect b="0" l="0" r="0" t="0"/>
          <a:stretch/>
        </p:blipFill>
        <p:spPr>
          <a:xfrm>
            <a:off x="5368109" y="3025651"/>
            <a:ext cx="458585" cy="458585"/>
          </a:xfrm>
          <a:prstGeom prst="rect">
            <a:avLst/>
          </a:prstGeom>
          <a:noFill/>
          <a:ln>
            <a:noFill/>
          </a:ln>
        </p:spPr>
      </p:pic>
      <p:pic>
        <p:nvPicPr>
          <p:cNvPr id="1956" name="Google Shape;1956;p139"/>
          <p:cNvPicPr preferRelativeResize="0"/>
          <p:nvPr/>
        </p:nvPicPr>
        <p:blipFill rotWithShape="1">
          <a:blip r:embed="rId5">
            <a:alphaModFix/>
          </a:blip>
          <a:srcRect b="0" l="0" r="0" t="0"/>
          <a:stretch/>
        </p:blipFill>
        <p:spPr>
          <a:xfrm>
            <a:off x="6287471" y="4286364"/>
            <a:ext cx="479030" cy="479030"/>
          </a:xfrm>
          <a:prstGeom prst="rect">
            <a:avLst/>
          </a:prstGeom>
          <a:noFill/>
          <a:ln>
            <a:noFill/>
          </a:ln>
        </p:spPr>
      </p:pic>
      <p:pic>
        <p:nvPicPr>
          <p:cNvPr id="1957" name="Google Shape;1957;p139"/>
          <p:cNvPicPr preferRelativeResize="0"/>
          <p:nvPr/>
        </p:nvPicPr>
        <p:blipFill rotWithShape="1">
          <a:blip r:embed="rId6">
            <a:alphaModFix/>
          </a:blip>
          <a:srcRect b="0" l="139" r="139" t="0"/>
          <a:stretch/>
        </p:blipFill>
        <p:spPr>
          <a:xfrm>
            <a:off x="7319851" y="2964340"/>
            <a:ext cx="527268" cy="527268"/>
          </a:xfrm>
          <a:prstGeom prst="rect">
            <a:avLst/>
          </a:prstGeom>
          <a:noFill/>
          <a:ln>
            <a:noFill/>
          </a:ln>
        </p:spPr>
      </p:pic>
      <p:cxnSp>
        <p:nvCxnSpPr>
          <p:cNvPr id="1958" name="Google Shape;1958;p139"/>
          <p:cNvCxnSpPr/>
          <p:nvPr/>
        </p:nvCxnSpPr>
        <p:spPr>
          <a:xfrm rot="10800000">
            <a:off x="3687929" y="3810350"/>
            <a:ext cx="527400" cy="0"/>
          </a:xfrm>
          <a:prstGeom prst="straightConnector1">
            <a:avLst/>
          </a:prstGeom>
          <a:noFill/>
          <a:ln cap="rnd" cmpd="sng" w="19050">
            <a:solidFill>
              <a:schemeClr val="dk1"/>
            </a:solidFill>
            <a:prstDash val="solid"/>
            <a:round/>
            <a:headEnd len="med" w="med" type="triangle"/>
            <a:tailEnd len="med" w="med" type="none"/>
          </a:ln>
        </p:spPr>
      </p:cxnSp>
      <p:sp>
        <p:nvSpPr>
          <p:cNvPr id="1959" name="Google Shape;1959;p139"/>
          <p:cNvSpPr/>
          <p:nvPr/>
        </p:nvSpPr>
        <p:spPr>
          <a:xfrm>
            <a:off x="9492416" y="3497451"/>
            <a:ext cx="606300" cy="625800"/>
          </a:xfrm>
          <a:prstGeom prst="roundRect">
            <a:avLst>
              <a:gd fmla="val 16667" name="adj"/>
            </a:avLst>
          </a:prstGeom>
          <a:solidFill>
            <a:schemeClr val="lt1"/>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0" name="Google Shape;1960;p139"/>
          <p:cNvPicPr preferRelativeResize="0"/>
          <p:nvPr/>
        </p:nvPicPr>
        <p:blipFill rotWithShape="1">
          <a:blip r:embed="rId7">
            <a:alphaModFix/>
          </a:blip>
          <a:srcRect b="0" l="0" r="0" t="0"/>
          <a:stretch/>
        </p:blipFill>
        <p:spPr>
          <a:xfrm>
            <a:off x="9501643" y="3504427"/>
            <a:ext cx="611924" cy="611931"/>
          </a:xfrm>
          <a:prstGeom prst="rect">
            <a:avLst/>
          </a:prstGeom>
          <a:noFill/>
          <a:ln>
            <a:noFill/>
          </a:ln>
        </p:spPr>
      </p:pic>
      <p:sp>
        <p:nvSpPr>
          <p:cNvPr id="1961" name="Google Shape;1961;p139"/>
          <p:cNvSpPr txBox="1"/>
          <p:nvPr/>
        </p:nvSpPr>
        <p:spPr>
          <a:xfrm>
            <a:off x="9124421" y="4229450"/>
            <a:ext cx="1366500" cy="5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Private automation hub</a:t>
            </a:r>
            <a:endParaRPr sz="1200">
              <a:latin typeface="Red Hat Display Medium"/>
              <a:ea typeface="Red Hat Display Medium"/>
              <a:cs typeface="Red Hat Display Medium"/>
              <a:sym typeface="Red Hat Display Medium"/>
            </a:endParaRPr>
          </a:p>
        </p:txBody>
      </p:sp>
      <p:sp>
        <p:nvSpPr>
          <p:cNvPr id="1962" name="Google Shape;1962;p139"/>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Development cycle of an automation execution environment</a:t>
            </a:r>
            <a:endParaRPr sz="1800">
              <a:solidFill>
                <a:srgbClr val="EE0000"/>
              </a:solidFill>
              <a:latin typeface="Red Hat Display"/>
              <a:ea typeface="Red Hat Display"/>
              <a:cs typeface="Red Hat Display"/>
              <a:sym typeface="Red Hat Display"/>
            </a:endParaRPr>
          </a:p>
        </p:txBody>
      </p:sp>
      <p:sp>
        <p:nvSpPr>
          <p:cNvPr id="1963" name="Google Shape;1963;p139"/>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800">
                <a:latin typeface="Red Hat Display"/>
                <a:ea typeface="Red Hat Display"/>
                <a:cs typeface="Red Hat Display"/>
                <a:sym typeface="Red Hat Display"/>
              </a:rPr>
              <a:t>Build, create, publish</a:t>
            </a:r>
            <a:endParaRPr sz="2800">
              <a:solidFill>
                <a:srgbClr val="000000"/>
              </a:solidFill>
              <a:latin typeface="Red Hat Display"/>
              <a:ea typeface="Red Hat Display"/>
              <a:cs typeface="Red Hat Display"/>
              <a:sym typeface="Red Hat Display"/>
            </a:endParaRPr>
          </a:p>
        </p:txBody>
      </p:sp>
      <p:pic>
        <p:nvPicPr>
          <p:cNvPr id="1964" name="Google Shape;1964;p139"/>
          <p:cNvPicPr preferRelativeResize="0"/>
          <p:nvPr/>
        </p:nvPicPr>
        <p:blipFill>
          <a:blip r:embed="rId8">
            <a:alphaModFix/>
          </a:blip>
          <a:stretch>
            <a:fillRect/>
          </a:stretch>
        </p:blipFill>
        <p:spPr>
          <a:xfrm>
            <a:off x="2830036" y="3504063"/>
            <a:ext cx="612648" cy="6126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5"/>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819" name="Google Shape;819;p95"/>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sp>
        <p:nvSpPr>
          <p:cNvPr id="820" name="Google Shape;820;p95"/>
          <p:cNvSpPr txBox="1"/>
          <p:nvPr>
            <p:ph idx="4294967295" type="subTitle"/>
          </p:nvPr>
        </p:nvSpPr>
        <p:spPr>
          <a:xfrm>
            <a:off x="949076" y="2635775"/>
            <a:ext cx="6910500" cy="15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Topics Covered:</a:t>
            </a:r>
            <a:endParaRPr sz="2400">
              <a:solidFill>
                <a:schemeClr val="dk1"/>
              </a:solidFill>
              <a:latin typeface="Red Hat Text"/>
              <a:ea typeface="Red Hat Text"/>
              <a:cs typeface="Red Hat Text"/>
              <a:sym typeface="Red Hat Text"/>
            </a:endParaRPr>
          </a:p>
          <a:p>
            <a:pPr indent="-381000" lvl="0" marL="457200" rtl="0" algn="l">
              <a:spcBef>
                <a:spcPts val="50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What is the Ansible Automation Platform?</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What can it do?</a:t>
            </a:r>
            <a:endParaRPr>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Why Network Automation?</a:t>
            </a:r>
            <a:endParaRPr i="1"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How Ansible Network Automation works</a:t>
            </a:r>
            <a:endParaRPr sz="2400">
              <a:solidFill>
                <a:schemeClr val="dk1"/>
              </a:solidFill>
              <a:latin typeface="Red Hat Text"/>
              <a:ea typeface="Red Hat Text"/>
              <a:cs typeface="Red Hat Text"/>
              <a:sym typeface="Red Hat Text"/>
            </a:endParaRPr>
          </a:p>
        </p:txBody>
      </p:sp>
      <p:sp>
        <p:nvSpPr>
          <p:cNvPr id="821" name="Google Shape;821;p95"/>
          <p:cNvSpPr txBox="1"/>
          <p:nvPr/>
        </p:nvSpPr>
        <p:spPr>
          <a:xfrm>
            <a:off x="885027" y="1100350"/>
            <a:ext cx="37923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SzPts val="1100"/>
              <a:buFont typeface="Arial"/>
              <a:buNone/>
            </a:pPr>
            <a:r>
              <a:rPr lang="en" sz="2800">
                <a:latin typeface="Red Hat Display"/>
                <a:ea typeface="Red Hat Display"/>
                <a:cs typeface="Red Hat Display"/>
                <a:sym typeface="Red Hat Display"/>
              </a:rPr>
              <a:t>Introduction</a:t>
            </a:r>
            <a:endParaRPr sz="2800">
              <a:latin typeface="Red Hat Display"/>
              <a:ea typeface="Red Hat Display"/>
              <a:cs typeface="Red Hat Display"/>
              <a:sym typeface="Red Hat Display"/>
            </a:endParaRPr>
          </a:p>
          <a:p>
            <a:pPr indent="0" lvl="0" marL="0" rtl="0" algn="l">
              <a:lnSpc>
                <a:spcPct val="130000"/>
              </a:lnSpc>
              <a:spcBef>
                <a:spcPts val="0"/>
              </a:spcBef>
              <a:spcAft>
                <a:spcPts val="0"/>
              </a:spcAft>
              <a:buClr>
                <a:schemeClr val="dk1"/>
              </a:buClr>
              <a:buSzPts val="1100"/>
              <a:buFont typeface="Arial"/>
              <a:buNone/>
            </a:pPr>
            <a:r>
              <a:t/>
            </a:r>
            <a:endParaRPr sz="28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2800">
              <a:latin typeface="Red Hat Display"/>
              <a:ea typeface="Red Hat Display"/>
              <a:cs typeface="Red Hat Display"/>
              <a:sym typeface="Red Hat Display"/>
            </a:endParaRPr>
          </a:p>
        </p:txBody>
      </p:sp>
      <p:pic>
        <p:nvPicPr>
          <p:cNvPr id="822" name="Google Shape;822;p95"/>
          <p:cNvPicPr preferRelativeResize="0"/>
          <p:nvPr/>
        </p:nvPicPr>
        <p:blipFill>
          <a:blip r:embed="rId3">
            <a:alphaModFix/>
          </a:blip>
          <a:stretch>
            <a:fillRect/>
          </a:stretch>
        </p:blipFill>
        <p:spPr>
          <a:xfrm>
            <a:off x="9772973" y="320475"/>
            <a:ext cx="1457325" cy="1457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140"/>
          <p:cNvSpPr/>
          <p:nvPr/>
        </p:nvSpPr>
        <p:spPr>
          <a:xfrm>
            <a:off x="2205247" y="2039700"/>
            <a:ext cx="7781400" cy="364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40"/>
          <p:cNvSpPr txBox="1"/>
          <p:nvPr/>
        </p:nvSpPr>
        <p:spPr>
          <a:xfrm>
            <a:off x="3576557" y="4229450"/>
            <a:ext cx="1261800" cy="6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Automation content navigator </a:t>
            </a:r>
            <a:endParaRPr sz="1200">
              <a:latin typeface="Red Hat Display Medium"/>
              <a:ea typeface="Red Hat Display Medium"/>
              <a:cs typeface="Red Hat Display Medium"/>
              <a:sym typeface="Red Hat Display Medium"/>
            </a:endParaRPr>
          </a:p>
        </p:txBody>
      </p:sp>
      <p:sp>
        <p:nvSpPr>
          <p:cNvPr id="1971" name="Google Shape;1971;p140"/>
          <p:cNvSpPr txBox="1"/>
          <p:nvPr/>
        </p:nvSpPr>
        <p:spPr>
          <a:xfrm>
            <a:off x="2205247" y="4229450"/>
            <a:ext cx="923400" cy="5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Content</a:t>
            </a:r>
            <a:endParaRPr sz="12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Creator</a:t>
            </a:r>
            <a:endParaRPr sz="1200">
              <a:latin typeface="Red Hat Display Medium"/>
              <a:ea typeface="Red Hat Display Medium"/>
              <a:cs typeface="Red Hat Display Medium"/>
              <a:sym typeface="Red Hat Display Medium"/>
            </a:endParaRPr>
          </a:p>
        </p:txBody>
      </p:sp>
      <p:cxnSp>
        <p:nvCxnSpPr>
          <p:cNvPr id="1972" name="Google Shape;1972;p140"/>
          <p:cNvCxnSpPr/>
          <p:nvPr/>
        </p:nvCxnSpPr>
        <p:spPr>
          <a:xfrm rot="10800000">
            <a:off x="3128553" y="3810350"/>
            <a:ext cx="527400" cy="0"/>
          </a:xfrm>
          <a:prstGeom prst="straightConnector1">
            <a:avLst/>
          </a:prstGeom>
          <a:noFill/>
          <a:ln cap="rnd" cmpd="sng" w="19050">
            <a:solidFill>
              <a:schemeClr val="dk1"/>
            </a:solidFill>
            <a:prstDash val="solid"/>
            <a:round/>
            <a:headEnd len="med" w="med" type="triangle"/>
            <a:tailEnd len="med" w="med" type="none"/>
          </a:ln>
        </p:spPr>
      </p:cxnSp>
      <p:cxnSp>
        <p:nvCxnSpPr>
          <p:cNvPr id="1973" name="Google Shape;1973;p140"/>
          <p:cNvCxnSpPr/>
          <p:nvPr/>
        </p:nvCxnSpPr>
        <p:spPr>
          <a:xfrm rot="10800000">
            <a:off x="4759071" y="3810350"/>
            <a:ext cx="527400" cy="0"/>
          </a:xfrm>
          <a:prstGeom prst="straightConnector1">
            <a:avLst/>
          </a:prstGeom>
          <a:noFill/>
          <a:ln cap="rnd" cmpd="sng" w="19050">
            <a:solidFill>
              <a:schemeClr val="dk1"/>
            </a:solidFill>
            <a:prstDash val="solid"/>
            <a:round/>
            <a:headEnd len="med" w="med" type="triangle"/>
            <a:tailEnd len="med" w="med" type="none"/>
          </a:ln>
        </p:spPr>
      </p:cxnSp>
      <p:sp>
        <p:nvSpPr>
          <p:cNvPr id="1974" name="Google Shape;1974;p140"/>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How to develop, test and run containerized Ansible content</a:t>
            </a:r>
            <a:endParaRPr sz="1800">
              <a:solidFill>
                <a:srgbClr val="EE0000"/>
              </a:solidFill>
              <a:latin typeface="Red Hat Display"/>
              <a:ea typeface="Red Hat Display"/>
              <a:cs typeface="Red Hat Display"/>
              <a:sym typeface="Red Hat Display"/>
            </a:endParaRPr>
          </a:p>
        </p:txBody>
      </p:sp>
      <p:sp>
        <p:nvSpPr>
          <p:cNvPr id="1975" name="Google Shape;1975;p140"/>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800">
                <a:latin typeface="Red Hat Display"/>
                <a:ea typeface="Red Hat Display"/>
                <a:cs typeface="Red Hat Display"/>
                <a:sym typeface="Red Hat Display"/>
              </a:rPr>
              <a:t>Develop, test, run</a:t>
            </a:r>
            <a:endParaRPr sz="2800">
              <a:solidFill>
                <a:srgbClr val="000000"/>
              </a:solidFill>
              <a:latin typeface="Red Hat Display"/>
              <a:ea typeface="Red Hat Display"/>
              <a:cs typeface="Red Hat Display"/>
              <a:sym typeface="Red Hat Display"/>
            </a:endParaRPr>
          </a:p>
        </p:txBody>
      </p:sp>
      <p:sp>
        <p:nvSpPr>
          <p:cNvPr id="1976" name="Google Shape;1976;p140"/>
          <p:cNvSpPr/>
          <p:nvPr/>
        </p:nvSpPr>
        <p:spPr>
          <a:xfrm>
            <a:off x="2334406" y="3473750"/>
            <a:ext cx="673200" cy="6732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7" name="Google Shape;1977;p140"/>
          <p:cNvPicPr preferRelativeResize="0"/>
          <p:nvPr/>
        </p:nvPicPr>
        <p:blipFill rotWithShape="1">
          <a:blip r:embed="rId3">
            <a:alphaModFix/>
          </a:blip>
          <a:srcRect b="0" l="0" r="0" t="0"/>
          <a:stretch/>
        </p:blipFill>
        <p:spPr>
          <a:xfrm>
            <a:off x="2427323" y="3570824"/>
            <a:ext cx="479056" cy="479056"/>
          </a:xfrm>
          <a:prstGeom prst="rect">
            <a:avLst/>
          </a:prstGeom>
          <a:noFill/>
          <a:ln>
            <a:noFill/>
          </a:ln>
        </p:spPr>
      </p:pic>
      <p:sp>
        <p:nvSpPr>
          <p:cNvPr id="1978" name="Google Shape;1978;p140"/>
          <p:cNvSpPr/>
          <p:nvPr/>
        </p:nvSpPr>
        <p:spPr>
          <a:xfrm>
            <a:off x="5577308" y="2324200"/>
            <a:ext cx="3991800" cy="2972400"/>
          </a:xfrm>
          <a:prstGeom prst="rect">
            <a:avLst/>
          </a:prstGeom>
          <a:noFill/>
          <a:ln cap="rnd" cmpd="sng" w="19050">
            <a:solidFill>
              <a:schemeClr val="dk1"/>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Red Hat Text"/>
              <a:ea typeface="Red Hat Text"/>
              <a:cs typeface="Red Hat Text"/>
              <a:sym typeface="Red Hat Text"/>
            </a:endParaRPr>
          </a:p>
        </p:txBody>
      </p:sp>
      <p:sp>
        <p:nvSpPr>
          <p:cNvPr id="1979" name="Google Shape;1979;p140"/>
          <p:cNvSpPr/>
          <p:nvPr/>
        </p:nvSpPr>
        <p:spPr>
          <a:xfrm>
            <a:off x="7031886" y="5066500"/>
            <a:ext cx="1082700" cy="458700"/>
          </a:xfrm>
          <a:prstGeom prst="rect">
            <a:avLst/>
          </a:prstGeom>
          <a:solidFill>
            <a:srgbClr val="F3F3F3"/>
          </a:solidFill>
          <a:ln>
            <a:noFill/>
          </a:ln>
        </p:spPr>
        <p:txBody>
          <a:bodyPr anchorCtr="0" anchor="ctr" bIns="68550" lIns="68550" spcFirstLastPara="1" rIns="68550" wrap="square" tIns="68550">
            <a:noAutofit/>
          </a:bodyPr>
          <a:lstStyle/>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Supported</a:t>
            </a:r>
            <a:endParaRPr sz="1200">
              <a:solidFill>
                <a:srgbClr val="EE0000"/>
              </a:solidFill>
              <a:latin typeface="Red Hat Display Medium"/>
              <a:ea typeface="Red Hat Display Medium"/>
              <a:cs typeface="Red Hat Display Medium"/>
              <a:sym typeface="Red Hat Display Medium"/>
            </a:endParaRPr>
          </a:p>
        </p:txBody>
      </p:sp>
      <p:sp>
        <p:nvSpPr>
          <p:cNvPr id="1980" name="Google Shape;1980;p140"/>
          <p:cNvSpPr/>
          <p:nvPr/>
        </p:nvSpPr>
        <p:spPr>
          <a:xfrm>
            <a:off x="7031886" y="2125675"/>
            <a:ext cx="1082700" cy="458700"/>
          </a:xfrm>
          <a:prstGeom prst="rect">
            <a:avLst/>
          </a:prstGeom>
          <a:solidFill>
            <a:srgbClr val="F3F3F3"/>
          </a:solidFill>
          <a:ln>
            <a:noFill/>
          </a:ln>
        </p:spPr>
        <p:txBody>
          <a:bodyPr anchorCtr="0" anchor="ctr" bIns="68550" lIns="68550" spcFirstLastPara="1" rIns="68550" wrap="square" tIns="68550">
            <a:noAutofit/>
          </a:bodyPr>
          <a:lstStyle/>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Scalable</a:t>
            </a:r>
            <a:endParaRPr sz="1200">
              <a:solidFill>
                <a:srgbClr val="EE0000"/>
              </a:solidFill>
              <a:latin typeface="Red Hat Display Medium"/>
              <a:ea typeface="Red Hat Display Medium"/>
              <a:cs typeface="Red Hat Display Medium"/>
              <a:sym typeface="Red Hat Display Medium"/>
            </a:endParaRPr>
          </a:p>
        </p:txBody>
      </p:sp>
      <p:pic>
        <p:nvPicPr>
          <p:cNvPr id="1981" name="Google Shape;1981;p140"/>
          <p:cNvPicPr preferRelativeResize="0"/>
          <p:nvPr/>
        </p:nvPicPr>
        <p:blipFill>
          <a:blip r:embed="rId4">
            <a:alphaModFix/>
          </a:blip>
          <a:stretch>
            <a:fillRect/>
          </a:stretch>
        </p:blipFill>
        <p:spPr>
          <a:xfrm>
            <a:off x="8345682" y="3474764"/>
            <a:ext cx="672900" cy="671169"/>
          </a:xfrm>
          <a:prstGeom prst="rect">
            <a:avLst/>
          </a:prstGeom>
          <a:noFill/>
          <a:ln>
            <a:noFill/>
          </a:ln>
        </p:spPr>
      </p:pic>
      <p:sp>
        <p:nvSpPr>
          <p:cNvPr id="1982" name="Google Shape;1982;p140"/>
          <p:cNvSpPr/>
          <p:nvPr/>
        </p:nvSpPr>
        <p:spPr>
          <a:xfrm>
            <a:off x="6178074" y="3473800"/>
            <a:ext cx="673200" cy="6732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3" name="Google Shape;1983;p140"/>
          <p:cNvPicPr preferRelativeResize="0"/>
          <p:nvPr/>
        </p:nvPicPr>
        <p:blipFill rotWithShape="1">
          <a:blip r:embed="rId5">
            <a:alphaModFix/>
          </a:blip>
          <a:srcRect b="139" l="0" r="0" t="139"/>
          <a:stretch/>
        </p:blipFill>
        <p:spPr>
          <a:xfrm>
            <a:off x="6178069" y="3462698"/>
            <a:ext cx="673052" cy="695302"/>
          </a:xfrm>
          <a:prstGeom prst="rect">
            <a:avLst/>
          </a:prstGeom>
          <a:noFill/>
          <a:ln>
            <a:noFill/>
          </a:ln>
        </p:spPr>
      </p:pic>
      <p:sp>
        <p:nvSpPr>
          <p:cNvPr id="1984" name="Google Shape;1984;p140"/>
          <p:cNvSpPr txBox="1"/>
          <p:nvPr/>
        </p:nvSpPr>
        <p:spPr>
          <a:xfrm>
            <a:off x="5806425" y="4324175"/>
            <a:ext cx="14163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Playbook</a:t>
            </a:r>
            <a:endParaRPr sz="1200">
              <a:latin typeface="Red Hat Display Medium"/>
              <a:ea typeface="Red Hat Display Medium"/>
              <a:cs typeface="Red Hat Display Medium"/>
              <a:sym typeface="Red Hat Display Medium"/>
            </a:endParaRPr>
          </a:p>
        </p:txBody>
      </p:sp>
      <p:sp>
        <p:nvSpPr>
          <p:cNvPr id="1985" name="Google Shape;1985;p140"/>
          <p:cNvSpPr txBox="1"/>
          <p:nvPr/>
        </p:nvSpPr>
        <p:spPr>
          <a:xfrm>
            <a:off x="7974039" y="4379300"/>
            <a:ext cx="14163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Execution</a:t>
            </a:r>
            <a:endParaRPr sz="12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latin typeface="Red Hat Display Medium"/>
                <a:ea typeface="Red Hat Display Medium"/>
                <a:cs typeface="Red Hat Display Medium"/>
                <a:sym typeface="Red Hat Display Medium"/>
              </a:rPr>
              <a:t>Environments</a:t>
            </a:r>
            <a:endParaRPr sz="1200">
              <a:latin typeface="Red Hat Display Medium"/>
              <a:ea typeface="Red Hat Display Medium"/>
              <a:cs typeface="Red Hat Display Medium"/>
              <a:sym typeface="Red Hat Display Medium"/>
            </a:endParaRPr>
          </a:p>
        </p:txBody>
      </p:sp>
      <p:cxnSp>
        <p:nvCxnSpPr>
          <p:cNvPr id="1986" name="Google Shape;1986;p140"/>
          <p:cNvCxnSpPr>
            <a:stCxn id="1983" idx="3"/>
            <a:endCxn id="1981" idx="1"/>
          </p:cNvCxnSpPr>
          <p:nvPr/>
        </p:nvCxnSpPr>
        <p:spPr>
          <a:xfrm>
            <a:off x="6851121" y="3810349"/>
            <a:ext cx="1494600" cy="0"/>
          </a:xfrm>
          <a:prstGeom prst="straightConnector1">
            <a:avLst/>
          </a:prstGeom>
          <a:noFill/>
          <a:ln cap="flat" cmpd="sng" w="19050">
            <a:solidFill>
              <a:srgbClr val="EE0000"/>
            </a:solidFill>
            <a:prstDash val="dot"/>
            <a:round/>
            <a:headEnd len="med" w="med" type="triangle"/>
            <a:tailEnd len="med" w="med" type="triangle"/>
          </a:ln>
        </p:spPr>
      </p:cxnSp>
      <p:pic>
        <p:nvPicPr>
          <p:cNvPr id="1987" name="Google Shape;1987;p140"/>
          <p:cNvPicPr preferRelativeResize="0"/>
          <p:nvPr/>
        </p:nvPicPr>
        <p:blipFill>
          <a:blip r:embed="rId6">
            <a:alphaModFix/>
          </a:blip>
          <a:stretch>
            <a:fillRect/>
          </a:stretch>
        </p:blipFill>
        <p:spPr>
          <a:xfrm>
            <a:off x="3869187" y="3472075"/>
            <a:ext cx="676656" cy="67665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141"/>
          <p:cNvSpPr/>
          <p:nvPr/>
        </p:nvSpPr>
        <p:spPr>
          <a:xfrm>
            <a:off x="2079275" y="2467775"/>
            <a:ext cx="7597500" cy="256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41"/>
          <p:cNvSpPr/>
          <p:nvPr/>
        </p:nvSpPr>
        <p:spPr>
          <a:xfrm>
            <a:off x="6774275" y="3566125"/>
            <a:ext cx="2442900" cy="1182000"/>
          </a:xfrm>
          <a:prstGeom prst="rect">
            <a:avLst/>
          </a:prstGeom>
          <a:noFill/>
          <a:ln cap="flat" cmpd="sng" w="9525">
            <a:solidFill>
              <a:srgbClr val="595959"/>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41"/>
          <p:cNvSpPr txBox="1"/>
          <p:nvPr/>
        </p:nvSpPr>
        <p:spPr>
          <a:xfrm>
            <a:off x="2071450" y="3297950"/>
            <a:ext cx="85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ed Hat Text"/>
                <a:ea typeface="Red Hat Text"/>
                <a:cs typeface="Red Hat Text"/>
                <a:sym typeface="Red Hat Text"/>
              </a:rPr>
              <a:t>Content Creator</a:t>
            </a:r>
            <a:endParaRPr sz="1000">
              <a:latin typeface="Red Hat Text"/>
              <a:ea typeface="Red Hat Text"/>
              <a:cs typeface="Red Hat Text"/>
              <a:sym typeface="Red Hat Text"/>
            </a:endParaRPr>
          </a:p>
        </p:txBody>
      </p:sp>
      <p:sp>
        <p:nvSpPr>
          <p:cNvPr id="1995" name="Google Shape;1995;p141"/>
          <p:cNvSpPr txBox="1"/>
          <p:nvPr/>
        </p:nvSpPr>
        <p:spPr>
          <a:xfrm>
            <a:off x="5045850" y="3566113"/>
            <a:ext cx="9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1996" name="Google Shape;1996;p141"/>
          <p:cNvSpPr txBox="1"/>
          <p:nvPr/>
        </p:nvSpPr>
        <p:spPr>
          <a:xfrm>
            <a:off x="4443550" y="3178375"/>
            <a:ext cx="1433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verpass Mono"/>
                <a:ea typeface="Overpass Mono"/>
                <a:cs typeface="Overpass Mono"/>
                <a:sym typeface="Overpass Mono"/>
              </a:rPr>
              <a:t>ansible-builder</a:t>
            </a:r>
            <a:endParaRPr sz="1000">
              <a:latin typeface="Overpass Mono"/>
              <a:ea typeface="Overpass Mono"/>
              <a:cs typeface="Overpass Mono"/>
              <a:sym typeface="Overpass Mono"/>
            </a:endParaRPr>
          </a:p>
        </p:txBody>
      </p:sp>
      <p:cxnSp>
        <p:nvCxnSpPr>
          <p:cNvPr id="1997" name="Google Shape;1997;p141"/>
          <p:cNvCxnSpPr>
            <a:stCxn id="1998" idx="3"/>
          </p:cNvCxnSpPr>
          <p:nvPr/>
        </p:nvCxnSpPr>
        <p:spPr>
          <a:xfrm>
            <a:off x="5429861" y="2951712"/>
            <a:ext cx="1167600" cy="0"/>
          </a:xfrm>
          <a:prstGeom prst="straightConnector1">
            <a:avLst/>
          </a:prstGeom>
          <a:noFill/>
          <a:ln cap="flat" cmpd="sng" w="9525">
            <a:solidFill>
              <a:srgbClr val="595959"/>
            </a:solidFill>
            <a:prstDash val="solid"/>
            <a:round/>
            <a:headEnd len="med" w="med" type="none"/>
            <a:tailEnd len="med" w="med" type="triangle"/>
          </a:ln>
        </p:spPr>
      </p:cxnSp>
      <p:sp>
        <p:nvSpPr>
          <p:cNvPr id="1999" name="Google Shape;1999;p141"/>
          <p:cNvSpPr txBox="1"/>
          <p:nvPr/>
        </p:nvSpPr>
        <p:spPr>
          <a:xfrm>
            <a:off x="5555175" y="2775325"/>
            <a:ext cx="91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rgbClr val="F3F3F3"/>
                </a:highlight>
                <a:latin typeface="Red Hat Text"/>
                <a:ea typeface="Red Hat Text"/>
                <a:cs typeface="Red Hat Text"/>
                <a:sym typeface="Red Hat Text"/>
              </a:rPr>
              <a:t>pull/create</a:t>
            </a:r>
            <a:endParaRPr sz="700">
              <a:highlight>
                <a:srgbClr val="F3F3F3"/>
              </a:highlight>
              <a:latin typeface="Red Hat Text"/>
              <a:ea typeface="Red Hat Text"/>
              <a:cs typeface="Red Hat Text"/>
              <a:sym typeface="Red Hat Text"/>
            </a:endParaRPr>
          </a:p>
        </p:txBody>
      </p:sp>
      <p:sp>
        <p:nvSpPr>
          <p:cNvPr id="2000" name="Google Shape;2000;p141"/>
          <p:cNvSpPr txBox="1"/>
          <p:nvPr/>
        </p:nvSpPr>
        <p:spPr>
          <a:xfrm>
            <a:off x="1958663" y="1642038"/>
            <a:ext cx="7816500" cy="414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600">
                <a:solidFill>
                  <a:srgbClr val="000000"/>
                </a:solidFill>
                <a:latin typeface="Red Hat Display"/>
                <a:ea typeface="Red Hat Display"/>
                <a:cs typeface="Red Hat Display"/>
                <a:sym typeface="Red Hat Display"/>
              </a:rPr>
              <a:t>Builder and Navigator</a:t>
            </a:r>
            <a:endParaRPr sz="2600">
              <a:solidFill>
                <a:srgbClr val="000000"/>
              </a:solidFill>
              <a:latin typeface="Red Hat Display"/>
              <a:ea typeface="Red Hat Display"/>
              <a:cs typeface="Red Hat Display"/>
              <a:sym typeface="Red Hat Display"/>
            </a:endParaRPr>
          </a:p>
        </p:txBody>
      </p:sp>
      <p:sp>
        <p:nvSpPr>
          <p:cNvPr id="2001" name="Google Shape;2001;p141"/>
          <p:cNvSpPr txBox="1"/>
          <p:nvPr/>
        </p:nvSpPr>
        <p:spPr>
          <a:xfrm>
            <a:off x="4346075" y="4308325"/>
            <a:ext cx="169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verpass Mono"/>
                <a:ea typeface="Overpass Mono"/>
                <a:cs typeface="Overpass Mono"/>
                <a:sym typeface="Overpass Mono"/>
              </a:rPr>
              <a:t>ansible-navigator</a:t>
            </a:r>
            <a:endParaRPr sz="1000">
              <a:latin typeface="Overpass Mono"/>
              <a:ea typeface="Overpass Mono"/>
              <a:cs typeface="Overpass Mono"/>
              <a:sym typeface="Overpass Mono"/>
            </a:endParaRPr>
          </a:p>
        </p:txBody>
      </p:sp>
      <p:cxnSp>
        <p:nvCxnSpPr>
          <p:cNvPr id="2002" name="Google Shape;2002;p141"/>
          <p:cNvCxnSpPr>
            <a:stCxn id="2003" idx="4"/>
            <a:endCxn id="2004" idx="1"/>
          </p:cNvCxnSpPr>
          <p:nvPr/>
        </p:nvCxnSpPr>
        <p:spPr>
          <a:xfrm flipH="1" rot="-5400000">
            <a:off x="3945831" y="3115225"/>
            <a:ext cx="208500" cy="1681200"/>
          </a:xfrm>
          <a:prstGeom prst="bentConnector2">
            <a:avLst/>
          </a:prstGeom>
          <a:noFill/>
          <a:ln cap="flat" cmpd="sng" w="9525">
            <a:solidFill>
              <a:srgbClr val="595959"/>
            </a:solidFill>
            <a:prstDash val="solid"/>
            <a:round/>
            <a:headEnd len="med" w="med" type="none"/>
            <a:tailEnd len="med" w="med" type="triangle"/>
          </a:ln>
        </p:spPr>
      </p:cxnSp>
      <p:cxnSp>
        <p:nvCxnSpPr>
          <p:cNvPr id="2005" name="Google Shape;2005;p141"/>
          <p:cNvCxnSpPr/>
          <p:nvPr/>
        </p:nvCxnSpPr>
        <p:spPr>
          <a:xfrm>
            <a:off x="5429775" y="4060150"/>
            <a:ext cx="1170300" cy="6300"/>
          </a:xfrm>
          <a:prstGeom prst="straightConnector1">
            <a:avLst/>
          </a:prstGeom>
          <a:noFill/>
          <a:ln cap="flat" cmpd="sng" w="9525">
            <a:solidFill>
              <a:srgbClr val="595959"/>
            </a:solidFill>
            <a:prstDash val="solid"/>
            <a:round/>
            <a:headEnd len="med" w="med" type="none"/>
            <a:tailEnd len="med" w="med" type="triangle"/>
          </a:ln>
        </p:spPr>
      </p:cxnSp>
      <p:sp>
        <p:nvSpPr>
          <p:cNvPr id="2006" name="Google Shape;2006;p141"/>
          <p:cNvSpPr txBox="1"/>
          <p:nvPr/>
        </p:nvSpPr>
        <p:spPr>
          <a:xfrm>
            <a:off x="5630175" y="3886300"/>
            <a:ext cx="76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rgbClr val="F3F3F3"/>
                </a:highlight>
                <a:latin typeface="Red Hat Text"/>
                <a:ea typeface="Red Hat Text"/>
                <a:cs typeface="Red Hat Text"/>
                <a:sym typeface="Red Hat Text"/>
              </a:rPr>
              <a:t>execute</a:t>
            </a:r>
            <a:endParaRPr sz="700">
              <a:highlight>
                <a:srgbClr val="F3F3F3"/>
              </a:highlight>
              <a:latin typeface="Red Hat Text"/>
              <a:ea typeface="Red Hat Text"/>
              <a:cs typeface="Red Hat Text"/>
              <a:sym typeface="Red Hat Text"/>
            </a:endParaRPr>
          </a:p>
        </p:txBody>
      </p:sp>
      <p:sp>
        <p:nvSpPr>
          <p:cNvPr id="2007" name="Google Shape;2007;p141"/>
          <p:cNvSpPr txBox="1"/>
          <p:nvPr/>
        </p:nvSpPr>
        <p:spPr>
          <a:xfrm>
            <a:off x="6901025" y="3178363"/>
            <a:ext cx="1785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Execution Environment</a:t>
            </a:r>
            <a:endParaRPr sz="1000">
              <a:latin typeface="Red Hat Display"/>
              <a:ea typeface="Red Hat Display"/>
              <a:cs typeface="Red Hat Display"/>
              <a:sym typeface="Red Hat Display"/>
            </a:endParaRPr>
          </a:p>
        </p:txBody>
      </p:sp>
      <p:pic>
        <p:nvPicPr>
          <p:cNvPr id="2008" name="Google Shape;2008;p141"/>
          <p:cNvPicPr preferRelativeResize="0"/>
          <p:nvPr/>
        </p:nvPicPr>
        <p:blipFill rotWithShape="1">
          <a:blip r:embed="rId3">
            <a:alphaModFix/>
          </a:blip>
          <a:srcRect b="139" l="0" r="0" t="139"/>
          <a:stretch/>
        </p:blipFill>
        <p:spPr>
          <a:xfrm>
            <a:off x="6976323" y="3652038"/>
            <a:ext cx="681845" cy="704559"/>
          </a:xfrm>
          <a:prstGeom prst="rect">
            <a:avLst/>
          </a:prstGeom>
          <a:noFill/>
          <a:ln>
            <a:noFill/>
          </a:ln>
        </p:spPr>
      </p:pic>
      <p:sp>
        <p:nvSpPr>
          <p:cNvPr id="2009" name="Google Shape;2009;p141"/>
          <p:cNvSpPr txBox="1"/>
          <p:nvPr/>
        </p:nvSpPr>
        <p:spPr>
          <a:xfrm>
            <a:off x="6842650" y="4231300"/>
            <a:ext cx="949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ed Hat Text"/>
                <a:ea typeface="Red Hat Text"/>
                <a:cs typeface="Red Hat Text"/>
                <a:sym typeface="Red Hat Text"/>
              </a:rPr>
              <a:t>playbook</a:t>
            </a:r>
            <a:endParaRPr sz="1000">
              <a:latin typeface="Red Hat Text"/>
              <a:ea typeface="Red Hat Text"/>
              <a:cs typeface="Red Hat Text"/>
              <a:sym typeface="Red Hat Text"/>
            </a:endParaRPr>
          </a:p>
        </p:txBody>
      </p:sp>
      <p:sp>
        <p:nvSpPr>
          <p:cNvPr id="2010" name="Google Shape;2010;p141"/>
          <p:cNvSpPr txBox="1"/>
          <p:nvPr/>
        </p:nvSpPr>
        <p:spPr>
          <a:xfrm>
            <a:off x="7522575" y="4231300"/>
            <a:ext cx="1785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Execution Environment</a:t>
            </a:r>
            <a:endParaRPr sz="1000">
              <a:latin typeface="Red Hat Display"/>
              <a:ea typeface="Red Hat Display"/>
              <a:cs typeface="Red Hat Display"/>
              <a:sym typeface="Red Hat Display"/>
            </a:endParaRPr>
          </a:p>
        </p:txBody>
      </p:sp>
      <p:sp>
        <p:nvSpPr>
          <p:cNvPr id="2011" name="Google Shape;2011;p141"/>
          <p:cNvSpPr txBox="1"/>
          <p:nvPr/>
        </p:nvSpPr>
        <p:spPr>
          <a:xfrm>
            <a:off x="7720075" y="3804225"/>
            <a:ext cx="28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t>
            </a:r>
            <a:endParaRPr>
              <a:latin typeface="Red Hat Display"/>
              <a:ea typeface="Red Hat Display"/>
              <a:cs typeface="Red Hat Display"/>
              <a:sym typeface="Red Hat Display"/>
            </a:endParaRPr>
          </a:p>
        </p:txBody>
      </p:sp>
      <p:pic>
        <p:nvPicPr>
          <p:cNvPr id="1998" name="Google Shape;1998;p141"/>
          <p:cNvPicPr preferRelativeResize="0"/>
          <p:nvPr/>
        </p:nvPicPr>
        <p:blipFill>
          <a:blip r:embed="rId4">
            <a:alphaModFix/>
          </a:blip>
          <a:stretch>
            <a:fillRect/>
          </a:stretch>
        </p:blipFill>
        <p:spPr>
          <a:xfrm>
            <a:off x="4890661" y="2682100"/>
            <a:ext cx="539200" cy="539225"/>
          </a:xfrm>
          <a:prstGeom prst="rect">
            <a:avLst/>
          </a:prstGeom>
          <a:noFill/>
          <a:ln>
            <a:noFill/>
          </a:ln>
        </p:spPr>
      </p:pic>
      <p:pic>
        <p:nvPicPr>
          <p:cNvPr id="2012" name="Google Shape;2012;p141"/>
          <p:cNvPicPr preferRelativeResize="0"/>
          <p:nvPr/>
        </p:nvPicPr>
        <p:blipFill rotWithShape="1">
          <a:blip r:embed="rId5">
            <a:alphaModFix/>
          </a:blip>
          <a:srcRect b="0" l="0" r="0" t="0"/>
          <a:stretch/>
        </p:blipFill>
        <p:spPr>
          <a:xfrm>
            <a:off x="7524225" y="2688912"/>
            <a:ext cx="539200" cy="539200"/>
          </a:xfrm>
          <a:prstGeom prst="rect">
            <a:avLst/>
          </a:prstGeom>
          <a:noFill/>
          <a:ln>
            <a:noFill/>
          </a:ln>
        </p:spPr>
      </p:pic>
      <p:pic>
        <p:nvPicPr>
          <p:cNvPr id="2004" name="Google Shape;2004;p141"/>
          <p:cNvPicPr preferRelativeResize="0"/>
          <p:nvPr/>
        </p:nvPicPr>
        <p:blipFill>
          <a:blip r:embed="rId6">
            <a:alphaModFix/>
          </a:blip>
          <a:stretch>
            <a:fillRect/>
          </a:stretch>
        </p:blipFill>
        <p:spPr>
          <a:xfrm>
            <a:off x="4890575" y="3790550"/>
            <a:ext cx="539200" cy="539200"/>
          </a:xfrm>
          <a:prstGeom prst="rect">
            <a:avLst/>
          </a:prstGeom>
          <a:noFill/>
          <a:ln>
            <a:noFill/>
          </a:ln>
        </p:spPr>
      </p:pic>
      <p:pic>
        <p:nvPicPr>
          <p:cNvPr id="2013" name="Google Shape;2013;p141"/>
          <p:cNvPicPr preferRelativeResize="0"/>
          <p:nvPr/>
        </p:nvPicPr>
        <p:blipFill rotWithShape="1">
          <a:blip r:embed="rId5">
            <a:alphaModFix/>
          </a:blip>
          <a:srcRect b="0" l="0" r="0" t="0"/>
          <a:stretch/>
        </p:blipFill>
        <p:spPr>
          <a:xfrm>
            <a:off x="8109675" y="3734737"/>
            <a:ext cx="539200" cy="539200"/>
          </a:xfrm>
          <a:prstGeom prst="rect">
            <a:avLst/>
          </a:prstGeom>
          <a:noFill/>
          <a:ln>
            <a:noFill/>
          </a:ln>
        </p:spPr>
      </p:pic>
      <p:sp>
        <p:nvSpPr>
          <p:cNvPr id="2003" name="Google Shape;2003;p141"/>
          <p:cNvSpPr/>
          <p:nvPr/>
        </p:nvSpPr>
        <p:spPr>
          <a:xfrm>
            <a:off x="2872881" y="3178375"/>
            <a:ext cx="673200" cy="6732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4" name="Google Shape;2014;p141"/>
          <p:cNvPicPr preferRelativeResize="0"/>
          <p:nvPr/>
        </p:nvPicPr>
        <p:blipFill rotWithShape="1">
          <a:blip r:embed="rId7">
            <a:alphaModFix/>
          </a:blip>
          <a:srcRect b="0" l="0" r="0" t="0"/>
          <a:stretch/>
        </p:blipFill>
        <p:spPr>
          <a:xfrm>
            <a:off x="2965798" y="3275449"/>
            <a:ext cx="479056" cy="479056"/>
          </a:xfrm>
          <a:prstGeom prst="rect">
            <a:avLst/>
          </a:prstGeom>
          <a:noFill/>
          <a:ln>
            <a:noFill/>
          </a:ln>
        </p:spPr>
      </p:pic>
      <p:cxnSp>
        <p:nvCxnSpPr>
          <p:cNvPr id="2015" name="Google Shape;2015;p141"/>
          <p:cNvCxnSpPr>
            <a:stCxn id="2003" idx="0"/>
            <a:endCxn id="1998" idx="1"/>
          </p:cNvCxnSpPr>
          <p:nvPr/>
        </p:nvCxnSpPr>
        <p:spPr>
          <a:xfrm rot="-5400000">
            <a:off x="3936681" y="2224375"/>
            <a:ext cx="226800" cy="1681200"/>
          </a:xfrm>
          <a:prstGeom prst="bentConnector2">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142"/>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Another Ansible Playbook Example</a:t>
            </a:r>
            <a:endParaRPr sz="3600">
              <a:solidFill>
                <a:srgbClr val="EE0000"/>
              </a:solidFill>
              <a:latin typeface="Red Hat Display"/>
              <a:ea typeface="Red Hat Display"/>
              <a:cs typeface="Red Hat Display"/>
              <a:sym typeface="Red Hat Display"/>
            </a:endParaRPr>
          </a:p>
        </p:txBody>
      </p:sp>
      <p:sp>
        <p:nvSpPr>
          <p:cNvPr id="2021" name="Google Shape;2021;p142"/>
          <p:cNvSpPr txBox="1"/>
          <p:nvPr/>
        </p:nvSpPr>
        <p:spPr>
          <a:xfrm>
            <a:off x="826650" y="1946000"/>
            <a:ext cx="9434100" cy="4026600"/>
          </a:xfrm>
          <a:prstGeom prst="rect">
            <a:avLst/>
          </a:prstGeom>
          <a:solidFill>
            <a:srgbClr val="102441"/>
          </a:solidFill>
          <a:ln>
            <a:noFill/>
          </a:ln>
        </p:spPr>
        <p:txBody>
          <a:bodyPr anchorCtr="0" anchor="t" bIns="228600" lIns="228600" spcFirstLastPara="1" rIns="228600" wrap="square" tIns="182875">
            <a:noAutofit/>
          </a:bodyPr>
          <a:lstStyle/>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name: </a:t>
            </a:r>
            <a:r>
              <a:rPr lang="en" sz="1800">
                <a:solidFill>
                  <a:srgbClr val="FFBC00"/>
                </a:solidFill>
                <a:latin typeface="Overpass Mono"/>
                <a:ea typeface="Overpass Mono"/>
                <a:cs typeface="Overpass Mono"/>
                <a:sym typeface="Overpass Mono"/>
              </a:rPr>
              <a:t>snmp ro/rw string configuration</a:t>
            </a:r>
            <a:endParaRPr sz="18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hosts: </a:t>
            </a:r>
            <a:r>
              <a:rPr lang="en" sz="1800">
                <a:solidFill>
                  <a:srgbClr val="5CBEC1"/>
                </a:solidFill>
                <a:latin typeface="Overpass Mono"/>
                <a:ea typeface="Overpass Mono"/>
                <a:cs typeface="Overpass Mono"/>
                <a:sym typeface="Overpass Mono"/>
              </a:rPr>
              <a:t>cisco</a:t>
            </a:r>
            <a:endParaRPr sz="1800">
              <a:solidFill>
                <a:srgbClr val="5CBEC1"/>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gather_facts: </a:t>
            </a:r>
            <a:r>
              <a:rPr lang="en" sz="1800">
                <a:solidFill>
                  <a:srgbClr val="00BFA4"/>
                </a:solidFill>
                <a:latin typeface="Overpass Mono"/>
                <a:ea typeface="Overpass Mono"/>
                <a:cs typeface="Overpass Mono"/>
                <a:sym typeface="Overpass Mono"/>
              </a:rPr>
              <a:t>false</a:t>
            </a:r>
            <a:br>
              <a:rPr lang="en" sz="1800">
                <a:solidFill>
                  <a:srgbClr val="00BFA4"/>
                </a:solidFill>
                <a:latin typeface="Overpass Mono"/>
                <a:ea typeface="Overpass Mono"/>
                <a:cs typeface="Overpass Mono"/>
                <a:sym typeface="Overpass Mono"/>
              </a:rPr>
            </a:br>
            <a:endParaRPr sz="18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tasks: </a:t>
            </a:r>
            <a:endParaRPr sz="18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90A4AE"/>
                </a:solidFill>
                <a:latin typeface="Overpass Mono"/>
                <a:ea typeface="Overpass Mono"/>
                <a:cs typeface="Overpass Mono"/>
                <a:sym typeface="Overpass Mono"/>
              </a:rPr>
              <a:t>    - </a:t>
            </a:r>
            <a:r>
              <a:rPr lang="en" sz="1800">
                <a:solidFill>
                  <a:srgbClr val="FFFFFF"/>
                </a:solidFill>
                <a:latin typeface="Overpass Mono"/>
                <a:ea typeface="Overpass Mono"/>
                <a:cs typeface="Overpass Mono"/>
                <a:sym typeface="Overpass Mono"/>
              </a:rPr>
              <a:t>name</a:t>
            </a:r>
            <a:r>
              <a:rPr lang="en" sz="1800">
                <a:solidFill>
                  <a:srgbClr val="90A4AE"/>
                </a:solidFill>
                <a:latin typeface="Overpass Mono"/>
                <a:ea typeface="Overpass Mono"/>
                <a:cs typeface="Overpass Mono"/>
                <a:sym typeface="Overpass Mono"/>
              </a:rPr>
              <a:t>: </a:t>
            </a:r>
            <a:r>
              <a:rPr lang="en" sz="1800">
                <a:solidFill>
                  <a:srgbClr val="FFBC00"/>
                </a:solidFill>
                <a:latin typeface="Overpass Mono"/>
                <a:ea typeface="Overpass Mono"/>
                <a:cs typeface="Overpass Mono"/>
                <a:sym typeface="Overpass Mono"/>
              </a:rPr>
              <a:t>ensure snmp strings are present</a:t>
            </a:r>
            <a:endParaRPr sz="18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90A4AE"/>
                </a:solidFill>
                <a:latin typeface="Overpass Mono"/>
                <a:ea typeface="Overpass Mono"/>
                <a:cs typeface="Overpass Mono"/>
                <a:sym typeface="Overpass Mono"/>
              </a:rPr>
              <a:t>      </a:t>
            </a:r>
            <a:r>
              <a:rPr lang="en" sz="1800">
                <a:solidFill>
                  <a:srgbClr val="FFFFFF"/>
                </a:solidFill>
                <a:latin typeface="Overpass Mono"/>
                <a:ea typeface="Overpass Mono"/>
                <a:cs typeface="Overpass Mono"/>
                <a:sym typeface="Overpass Mono"/>
              </a:rPr>
              <a:t>cisco.ios.config</a:t>
            </a:r>
            <a:r>
              <a:rPr lang="en" sz="1800">
                <a:solidFill>
                  <a:srgbClr val="90A4AE"/>
                </a:solidFill>
                <a:latin typeface="Overpass Mono"/>
                <a:ea typeface="Overpass Mono"/>
                <a:cs typeface="Overpass Mono"/>
                <a:sym typeface="Overpass Mono"/>
              </a:rPr>
              <a:t>:</a:t>
            </a:r>
            <a:endParaRPr sz="18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90A4AE"/>
                </a:solidFill>
                <a:latin typeface="Overpass Mono"/>
                <a:ea typeface="Overpass Mono"/>
                <a:cs typeface="Overpass Mono"/>
                <a:sym typeface="Overpass Mono"/>
              </a:rPr>
              <a:t>        </a:t>
            </a:r>
            <a:r>
              <a:rPr lang="en" sz="1800">
                <a:solidFill>
                  <a:srgbClr val="FFFFFF"/>
                </a:solidFill>
                <a:latin typeface="Overpass Mono"/>
                <a:ea typeface="Overpass Mono"/>
                <a:cs typeface="Overpass Mono"/>
                <a:sym typeface="Overpass Mono"/>
              </a:rPr>
              <a:t>lines</a:t>
            </a:r>
            <a:r>
              <a:rPr lang="en" sz="1800">
                <a:solidFill>
                  <a:srgbClr val="90A4AE"/>
                </a:solidFill>
                <a:latin typeface="Overpass Mono"/>
                <a:ea typeface="Overpass Mono"/>
                <a:cs typeface="Overpass Mono"/>
                <a:sym typeface="Overpass Mono"/>
              </a:rPr>
              <a:t>:</a:t>
            </a:r>
            <a:br>
              <a:rPr lang="en" sz="1800">
                <a:solidFill>
                  <a:srgbClr val="90A4AE"/>
                </a:solidFill>
                <a:latin typeface="Overpass Mono"/>
                <a:ea typeface="Overpass Mono"/>
                <a:cs typeface="Overpass Mono"/>
                <a:sym typeface="Overpass Mono"/>
              </a:rPr>
            </a:br>
            <a:r>
              <a:rPr lang="en" sz="1800">
                <a:solidFill>
                  <a:schemeClr val="lt1"/>
                </a:solidFill>
                <a:latin typeface="Overpass Mono"/>
                <a:ea typeface="Overpass Mono"/>
                <a:cs typeface="Overpass Mono"/>
                <a:sym typeface="Overpass Mono"/>
              </a:rPr>
              <a:t> </a:t>
            </a:r>
            <a:r>
              <a:rPr lang="en" sz="1800">
                <a:solidFill>
                  <a:schemeClr val="lt1"/>
                </a:solidFill>
                <a:latin typeface="Overpass Mono"/>
                <a:ea typeface="Overpass Mono"/>
                <a:cs typeface="Overpass Mono"/>
                <a:sym typeface="Overpass Mono"/>
              </a:rPr>
              <a:t>         - snmp-server community ansible-public RO</a:t>
            </a:r>
            <a:endParaRPr sz="18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chemeClr val="lt1"/>
                </a:solidFill>
                <a:latin typeface="Overpass Mono"/>
                <a:ea typeface="Overpass Mono"/>
                <a:cs typeface="Overpass Mono"/>
                <a:sym typeface="Overpass Mono"/>
              </a:rPr>
              <a:t>          - snmp-server community ansible-private RW</a:t>
            </a:r>
            <a:endParaRPr sz="18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t/>
            </a:r>
            <a:endParaRPr sz="1800">
              <a:solidFill>
                <a:schemeClr val="lt1"/>
              </a:solidFill>
              <a:latin typeface="Overpass Mono"/>
              <a:ea typeface="Overpass Mono"/>
              <a:cs typeface="Overpass Mono"/>
              <a:sym typeface="Overpass Mono"/>
            </a:endParaRPr>
          </a:p>
        </p:txBody>
      </p:sp>
      <p:sp>
        <p:nvSpPr>
          <p:cNvPr id="2022" name="Google Shape;2022;p142"/>
          <p:cNvSpPr/>
          <p:nvPr/>
        </p:nvSpPr>
        <p:spPr>
          <a:xfrm rot="-5400000">
            <a:off x="826650" y="1789177"/>
            <a:ext cx="1830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42"/>
          <p:cNvSpPr/>
          <p:nvPr/>
        </p:nvSpPr>
        <p:spPr>
          <a:xfrm>
            <a:off x="6086850" y="1789175"/>
            <a:ext cx="1632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42"/>
          <p:cNvSpPr/>
          <p:nvPr/>
        </p:nvSpPr>
        <p:spPr>
          <a:xfrm>
            <a:off x="933450" y="1789175"/>
            <a:ext cx="9327300" cy="183000"/>
          </a:xfrm>
          <a:prstGeom prst="rect">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25" name="Google Shape;2025;p142"/>
          <p:cNvSpPr/>
          <p:nvPr/>
        </p:nvSpPr>
        <p:spPr>
          <a:xfrm>
            <a:off x="906175" y="1847675"/>
            <a:ext cx="66000" cy="66000"/>
          </a:xfrm>
          <a:prstGeom prst="ellipse">
            <a:avLst/>
          </a:prstGeom>
          <a:solidFill>
            <a:srgbClr val="F1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42"/>
          <p:cNvSpPr/>
          <p:nvPr/>
        </p:nvSpPr>
        <p:spPr>
          <a:xfrm>
            <a:off x="1037082" y="1847675"/>
            <a:ext cx="66000" cy="660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42"/>
          <p:cNvSpPr/>
          <p:nvPr/>
        </p:nvSpPr>
        <p:spPr>
          <a:xfrm>
            <a:off x="1167988" y="1847675"/>
            <a:ext cx="66000" cy="66000"/>
          </a:xfrm>
          <a:prstGeom prst="ellipse">
            <a:avLst/>
          </a:prstGeom>
          <a:solidFill>
            <a:srgbClr val="5CB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8" name="Google Shape;2028;p142"/>
          <p:cNvGrpSpPr/>
          <p:nvPr/>
        </p:nvGrpSpPr>
        <p:grpSpPr>
          <a:xfrm>
            <a:off x="826635" y="5947548"/>
            <a:ext cx="9434088" cy="65981"/>
            <a:chOff x="2805175" y="2429600"/>
            <a:chExt cx="2412625" cy="183025"/>
          </a:xfrm>
        </p:grpSpPr>
        <p:sp>
          <p:nvSpPr>
            <p:cNvPr id="2029" name="Google Shape;2029;p142"/>
            <p:cNvSpPr/>
            <p:nvPr/>
          </p:nvSpPr>
          <p:spPr>
            <a:xfrm rot="5400000">
              <a:off x="5034800" y="2429600"/>
              <a:ext cx="1830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42"/>
            <p:cNvSpPr/>
            <p:nvPr/>
          </p:nvSpPr>
          <p:spPr>
            <a:xfrm rot="10800000">
              <a:off x="2805175" y="2429625"/>
              <a:ext cx="1866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31" name="Google Shape;2031;p142"/>
            <p:cNvSpPr/>
            <p:nvPr/>
          </p:nvSpPr>
          <p:spPr>
            <a:xfrm rot="10800000">
              <a:off x="2892975" y="2429600"/>
              <a:ext cx="2212800" cy="183000"/>
            </a:xfrm>
            <a:prstGeom prst="rect">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143"/>
          <p:cNvSpPr txBox="1"/>
          <p:nvPr/>
        </p:nvSpPr>
        <p:spPr>
          <a:xfrm>
            <a:off x="826638" y="1506050"/>
            <a:ext cx="8401200" cy="2451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Clr>
                <a:srgbClr val="000000"/>
              </a:buClr>
              <a:buSzPts val="2400"/>
              <a:buFont typeface="Overpass"/>
              <a:buChar char="●"/>
            </a:pPr>
            <a:r>
              <a:rPr lang="en" sz="2400">
                <a:latin typeface="Red Hat Text"/>
                <a:ea typeface="Red Hat Text"/>
                <a:cs typeface="Red Hat Text"/>
                <a:sym typeface="Red Hat Text"/>
              </a:rPr>
              <a:t>The </a:t>
            </a:r>
            <a:r>
              <a:rPr b="1" lang="en" sz="2400">
                <a:latin typeface="Red Hat Text"/>
                <a:ea typeface="Red Hat Text"/>
                <a:cs typeface="Red Hat Text"/>
                <a:sym typeface="Red Hat Text"/>
              </a:rPr>
              <a:t>name </a:t>
            </a:r>
            <a:r>
              <a:rPr lang="en" sz="2400">
                <a:latin typeface="Red Hat Text"/>
                <a:ea typeface="Red Hat Text"/>
                <a:cs typeface="Red Hat Text"/>
                <a:sym typeface="Red Hat Text"/>
              </a:rPr>
              <a:t>parameter describes the Ansible Play</a:t>
            </a:r>
            <a:endParaRPr sz="2400">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Overpass"/>
              <a:buChar char="●"/>
            </a:pPr>
            <a:r>
              <a:rPr lang="en" sz="2400">
                <a:solidFill>
                  <a:srgbClr val="000000"/>
                </a:solidFill>
                <a:latin typeface="Red Hat Text"/>
                <a:ea typeface="Red Hat Text"/>
                <a:cs typeface="Red Hat Text"/>
                <a:sym typeface="Red Hat Text"/>
              </a:rPr>
              <a:t>Target devices using the </a:t>
            </a:r>
            <a:r>
              <a:rPr b="1" lang="en" sz="2400">
                <a:solidFill>
                  <a:srgbClr val="000000"/>
                </a:solidFill>
                <a:latin typeface="Red Hat Text"/>
                <a:ea typeface="Red Hat Text"/>
                <a:cs typeface="Red Hat Text"/>
                <a:sym typeface="Red Hat Text"/>
              </a:rPr>
              <a:t>hosts </a:t>
            </a:r>
            <a:r>
              <a:rPr lang="en" sz="2400">
                <a:latin typeface="Red Hat Text"/>
                <a:ea typeface="Red Hat Text"/>
                <a:cs typeface="Red Hat Text"/>
                <a:sym typeface="Red Hat Text"/>
              </a:rPr>
              <a:t>parameter</a:t>
            </a:r>
            <a:endParaRPr sz="2400">
              <a:solidFill>
                <a:srgbClr val="000000"/>
              </a:solidFill>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Overpass"/>
              <a:buChar char="●"/>
            </a:pPr>
            <a:r>
              <a:rPr lang="en" sz="2400">
                <a:latin typeface="Red Hat Text"/>
                <a:ea typeface="Red Hat Text"/>
                <a:cs typeface="Red Hat Text"/>
                <a:sym typeface="Red Hat Text"/>
              </a:rPr>
              <a:t>Optionally disable </a:t>
            </a:r>
            <a:r>
              <a:rPr b="1" lang="en" sz="2400">
                <a:latin typeface="Red Hat Text"/>
                <a:ea typeface="Red Hat Text"/>
                <a:cs typeface="Red Hat Text"/>
                <a:sym typeface="Red Hat Text"/>
              </a:rPr>
              <a:t>gather_facts</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t/>
            </a:r>
            <a:endParaRPr sz="2400">
              <a:solidFill>
                <a:srgbClr val="000000"/>
              </a:solidFill>
              <a:latin typeface="Red Hat Text"/>
              <a:ea typeface="Red Hat Text"/>
              <a:cs typeface="Red Hat Text"/>
              <a:sym typeface="Red Hat Text"/>
            </a:endParaRPr>
          </a:p>
        </p:txBody>
      </p:sp>
      <p:sp>
        <p:nvSpPr>
          <p:cNvPr id="2037" name="Google Shape;2037;p143"/>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Ansible Playbook - Play definition </a:t>
            </a:r>
            <a:endParaRPr sz="3600">
              <a:solidFill>
                <a:srgbClr val="EE0000"/>
              </a:solidFill>
              <a:latin typeface="Red Hat Display"/>
              <a:ea typeface="Red Hat Display"/>
              <a:cs typeface="Red Hat Display"/>
              <a:sym typeface="Red Hat Display"/>
            </a:endParaRPr>
          </a:p>
        </p:txBody>
      </p:sp>
      <p:sp>
        <p:nvSpPr>
          <p:cNvPr id="2038" name="Google Shape;2038;p143"/>
          <p:cNvSpPr txBox="1"/>
          <p:nvPr/>
        </p:nvSpPr>
        <p:spPr>
          <a:xfrm>
            <a:off x="937075" y="3789550"/>
            <a:ext cx="9434100" cy="1754700"/>
          </a:xfrm>
          <a:prstGeom prst="rect">
            <a:avLst/>
          </a:prstGeom>
          <a:solidFill>
            <a:srgbClr val="102441"/>
          </a:solidFill>
          <a:ln>
            <a:noFill/>
          </a:ln>
        </p:spPr>
        <p:txBody>
          <a:bodyPr anchorCtr="0" anchor="t" bIns="228600" lIns="228600" spcFirstLastPara="1" rIns="228600" wrap="square" tIns="182875">
            <a:noAutofit/>
          </a:bodyPr>
          <a:lstStyle/>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name: </a:t>
            </a:r>
            <a:r>
              <a:rPr lang="en" sz="1800">
                <a:solidFill>
                  <a:srgbClr val="FFBC00"/>
                </a:solidFill>
                <a:latin typeface="Overpass Mono"/>
                <a:ea typeface="Overpass Mono"/>
                <a:cs typeface="Overpass Mono"/>
                <a:sym typeface="Overpass Mono"/>
              </a:rPr>
              <a:t>snmp ro/rw string configuration</a:t>
            </a:r>
            <a:endParaRPr sz="18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hosts: </a:t>
            </a:r>
            <a:r>
              <a:rPr lang="en" sz="1800">
                <a:solidFill>
                  <a:srgbClr val="5CBEC1"/>
                </a:solidFill>
                <a:latin typeface="Overpass Mono"/>
                <a:ea typeface="Overpass Mono"/>
                <a:cs typeface="Overpass Mono"/>
                <a:sym typeface="Overpass Mono"/>
              </a:rPr>
              <a:t>cisco</a:t>
            </a:r>
            <a:endParaRPr sz="1800">
              <a:solidFill>
                <a:srgbClr val="5CBEC1"/>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gather_facts: </a:t>
            </a:r>
            <a:r>
              <a:rPr lang="en" sz="1800">
                <a:solidFill>
                  <a:srgbClr val="00BFA4"/>
                </a:solidFill>
                <a:latin typeface="Overpass Mono"/>
                <a:ea typeface="Overpass Mono"/>
                <a:cs typeface="Overpass Mono"/>
                <a:sym typeface="Overpass Mono"/>
              </a:rPr>
              <a:t>false</a:t>
            </a:r>
            <a:br>
              <a:rPr lang="en" sz="1800">
                <a:solidFill>
                  <a:srgbClr val="00BFA4"/>
                </a:solidFill>
                <a:latin typeface="Overpass Mono"/>
                <a:ea typeface="Overpass Mono"/>
                <a:cs typeface="Overpass Mono"/>
                <a:sym typeface="Overpass Mono"/>
              </a:rPr>
            </a:br>
            <a:endParaRPr sz="18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t/>
            </a:r>
            <a:endParaRPr sz="1800">
              <a:solidFill>
                <a:schemeClr val="lt1"/>
              </a:solidFill>
              <a:latin typeface="Overpass Mono"/>
              <a:ea typeface="Overpass Mono"/>
              <a:cs typeface="Overpass Mono"/>
              <a:sym typeface="Overpass Mono"/>
            </a:endParaRPr>
          </a:p>
        </p:txBody>
      </p:sp>
      <p:sp>
        <p:nvSpPr>
          <p:cNvPr id="2039" name="Google Shape;2039;p143"/>
          <p:cNvSpPr/>
          <p:nvPr/>
        </p:nvSpPr>
        <p:spPr>
          <a:xfrm rot="-5400000">
            <a:off x="937075" y="3632727"/>
            <a:ext cx="1830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43"/>
          <p:cNvSpPr/>
          <p:nvPr/>
        </p:nvSpPr>
        <p:spPr>
          <a:xfrm>
            <a:off x="6197275" y="3632725"/>
            <a:ext cx="1632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43"/>
          <p:cNvSpPr/>
          <p:nvPr/>
        </p:nvSpPr>
        <p:spPr>
          <a:xfrm>
            <a:off x="1043875" y="3632725"/>
            <a:ext cx="9327300" cy="183000"/>
          </a:xfrm>
          <a:prstGeom prst="rect">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42" name="Google Shape;2042;p143"/>
          <p:cNvSpPr/>
          <p:nvPr/>
        </p:nvSpPr>
        <p:spPr>
          <a:xfrm>
            <a:off x="1016600" y="3691225"/>
            <a:ext cx="66000" cy="66000"/>
          </a:xfrm>
          <a:prstGeom prst="ellipse">
            <a:avLst/>
          </a:prstGeom>
          <a:solidFill>
            <a:srgbClr val="F1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43"/>
          <p:cNvSpPr/>
          <p:nvPr/>
        </p:nvSpPr>
        <p:spPr>
          <a:xfrm>
            <a:off x="1147507" y="3691225"/>
            <a:ext cx="66000" cy="660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43"/>
          <p:cNvSpPr/>
          <p:nvPr/>
        </p:nvSpPr>
        <p:spPr>
          <a:xfrm>
            <a:off x="1278413" y="3691225"/>
            <a:ext cx="66000" cy="66000"/>
          </a:xfrm>
          <a:prstGeom prst="ellipse">
            <a:avLst/>
          </a:prstGeom>
          <a:solidFill>
            <a:srgbClr val="5CB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5" name="Google Shape;2045;p143"/>
          <p:cNvGrpSpPr/>
          <p:nvPr/>
        </p:nvGrpSpPr>
        <p:grpSpPr>
          <a:xfrm>
            <a:off x="937086" y="5478234"/>
            <a:ext cx="9430710" cy="65999"/>
            <a:chOff x="2805175" y="2429600"/>
            <a:chExt cx="2412625" cy="183025"/>
          </a:xfrm>
        </p:grpSpPr>
        <p:sp>
          <p:nvSpPr>
            <p:cNvPr id="2046" name="Google Shape;2046;p143"/>
            <p:cNvSpPr/>
            <p:nvPr/>
          </p:nvSpPr>
          <p:spPr>
            <a:xfrm rot="5400000">
              <a:off x="5034800" y="2429600"/>
              <a:ext cx="1830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43"/>
            <p:cNvSpPr/>
            <p:nvPr/>
          </p:nvSpPr>
          <p:spPr>
            <a:xfrm rot="10800000">
              <a:off x="2805175" y="2429625"/>
              <a:ext cx="1866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48" name="Google Shape;2048;p143"/>
            <p:cNvSpPr/>
            <p:nvPr/>
          </p:nvSpPr>
          <p:spPr>
            <a:xfrm rot="10800000">
              <a:off x="2892975" y="2429600"/>
              <a:ext cx="2212800" cy="183000"/>
            </a:xfrm>
            <a:prstGeom prst="rect">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144"/>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Modules</a:t>
            </a:r>
            <a:endParaRPr sz="3600">
              <a:solidFill>
                <a:srgbClr val="EE0000"/>
              </a:solidFill>
              <a:latin typeface="Red Hat Display"/>
              <a:ea typeface="Red Hat Display"/>
              <a:cs typeface="Red Hat Display"/>
              <a:sym typeface="Red Hat Display"/>
            </a:endParaRPr>
          </a:p>
        </p:txBody>
      </p:sp>
      <p:sp>
        <p:nvSpPr>
          <p:cNvPr id="2054" name="Google Shape;2054;p144"/>
          <p:cNvSpPr txBox="1"/>
          <p:nvPr/>
        </p:nvSpPr>
        <p:spPr>
          <a:xfrm>
            <a:off x="786200" y="1304200"/>
            <a:ext cx="7661100" cy="22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Modules do the actual work in Ansible, they are what gets executed in each playbook task.</a:t>
            </a:r>
            <a:endParaRPr sz="2400">
              <a:solidFill>
                <a:schemeClr val="dk1"/>
              </a:solidFill>
              <a:latin typeface="Red Hat Text"/>
              <a:ea typeface="Red Hat Text"/>
              <a:cs typeface="Red Hat Text"/>
              <a:sym typeface="Red Hat Text"/>
            </a:endParaRPr>
          </a:p>
          <a:p>
            <a:pPr indent="-381000" lvl="0" marL="457200" rtl="0" algn="l">
              <a:lnSpc>
                <a:spcPct val="115000"/>
              </a:lnSpc>
              <a:spcBef>
                <a:spcPts val="600"/>
              </a:spcBef>
              <a:spcAft>
                <a:spcPts val="0"/>
              </a:spcAft>
              <a:buClr>
                <a:srgbClr val="000000"/>
              </a:buClr>
              <a:buSzPts val="2400"/>
              <a:buFont typeface="Red Hat Text"/>
              <a:buChar char="●"/>
            </a:pPr>
            <a:r>
              <a:rPr lang="en" sz="2400">
                <a:solidFill>
                  <a:srgbClr val="000000"/>
                </a:solidFill>
                <a:latin typeface="Red Hat Text"/>
                <a:ea typeface="Red Hat Text"/>
                <a:cs typeface="Red Hat Text"/>
                <a:sym typeface="Red Hat Text"/>
              </a:rPr>
              <a:t>Typically written in Python (but not limited to it)</a:t>
            </a:r>
            <a:endParaRPr sz="2400">
              <a:solidFill>
                <a:srgbClr val="000000"/>
              </a:solidFill>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Red Hat Text"/>
              <a:buChar char="●"/>
            </a:pPr>
            <a:r>
              <a:rPr lang="en" sz="2400">
                <a:solidFill>
                  <a:srgbClr val="000000"/>
                </a:solidFill>
                <a:latin typeface="Red Hat Text"/>
                <a:ea typeface="Red Hat Text"/>
                <a:cs typeface="Red Hat Text"/>
                <a:sym typeface="Red Hat Text"/>
              </a:rPr>
              <a:t>Modules can be idempotent</a:t>
            </a:r>
            <a:endParaRPr sz="2400">
              <a:solidFill>
                <a:srgbClr val="000000"/>
              </a:solidFill>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Red Hat Text"/>
              <a:buChar char="●"/>
            </a:pPr>
            <a:r>
              <a:rPr lang="en" sz="2400">
                <a:solidFill>
                  <a:srgbClr val="000000"/>
                </a:solidFill>
                <a:latin typeface="Red Hat Text"/>
                <a:ea typeface="Red Hat Text"/>
                <a:cs typeface="Red Hat Text"/>
                <a:sym typeface="Red Hat Text"/>
              </a:rPr>
              <a:t>Modules take user input in the form of parameters</a:t>
            </a:r>
            <a:endParaRPr sz="2400">
              <a:solidFill>
                <a:srgbClr val="000000"/>
              </a:solidFill>
              <a:latin typeface="Red Hat Text"/>
              <a:ea typeface="Red Hat Text"/>
              <a:cs typeface="Red Hat Text"/>
              <a:sym typeface="Red Hat Text"/>
            </a:endParaRPr>
          </a:p>
        </p:txBody>
      </p:sp>
      <p:sp>
        <p:nvSpPr>
          <p:cNvPr id="2055" name="Google Shape;2055;p144"/>
          <p:cNvSpPr txBox="1"/>
          <p:nvPr/>
        </p:nvSpPr>
        <p:spPr>
          <a:xfrm>
            <a:off x="826650" y="3927200"/>
            <a:ext cx="9434100" cy="2454300"/>
          </a:xfrm>
          <a:prstGeom prst="rect">
            <a:avLst/>
          </a:prstGeom>
          <a:solidFill>
            <a:srgbClr val="102441"/>
          </a:solidFill>
          <a:ln>
            <a:noFill/>
          </a:ln>
        </p:spPr>
        <p:txBody>
          <a:bodyPr anchorCtr="0" anchor="t" bIns="228600" lIns="228600" spcFirstLastPara="1" rIns="228600" wrap="square" tIns="182875">
            <a:noAutofit/>
          </a:bodyPr>
          <a:lstStyle/>
          <a:p>
            <a:pPr indent="0" lvl="0" marL="0" rtl="0" algn="l">
              <a:lnSpc>
                <a:spcPct val="120000"/>
              </a:lnSpc>
              <a:spcBef>
                <a:spcPts val="0"/>
              </a:spcBef>
              <a:spcAft>
                <a:spcPts val="0"/>
              </a:spcAft>
              <a:buClr>
                <a:srgbClr val="000000"/>
              </a:buClr>
              <a:buSzPts val="1100"/>
              <a:buFont typeface="Arial"/>
              <a:buNone/>
            </a:pPr>
            <a:r>
              <a:rPr lang="en" sz="1800">
                <a:solidFill>
                  <a:srgbClr val="FFFFFF"/>
                </a:solidFill>
                <a:latin typeface="Overpass Mono"/>
                <a:ea typeface="Overpass Mono"/>
                <a:cs typeface="Overpass Mono"/>
                <a:sym typeface="Overpass Mono"/>
              </a:rPr>
              <a:t>  tasks: </a:t>
            </a:r>
            <a:endParaRPr sz="18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90A4AE"/>
                </a:solidFill>
                <a:latin typeface="Overpass Mono"/>
                <a:ea typeface="Overpass Mono"/>
                <a:cs typeface="Overpass Mono"/>
                <a:sym typeface="Overpass Mono"/>
              </a:rPr>
              <a:t>    - </a:t>
            </a:r>
            <a:r>
              <a:rPr lang="en" sz="1800">
                <a:solidFill>
                  <a:srgbClr val="FFFFFF"/>
                </a:solidFill>
                <a:latin typeface="Overpass Mono"/>
                <a:ea typeface="Overpass Mono"/>
                <a:cs typeface="Overpass Mono"/>
                <a:sym typeface="Overpass Mono"/>
              </a:rPr>
              <a:t>name</a:t>
            </a:r>
            <a:r>
              <a:rPr lang="en" sz="1800">
                <a:solidFill>
                  <a:srgbClr val="90A4AE"/>
                </a:solidFill>
                <a:latin typeface="Overpass Mono"/>
                <a:ea typeface="Overpass Mono"/>
                <a:cs typeface="Overpass Mono"/>
                <a:sym typeface="Overpass Mono"/>
              </a:rPr>
              <a:t>: </a:t>
            </a:r>
            <a:r>
              <a:rPr lang="en" sz="1800">
                <a:solidFill>
                  <a:srgbClr val="FFBC00"/>
                </a:solidFill>
                <a:latin typeface="Overpass Mono"/>
                <a:ea typeface="Overpass Mono"/>
                <a:cs typeface="Overpass Mono"/>
                <a:sym typeface="Overpass Mono"/>
              </a:rPr>
              <a:t>ensure snmp strings are present</a:t>
            </a:r>
            <a:endParaRPr sz="18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90A4AE"/>
                </a:solidFill>
                <a:latin typeface="Overpass Mono"/>
                <a:ea typeface="Overpass Mono"/>
                <a:cs typeface="Overpass Mono"/>
                <a:sym typeface="Overpass Mono"/>
              </a:rPr>
              <a:t>      </a:t>
            </a:r>
            <a:r>
              <a:rPr lang="en" sz="1800">
                <a:solidFill>
                  <a:srgbClr val="FFFFFF"/>
                </a:solidFill>
                <a:latin typeface="Overpass Mono"/>
                <a:ea typeface="Overpass Mono"/>
                <a:cs typeface="Overpass Mono"/>
                <a:sym typeface="Overpass Mono"/>
              </a:rPr>
              <a:t>cisco.ios.config</a:t>
            </a:r>
            <a:r>
              <a:rPr lang="en" sz="1800">
                <a:solidFill>
                  <a:srgbClr val="90A4AE"/>
                </a:solidFill>
                <a:latin typeface="Overpass Mono"/>
                <a:ea typeface="Overpass Mono"/>
                <a:cs typeface="Overpass Mono"/>
                <a:sym typeface="Overpass Mono"/>
              </a:rPr>
              <a:t>:</a:t>
            </a:r>
            <a:endParaRPr sz="18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800">
                <a:solidFill>
                  <a:srgbClr val="90A4AE"/>
                </a:solidFill>
                <a:latin typeface="Overpass Mono"/>
                <a:ea typeface="Overpass Mono"/>
                <a:cs typeface="Overpass Mono"/>
                <a:sym typeface="Overpass Mono"/>
              </a:rPr>
              <a:t>        </a:t>
            </a:r>
            <a:r>
              <a:rPr lang="en" sz="1800">
                <a:solidFill>
                  <a:srgbClr val="FFFFFF"/>
                </a:solidFill>
                <a:latin typeface="Overpass Mono"/>
                <a:ea typeface="Overpass Mono"/>
                <a:cs typeface="Overpass Mono"/>
                <a:sym typeface="Overpass Mono"/>
              </a:rPr>
              <a:t>lines</a:t>
            </a:r>
            <a:r>
              <a:rPr lang="en" sz="1800">
                <a:solidFill>
                  <a:srgbClr val="90A4AE"/>
                </a:solidFill>
                <a:latin typeface="Overpass Mono"/>
                <a:ea typeface="Overpass Mono"/>
                <a:cs typeface="Overpass Mono"/>
                <a:sym typeface="Overpass Mono"/>
              </a:rPr>
              <a:t>:</a:t>
            </a:r>
            <a:br>
              <a:rPr lang="en" sz="1800">
                <a:solidFill>
                  <a:srgbClr val="90A4AE"/>
                </a:solidFill>
                <a:latin typeface="Overpass Mono"/>
                <a:ea typeface="Overpass Mono"/>
                <a:cs typeface="Overpass Mono"/>
                <a:sym typeface="Overpass Mono"/>
              </a:rPr>
            </a:br>
            <a:r>
              <a:rPr lang="en" sz="1800">
                <a:solidFill>
                  <a:schemeClr val="lt1"/>
                </a:solidFill>
                <a:latin typeface="Overpass Mono"/>
                <a:ea typeface="Overpass Mono"/>
                <a:cs typeface="Overpass Mono"/>
                <a:sym typeface="Overpass Mono"/>
              </a:rPr>
              <a:t>          - snmp-server community ansible-public RO</a:t>
            </a:r>
            <a:endParaRPr sz="18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chemeClr val="lt1"/>
                </a:solidFill>
                <a:latin typeface="Overpass Mono"/>
                <a:ea typeface="Overpass Mono"/>
                <a:cs typeface="Overpass Mono"/>
                <a:sym typeface="Overpass Mono"/>
              </a:rPr>
              <a:t>          - snmp-server community ansible-private RW</a:t>
            </a:r>
            <a:endParaRPr sz="18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t/>
            </a:r>
            <a:endParaRPr sz="1800">
              <a:solidFill>
                <a:schemeClr val="lt1"/>
              </a:solidFill>
              <a:latin typeface="Overpass Mono"/>
              <a:ea typeface="Overpass Mono"/>
              <a:cs typeface="Overpass Mono"/>
              <a:sym typeface="Overpass Mono"/>
            </a:endParaRPr>
          </a:p>
        </p:txBody>
      </p:sp>
      <p:sp>
        <p:nvSpPr>
          <p:cNvPr id="2056" name="Google Shape;2056;p144"/>
          <p:cNvSpPr/>
          <p:nvPr/>
        </p:nvSpPr>
        <p:spPr>
          <a:xfrm rot="-5400000">
            <a:off x="826650" y="3770377"/>
            <a:ext cx="1830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44"/>
          <p:cNvSpPr/>
          <p:nvPr/>
        </p:nvSpPr>
        <p:spPr>
          <a:xfrm>
            <a:off x="6086850" y="3770375"/>
            <a:ext cx="1632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44"/>
          <p:cNvSpPr/>
          <p:nvPr/>
        </p:nvSpPr>
        <p:spPr>
          <a:xfrm>
            <a:off x="933450" y="3770375"/>
            <a:ext cx="9327300" cy="183000"/>
          </a:xfrm>
          <a:prstGeom prst="rect">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59" name="Google Shape;2059;p144"/>
          <p:cNvSpPr/>
          <p:nvPr/>
        </p:nvSpPr>
        <p:spPr>
          <a:xfrm>
            <a:off x="906175" y="3828875"/>
            <a:ext cx="66000" cy="66000"/>
          </a:xfrm>
          <a:prstGeom prst="ellipse">
            <a:avLst/>
          </a:prstGeom>
          <a:solidFill>
            <a:srgbClr val="F1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44"/>
          <p:cNvSpPr/>
          <p:nvPr/>
        </p:nvSpPr>
        <p:spPr>
          <a:xfrm>
            <a:off x="1037082" y="3828875"/>
            <a:ext cx="66000" cy="660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44"/>
          <p:cNvSpPr/>
          <p:nvPr/>
        </p:nvSpPr>
        <p:spPr>
          <a:xfrm>
            <a:off x="1167988" y="3828875"/>
            <a:ext cx="66000" cy="66000"/>
          </a:xfrm>
          <a:prstGeom prst="ellipse">
            <a:avLst/>
          </a:prstGeom>
          <a:solidFill>
            <a:srgbClr val="5CB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45"/>
          <p:cNvSpPr txBox="1"/>
          <p:nvPr/>
        </p:nvSpPr>
        <p:spPr>
          <a:xfrm>
            <a:off x="444076" y="2288275"/>
            <a:ext cx="5658600" cy="3846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Clr>
                <a:srgbClr val="000000"/>
              </a:buClr>
              <a:buSzPts val="2400"/>
              <a:buFont typeface="Red Hat Text"/>
              <a:buChar char="●"/>
            </a:pPr>
            <a:r>
              <a:rPr lang="en" sz="2400">
                <a:latin typeface="Red Hat Text"/>
                <a:ea typeface="Red Hat Text"/>
                <a:cs typeface="Red Hat Text"/>
                <a:sym typeface="Red Hat Text"/>
              </a:rPr>
              <a:t>namespace.collection.</a:t>
            </a:r>
            <a:r>
              <a:rPr lang="en" sz="2400">
                <a:solidFill>
                  <a:srgbClr val="000000"/>
                </a:solidFill>
                <a:latin typeface="Red Hat Text"/>
                <a:ea typeface="Red Hat Text"/>
                <a:cs typeface="Red Hat Text"/>
                <a:sym typeface="Red Hat Text"/>
              </a:rPr>
              <a:t>facts</a:t>
            </a:r>
            <a:endParaRPr sz="2400">
              <a:solidFill>
                <a:srgbClr val="000000"/>
              </a:solidFill>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Red Hat Text"/>
              <a:buChar char="●"/>
            </a:pPr>
            <a:r>
              <a:rPr lang="en" sz="2400">
                <a:solidFill>
                  <a:schemeClr val="dk1"/>
                </a:solidFill>
                <a:latin typeface="Red Hat Text"/>
                <a:ea typeface="Red Hat Text"/>
                <a:cs typeface="Red Hat Text"/>
                <a:sym typeface="Red Hat Text"/>
              </a:rPr>
              <a:t>namespace.collection.</a:t>
            </a:r>
            <a:r>
              <a:rPr lang="en" sz="2400">
                <a:solidFill>
                  <a:srgbClr val="000000"/>
                </a:solidFill>
                <a:latin typeface="Red Hat Text"/>
                <a:ea typeface="Red Hat Text"/>
                <a:cs typeface="Red Hat Text"/>
                <a:sym typeface="Red Hat Text"/>
              </a:rPr>
              <a:t>command</a:t>
            </a:r>
            <a:endParaRPr sz="2400">
              <a:solidFill>
                <a:srgbClr val="000000"/>
              </a:solidFill>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Red Hat Text"/>
              <a:buChar char="●"/>
            </a:pPr>
            <a:r>
              <a:rPr lang="en" sz="2400">
                <a:solidFill>
                  <a:schemeClr val="dk1"/>
                </a:solidFill>
                <a:latin typeface="Red Hat Text"/>
                <a:ea typeface="Red Hat Text"/>
                <a:cs typeface="Red Hat Text"/>
                <a:sym typeface="Red Hat Text"/>
              </a:rPr>
              <a:t>namespace.collection.</a:t>
            </a:r>
            <a:r>
              <a:rPr lang="en" sz="2400">
                <a:solidFill>
                  <a:srgbClr val="000000"/>
                </a:solidFill>
                <a:latin typeface="Red Hat Text"/>
                <a:ea typeface="Red Hat Text"/>
                <a:cs typeface="Red Hat Text"/>
                <a:sym typeface="Red Hat Text"/>
              </a:rPr>
              <a:t>config</a:t>
            </a:r>
            <a:endParaRPr sz="2400">
              <a:solidFill>
                <a:srgbClr val="000000"/>
              </a:solidFill>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namespace.collection.resource</a:t>
            </a:r>
            <a:endParaRPr sz="2400">
              <a:latin typeface="Red Hat Text"/>
              <a:ea typeface="Red Hat Text"/>
              <a:cs typeface="Red Hat Text"/>
              <a:sym typeface="Red Hat Text"/>
            </a:endParaRPr>
          </a:p>
          <a:p>
            <a:pPr indent="0" lvl="0" marL="0" rtl="0" algn="l">
              <a:lnSpc>
                <a:spcPct val="115000"/>
              </a:lnSpc>
              <a:spcBef>
                <a:spcPts val="600"/>
              </a:spcBef>
              <a:spcAft>
                <a:spcPts val="0"/>
              </a:spcAft>
              <a:buNone/>
            </a:pPr>
            <a:br>
              <a:rPr lang="en" sz="2400">
                <a:latin typeface="Red Hat Text"/>
                <a:ea typeface="Red Hat Text"/>
                <a:cs typeface="Red Hat Text"/>
                <a:sym typeface="Red Hat Text"/>
              </a:rPr>
            </a:br>
            <a:r>
              <a:rPr lang="en" sz="2400">
                <a:solidFill>
                  <a:srgbClr val="000000"/>
                </a:solidFill>
                <a:latin typeface="Red Hat Text"/>
                <a:ea typeface="Red Hat Text"/>
                <a:cs typeface="Red Hat Text"/>
                <a:sym typeface="Red Hat Text"/>
              </a:rPr>
              <a:t>More modules depending on platform</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t/>
            </a:r>
            <a:endParaRPr sz="2400">
              <a:solidFill>
                <a:srgbClr val="000000"/>
              </a:solidFill>
              <a:latin typeface="Red Hat Text"/>
              <a:ea typeface="Red Hat Text"/>
              <a:cs typeface="Red Hat Text"/>
              <a:sym typeface="Red Hat Text"/>
            </a:endParaRPr>
          </a:p>
        </p:txBody>
      </p:sp>
      <p:sp>
        <p:nvSpPr>
          <p:cNvPr id="2067" name="Google Shape;2067;p145"/>
          <p:cNvSpPr txBox="1"/>
          <p:nvPr/>
        </p:nvSpPr>
        <p:spPr>
          <a:xfrm>
            <a:off x="826650" y="1124809"/>
            <a:ext cx="96516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Red Hat Text"/>
                <a:ea typeface="Red Hat Text"/>
                <a:cs typeface="Red Hat Text"/>
                <a:sym typeface="Red Hat Text"/>
              </a:rPr>
              <a:t>Ansible modules for network automation typically references the vendor OS followed by the module name.</a:t>
            </a:r>
            <a:endParaRPr sz="2000">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Overpass"/>
              <a:ea typeface="Overpass"/>
              <a:cs typeface="Overpass"/>
              <a:sym typeface="Overpass"/>
            </a:endParaRPr>
          </a:p>
          <a:p>
            <a:pPr indent="0" lvl="0" marL="0" rtl="0" algn="l">
              <a:spcBef>
                <a:spcPts val="0"/>
              </a:spcBef>
              <a:spcAft>
                <a:spcPts val="0"/>
              </a:spcAft>
              <a:buNone/>
            </a:pPr>
            <a:r>
              <a:t/>
            </a:r>
            <a:endParaRPr>
              <a:solidFill>
                <a:srgbClr val="000000"/>
              </a:solidFill>
              <a:latin typeface="Overpass"/>
              <a:ea typeface="Overpass"/>
              <a:cs typeface="Overpass"/>
              <a:sym typeface="Overpass"/>
            </a:endParaRPr>
          </a:p>
        </p:txBody>
      </p:sp>
      <p:sp>
        <p:nvSpPr>
          <p:cNvPr id="2068" name="Google Shape;2068;p145"/>
          <p:cNvSpPr txBox="1"/>
          <p:nvPr/>
        </p:nvSpPr>
        <p:spPr>
          <a:xfrm>
            <a:off x="6211624" y="2172325"/>
            <a:ext cx="5751300" cy="407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400">
                <a:solidFill>
                  <a:srgbClr val="000000"/>
                </a:solidFill>
                <a:latin typeface="Red Hat Text"/>
                <a:ea typeface="Red Hat Text"/>
                <a:cs typeface="Red Hat Text"/>
                <a:sym typeface="Red Hat Text"/>
              </a:rPr>
              <a:t>Arista EOS = </a:t>
            </a:r>
            <a:r>
              <a:rPr lang="en" sz="2400">
                <a:latin typeface="Red Hat Text"/>
                <a:ea typeface="Red Hat Text"/>
                <a:cs typeface="Red Hat Text"/>
                <a:sym typeface="Red Hat Text"/>
              </a:rPr>
              <a:t>arista.eos.</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solidFill>
                  <a:srgbClr val="000000"/>
                </a:solidFill>
                <a:latin typeface="Red Hat Text"/>
                <a:ea typeface="Red Hat Text"/>
                <a:cs typeface="Red Hat Text"/>
                <a:sym typeface="Red Hat Text"/>
              </a:rPr>
              <a:t>Cisco IOS/IOS-XE = </a:t>
            </a:r>
            <a:r>
              <a:rPr lang="en" sz="2400">
                <a:latin typeface="Red Hat Text"/>
                <a:ea typeface="Red Hat Text"/>
                <a:cs typeface="Red Hat Text"/>
                <a:sym typeface="Red Hat Text"/>
              </a:rPr>
              <a:t>cisco.ios</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solidFill>
                  <a:srgbClr val="000000"/>
                </a:solidFill>
                <a:latin typeface="Red Hat Text"/>
                <a:ea typeface="Red Hat Text"/>
                <a:cs typeface="Red Hat Text"/>
                <a:sym typeface="Red Hat Text"/>
              </a:rPr>
              <a:t>Cisco NX-OS = </a:t>
            </a:r>
            <a:r>
              <a:rPr lang="en" sz="2400">
                <a:latin typeface="Red Hat Text"/>
                <a:ea typeface="Red Hat Text"/>
                <a:cs typeface="Red Hat Text"/>
                <a:sym typeface="Red Hat Text"/>
              </a:rPr>
              <a:t>cisco.nxos</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solidFill>
                  <a:srgbClr val="000000"/>
                </a:solidFill>
                <a:latin typeface="Red Hat Text"/>
                <a:ea typeface="Red Hat Text"/>
                <a:cs typeface="Red Hat Text"/>
                <a:sym typeface="Red Hat Text"/>
              </a:rPr>
              <a:t>Cisco IOS-XR = </a:t>
            </a:r>
            <a:r>
              <a:rPr lang="en" sz="2400">
                <a:latin typeface="Red Hat Text"/>
                <a:ea typeface="Red Hat Text"/>
                <a:cs typeface="Red Hat Text"/>
                <a:sym typeface="Red Hat Text"/>
              </a:rPr>
              <a:t>cisco.iosxr</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solidFill>
                  <a:srgbClr val="000000"/>
                </a:solidFill>
                <a:latin typeface="Red Hat Text"/>
                <a:ea typeface="Red Hat Text"/>
                <a:cs typeface="Red Hat Text"/>
                <a:sym typeface="Red Hat Text"/>
              </a:rPr>
              <a:t>F5 BIG-IP = f5networks.f5_bigip_bigi</a:t>
            </a:r>
            <a:r>
              <a:rPr lang="en" sz="2400">
                <a:latin typeface="Red Hat Text"/>
                <a:ea typeface="Red Hat Text"/>
                <a:cs typeface="Red Hat Text"/>
                <a:sym typeface="Red Hat Text"/>
              </a:rPr>
              <a:t>p.</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solidFill>
                  <a:srgbClr val="000000"/>
                </a:solidFill>
                <a:latin typeface="Red Hat Text"/>
                <a:ea typeface="Red Hat Text"/>
                <a:cs typeface="Red Hat Text"/>
                <a:sym typeface="Red Hat Text"/>
              </a:rPr>
              <a:t>Juniper Junos = </a:t>
            </a:r>
            <a:r>
              <a:rPr lang="en" sz="2400">
                <a:latin typeface="Red Hat Text"/>
                <a:ea typeface="Red Hat Text"/>
                <a:cs typeface="Red Hat Text"/>
                <a:sym typeface="Red Hat Text"/>
              </a:rPr>
              <a:t>junipsnetworks.junos.</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solidFill>
                  <a:srgbClr val="000000"/>
                </a:solidFill>
                <a:latin typeface="Red Hat Text"/>
                <a:ea typeface="Red Hat Text"/>
                <a:cs typeface="Red Hat Text"/>
                <a:sym typeface="Red Hat Text"/>
              </a:rPr>
              <a:t>VyOS = </a:t>
            </a:r>
            <a:r>
              <a:rPr lang="en" sz="2400">
                <a:latin typeface="Red Hat Text"/>
                <a:ea typeface="Red Hat Text"/>
                <a:cs typeface="Red Hat Text"/>
                <a:sym typeface="Red Hat Text"/>
              </a:rPr>
              <a:t>vyos.vyos.</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t/>
            </a:r>
            <a:endParaRPr sz="2400">
              <a:solidFill>
                <a:srgbClr val="000000"/>
              </a:solidFill>
              <a:latin typeface="Red Hat Text"/>
              <a:ea typeface="Red Hat Text"/>
              <a:cs typeface="Red Hat Text"/>
              <a:sym typeface="Red Hat Text"/>
            </a:endParaRPr>
          </a:p>
        </p:txBody>
      </p:sp>
      <p:cxnSp>
        <p:nvCxnSpPr>
          <p:cNvPr id="2069" name="Google Shape;2069;p145"/>
          <p:cNvCxnSpPr/>
          <p:nvPr/>
        </p:nvCxnSpPr>
        <p:spPr>
          <a:xfrm rot="10800000">
            <a:off x="5652450" y="2241175"/>
            <a:ext cx="0" cy="3940500"/>
          </a:xfrm>
          <a:prstGeom prst="straightConnector1">
            <a:avLst/>
          </a:prstGeom>
          <a:noFill/>
          <a:ln cap="flat" cmpd="sng" w="9525">
            <a:solidFill>
              <a:schemeClr val="accent1"/>
            </a:solidFill>
            <a:prstDash val="dot"/>
            <a:round/>
            <a:headEnd len="med" w="med" type="none"/>
            <a:tailEnd len="med" w="med" type="none"/>
          </a:ln>
        </p:spPr>
      </p:cxnSp>
      <p:sp>
        <p:nvSpPr>
          <p:cNvPr id="2070" name="Google Shape;2070;p145"/>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Network modules</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pic>
        <p:nvPicPr>
          <p:cNvPr id="2075" name="Google Shape;2075;p146"/>
          <p:cNvPicPr preferRelativeResize="0"/>
          <p:nvPr/>
        </p:nvPicPr>
        <p:blipFill>
          <a:blip r:embed="rId3">
            <a:alphaModFix/>
          </a:blip>
          <a:stretch>
            <a:fillRect/>
          </a:stretch>
        </p:blipFill>
        <p:spPr>
          <a:xfrm>
            <a:off x="5714859" y="1278800"/>
            <a:ext cx="5415646" cy="3956508"/>
          </a:xfrm>
          <a:prstGeom prst="rect">
            <a:avLst/>
          </a:prstGeom>
          <a:noFill/>
          <a:ln>
            <a:noFill/>
          </a:ln>
        </p:spPr>
      </p:pic>
      <p:sp>
        <p:nvSpPr>
          <p:cNvPr id="2076" name="Google Shape;2076;p146"/>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Where it all starts</a:t>
            </a:r>
            <a:endParaRPr sz="1800">
              <a:solidFill>
                <a:srgbClr val="EE0000"/>
              </a:solidFill>
              <a:latin typeface="Red Hat Display"/>
              <a:ea typeface="Red Hat Display"/>
              <a:cs typeface="Red Hat Display"/>
              <a:sym typeface="Red Hat Display"/>
            </a:endParaRPr>
          </a:p>
        </p:txBody>
      </p:sp>
      <p:sp>
        <p:nvSpPr>
          <p:cNvPr id="2077" name="Google Shape;2077;p146"/>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A playbook run</a:t>
            </a:r>
            <a:endParaRPr sz="2800">
              <a:solidFill>
                <a:srgbClr val="000000"/>
              </a:solidFill>
              <a:latin typeface="Red Hat Display"/>
              <a:ea typeface="Red Hat Display"/>
              <a:cs typeface="Red Hat Display"/>
              <a:sym typeface="Red Hat Display"/>
            </a:endParaRPr>
          </a:p>
        </p:txBody>
      </p:sp>
      <p:sp>
        <p:nvSpPr>
          <p:cNvPr id="2078" name="Google Shape;2078;p146"/>
          <p:cNvSpPr txBox="1"/>
          <p:nvPr/>
        </p:nvSpPr>
        <p:spPr>
          <a:xfrm>
            <a:off x="885103" y="2514600"/>
            <a:ext cx="4083900" cy="2286000"/>
          </a:xfrm>
          <a:prstGeom prst="rect">
            <a:avLst/>
          </a:prstGeom>
          <a:noFill/>
          <a:ln>
            <a:noFill/>
          </a:ln>
        </p:spPr>
        <p:txBody>
          <a:bodyPr anchorCtr="0" anchor="t" bIns="0" lIns="0" spcFirstLastPara="1" rIns="0" wrap="square" tIns="0">
            <a:noAutofit/>
          </a:bodyPr>
          <a:lstStyle/>
          <a:p>
            <a:pPr indent="-193040" lvl="0" marL="182880" rtl="0" algn="l">
              <a:lnSpc>
                <a:spcPct val="140000"/>
              </a:lnSpc>
              <a:spcBef>
                <a:spcPts val="0"/>
              </a:spcBef>
              <a:spcAft>
                <a:spcPts val="0"/>
              </a:spcAft>
              <a:buClr>
                <a:schemeClr val="accent1"/>
              </a:buClr>
              <a:buSzPts val="1600"/>
              <a:buFont typeface="Red Hat Display"/>
              <a:buChar char="▸"/>
            </a:pPr>
            <a:r>
              <a:rPr lang="en">
                <a:solidFill>
                  <a:schemeClr val="dk1"/>
                </a:solidFill>
                <a:latin typeface="Red Hat Display"/>
                <a:ea typeface="Red Hat Display"/>
                <a:cs typeface="Red Hat Display"/>
                <a:sym typeface="Red Hat Display"/>
              </a:rPr>
              <a:t>A playbook is interpreted and run against one or multiple hosts - task by task. The order of the tasks defines the execution.</a:t>
            </a:r>
            <a:endParaRPr>
              <a:solidFill>
                <a:schemeClr val="dk1"/>
              </a:solidFill>
              <a:latin typeface="Red Hat Display"/>
              <a:ea typeface="Red Hat Display"/>
              <a:cs typeface="Red Hat Display"/>
              <a:sym typeface="Red Hat Display"/>
            </a:endParaRPr>
          </a:p>
          <a:p>
            <a:pPr indent="-193040" lvl="0" marL="182880" rtl="0" algn="l">
              <a:lnSpc>
                <a:spcPct val="140000"/>
              </a:lnSpc>
              <a:spcBef>
                <a:spcPts val="1500"/>
              </a:spcBef>
              <a:spcAft>
                <a:spcPts val="1500"/>
              </a:spcAft>
              <a:buClr>
                <a:schemeClr val="accent1"/>
              </a:buClr>
              <a:buSzPts val="1600"/>
              <a:buFont typeface="Red Hat Display"/>
              <a:buChar char="▸"/>
            </a:pPr>
            <a:r>
              <a:rPr lang="en">
                <a:solidFill>
                  <a:schemeClr val="dk1"/>
                </a:solidFill>
                <a:latin typeface="Red Hat Display"/>
                <a:ea typeface="Red Hat Display"/>
                <a:cs typeface="Red Hat Display"/>
                <a:sym typeface="Red Hat Display"/>
              </a:rPr>
              <a:t>In each task, the module does the actual work.</a:t>
            </a:r>
            <a:endParaRPr>
              <a:solidFill>
                <a:schemeClr val="dk1"/>
              </a:solidFill>
              <a:latin typeface="Red Hat Display"/>
              <a:ea typeface="Red Hat Display"/>
              <a:cs typeface="Red Hat Display"/>
              <a:sym typeface="Red Hat Display"/>
            </a:endParaRPr>
          </a:p>
        </p:txBody>
      </p:sp>
      <p:pic>
        <p:nvPicPr>
          <p:cNvPr id="2079" name="Google Shape;2079;p146"/>
          <p:cNvPicPr preferRelativeResize="0"/>
          <p:nvPr/>
        </p:nvPicPr>
        <p:blipFill rotWithShape="1">
          <a:blip r:embed="rId4">
            <a:alphaModFix/>
          </a:blip>
          <a:srcRect b="0" l="0" r="0" t="11925"/>
          <a:stretch/>
        </p:blipFill>
        <p:spPr>
          <a:xfrm>
            <a:off x="5916329" y="2046550"/>
            <a:ext cx="5148774" cy="29960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pic>
        <p:nvPicPr>
          <p:cNvPr id="2084" name="Google Shape;2084;p147"/>
          <p:cNvPicPr preferRelativeResize="0"/>
          <p:nvPr/>
        </p:nvPicPr>
        <p:blipFill rotWithShape="1">
          <a:blip r:embed="rId3">
            <a:alphaModFix/>
          </a:blip>
          <a:srcRect b="0" l="0" r="9966" t="0"/>
          <a:stretch/>
        </p:blipFill>
        <p:spPr>
          <a:xfrm>
            <a:off x="4343293" y="401650"/>
            <a:ext cx="7848420" cy="5315451"/>
          </a:xfrm>
          <a:prstGeom prst="rect">
            <a:avLst/>
          </a:prstGeom>
          <a:noFill/>
          <a:ln>
            <a:noFill/>
          </a:ln>
        </p:spPr>
      </p:pic>
      <p:cxnSp>
        <p:nvCxnSpPr>
          <p:cNvPr id="2085" name="Google Shape;2085;p147"/>
          <p:cNvCxnSpPr/>
          <p:nvPr/>
        </p:nvCxnSpPr>
        <p:spPr>
          <a:xfrm>
            <a:off x="1200919" y="2941061"/>
            <a:ext cx="0" cy="3909300"/>
          </a:xfrm>
          <a:prstGeom prst="straightConnector1">
            <a:avLst/>
          </a:prstGeom>
          <a:noFill/>
          <a:ln cap="rnd" cmpd="sng" w="19050">
            <a:solidFill>
              <a:schemeClr val="accent5"/>
            </a:solidFill>
            <a:prstDash val="dot"/>
            <a:round/>
            <a:headEnd len="med" w="med" type="none"/>
            <a:tailEnd len="med" w="med" type="none"/>
          </a:ln>
        </p:spPr>
      </p:cxnSp>
      <p:sp>
        <p:nvSpPr>
          <p:cNvPr id="2086" name="Google Shape;2086;p147"/>
          <p:cNvSpPr/>
          <p:nvPr/>
        </p:nvSpPr>
        <p:spPr>
          <a:xfrm>
            <a:off x="6917980" y="22128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47"/>
          <p:cNvSpPr/>
          <p:nvPr/>
        </p:nvSpPr>
        <p:spPr>
          <a:xfrm>
            <a:off x="6917980" y="31070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47"/>
          <p:cNvSpPr/>
          <p:nvPr/>
        </p:nvSpPr>
        <p:spPr>
          <a:xfrm>
            <a:off x="8273134" y="22128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47"/>
          <p:cNvSpPr/>
          <p:nvPr/>
        </p:nvSpPr>
        <p:spPr>
          <a:xfrm>
            <a:off x="9628301" y="22128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7"/>
          <p:cNvSpPr/>
          <p:nvPr/>
        </p:nvSpPr>
        <p:spPr>
          <a:xfrm>
            <a:off x="9628301" y="31070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47"/>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Using the latest ansible-navigator command</a:t>
            </a:r>
            <a:endParaRPr sz="1800">
              <a:solidFill>
                <a:srgbClr val="EE0000"/>
              </a:solidFill>
              <a:latin typeface="Red Hat Display"/>
              <a:ea typeface="Red Hat Display"/>
              <a:cs typeface="Red Hat Display"/>
              <a:sym typeface="Red Hat Display"/>
            </a:endParaRPr>
          </a:p>
        </p:txBody>
      </p:sp>
      <p:sp>
        <p:nvSpPr>
          <p:cNvPr id="2092" name="Google Shape;2092;p147"/>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Running an Ansible Playbook</a:t>
            </a:r>
            <a:endParaRPr sz="2800">
              <a:solidFill>
                <a:srgbClr val="000000"/>
              </a:solidFill>
              <a:latin typeface="Red Hat Display"/>
              <a:ea typeface="Red Hat Display"/>
              <a:cs typeface="Red Hat Display"/>
              <a:sym typeface="Red Hat Display"/>
            </a:endParaRPr>
          </a:p>
        </p:txBody>
      </p:sp>
      <p:sp>
        <p:nvSpPr>
          <p:cNvPr id="2093" name="Google Shape;2093;p147"/>
          <p:cNvSpPr/>
          <p:nvPr/>
        </p:nvSpPr>
        <p:spPr>
          <a:xfrm>
            <a:off x="918039" y="24003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4" name="Google Shape;2094;p147"/>
          <p:cNvPicPr preferRelativeResize="0"/>
          <p:nvPr/>
        </p:nvPicPr>
        <p:blipFill rotWithShape="1">
          <a:blip r:embed="rId4">
            <a:alphaModFix/>
          </a:blip>
          <a:srcRect b="0" l="139" r="139" t="0"/>
          <a:stretch/>
        </p:blipFill>
        <p:spPr>
          <a:xfrm>
            <a:off x="943063" y="2425336"/>
            <a:ext cx="515596" cy="515597"/>
          </a:xfrm>
          <a:prstGeom prst="rect">
            <a:avLst/>
          </a:prstGeom>
          <a:noFill/>
          <a:ln>
            <a:noFill/>
          </a:ln>
        </p:spPr>
      </p:pic>
      <p:sp>
        <p:nvSpPr>
          <p:cNvPr id="2095" name="Google Shape;2095;p147"/>
          <p:cNvSpPr txBox="1"/>
          <p:nvPr/>
        </p:nvSpPr>
        <p:spPr>
          <a:xfrm>
            <a:off x="1718133" y="2514600"/>
            <a:ext cx="3657600" cy="32517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What is ansible-navigator?</a:t>
            </a:r>
            <a:endParaRPr sz="1600">
              <a:solidFill>
                <a:srgbClr val="EE0000"/>
              </a:solidFill>
              <a:latin typeface="Red Hat Display Medium"/>
              <a:ea typeface="Red Hat Display Medium"/>
              <a:cs typeface="Red Hat Display Medium"/>
              <a:sym typeface="Red Hat Display Medium"/>
            </a:endParaRPr>
          </a:p>
          <a:p>
            <a:pPr indent="0" lvl="0" marL="0" rtl="0" algn="l">
              <a:lnSpc>
                <a:spcPct val="140000"/>
              </a:lnSpc>
              <a:spcBef>
                <a:spcPts val="1000"/>
              </a:spcBef>
              <a:spcAft>
                <a:spcPts val="0"/>
              </a:spcAft>
              <a:buClr>
                <a:schemeClr val="dk1"/>
              </a:buClr>
              <a:buSzPts val="1100"/>
              <a:buFont typeface="Arial"/>
              <a:buNone/>
            </a:pPr>
            <a:r>
              <a:rPr lang="en">
                <a:solidFill>
                  <a:srgbClr val="24292F"/>
                </a:solidFill>
                <a:highlight>
                  <a:srgbClr val="FFFFFF"/>
                </a:highlight>
                <a:latin typeface="Red Hat Display"/>
                <a:ea typeface="Red Hat Display"/>
                <a:cs typeface="Red Hat Display"/>
                <a:sym typeface="Red Hat Display"/>
              </a:rPr>
              <a:t>ansible-navigator command line utility and text-based user interface (TUI) for running and developing Ansible automation content.</a:t>
            </a:r>
            <a:endParaRPr>
              <a:solidFill>
                <a:srgbClr val="24292F"/>
              </a:solidFill>
              <a:highlight>
                <a:srgbClr val="FFFFFF"/>
              </a:highlight>
              <a:latin typeface="Red Hat Display"/>
              <a:ea typeface="Red Hat Display"/>
              <a:cs typeface="Red Hat Display"/>
              <a:sym typeface="Red Hat Display"/>
            </a:endParaRPr>
          </a:p>
          <a:p>
            <a:pPr indent="0" lvl="0" marL="0" rtl="0" algn="l">
              <a:lnSpc>
                <a:spcPct val="140000"/>
              </a:lnSpc>
              <a:spcBef>
                <a:spcPts val="400"/>
              </a:spcBef>
              <a:spcAft>
                <a:spcPts val="0"/>
              </a:spcAft>
              <a:buClr>
                <a:schemeClr val="dk1"/>
              </a:buClr>
              <a:buSzPts val="1100"/>
              <a:buFont typeface="Arial"/>
              <a:buNone/>
            </a:pPr>
            <a:r>
              <a:t/>
            </a:r>
            <a:endParaRPr>
              <a:solidFill>
                <a:srgbClr val="24292F"/>
              </a:solidFill>
              <a:highlight>
                <a:srgbClr val="FFFFFF"/>
              </a:highlight>
              <a:latin typeface="Red Hat Display"/>
              <a:ea typeface="Red Hat Display"/>
              <a:cs typeface="Red Hat Display"/>
              <a:sym typeface="Red Hat Display"/>
            </a:endParaRPr>
          </a:p>
          <a:p>
            <a:pPr indent="0" lvl="0" marL="0" rtl="0" algn="l">
              <a:lnSpc>
                <a:spcPct val="140000"/>
              </a:lnSpc>
              <a:spcBef>
                <a:spcPts val="400"/>
              </a:spcBef>
              <a:spcAft>
                <a:spcPts val="0"/>
              </a:spcAft>
              <a:buClr>
                <a:schemeClr val="dk1"/>
              </a:buClr>
              <a:buSzPts val="1100"/>
              <a:buFont typeface="Arial"/>
              <a:buNone/>
            </a:pPr>
            <a:r>
              <a:rPr lang="en">
                <a:solidFill>
                  <a:srgbClr val="24292F"/>
                </a:solidFill>
                <a:highlight>
                  <a:srgbClr val="FFFFFF"/>
                </a:highlight>
                <a:latin typeface="Red Hat Display"/>
                <a:ea typeface="Red Hat Display"/>
                <a:cs typeface="Red Hat Display"/>
                <a:sym typeface="Red Hat Display"/>
              </a:rPr>
              <a:t>It replaces the previous command used to run playbooks “ansible-playbook”.</a:t>
            </a:r>
            <a:endParaRPr>
              <a:solidFill>
                <a:srgbClr val="24292F"/>
              </a:solidFill>
              <a:highlight>
                <a:srgbClr val="FFFFFF"/>
              </a:highlight>
              <a:latin typeface="Red Hat Display"/>
              <a:ea typeface="Red Hat Display"/>
              <a:cs typeface="Red Hat Display"/>
              <a:sym typeface="Red Hat Display"/>
            </a:endParaRPr>
          </a:p>
          <a:p>
            <a:pPr indent="0" lvl="0" marL="0" rtl="0" algn="l">
              <a:lnSpc>
                <a:spcPct val="140000"/>
              </a:lnSpc>
              <a:spcBef>
                <a:spcPts val="400"/>
              </a:spcBef>
              <a:spcAft>
                <a:spcPts val="0"/>
              </a:spcAft>
              <a:buNone/>
            </a:pPr>
            <a:r>
              <a:t/>
            </a:r>
            <a:endParaRPr sz="1200">
              <a:solidFill>
                <a:schemeClr val="dk1"/>
              </a:solidFill>
              <a:latin typeface="Red Hat Display"/>
              <a:ea typeface="Red Hat Display"/>
              <a:cs typeface="Red Hat Display"/>
              <a:sym typeface="Red Hat Display"/>
            </a:endParaRPr>
          </a:p>
          <a:p>
            <a:pPr indent="0" lvl="0" marL="0" rtl="0" algn="l">
              <a:lnSpc>
                <a:spcPct val="140000"/>
              </a:lnSpc>
              <a:spcBef>
                <a:spcPts val="400"/>
              </a:spcBef>
              <a:spcAft>
                <a:spcPts val="400"/>
              </a:spcAft>
              <a:buClr>
                <a:schemeClr val="dk1"/>
              </a:buClr>
              <a:buSzPts val="1100"/>
              <a:buFont typeface="Arial"/>
              <a:buNone/>
            </a:pPr>
            <a:r>
              <a:t/>
            </a:r>
            <a:endParaRPr>
              <a:solidFill>
                <a:schemeClr val="dk1"/>
              </a:solidFill>
              <a:latin typeface="Red Hat Display"/>
              <a:ea typeface="Red Hat Display"/>
              <a:cs typeface="Red Hat Display"/>
              <a:sym typeface="Red Hat Display"/>
            </a:endParaRPr>
          </a:p>
        </p:txBody>
      </p:sp>
      <p:sp>
        <p:nvSpPr>
          <p:cNvPr id="2096" name="Google Shape;2096;p147"/>
          <p:cNvSpPr/>
          <p:nvPr/>
        </p:nvSpPr>
        <p:spPr>
          <a:xfrm>
            <a:off x="918039" y="24003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7" name="Google Shape;2097;p147"/>
          <p:cNvCxnSpPr>
            <a:stCxn id="2086" idx="6"/>
            <a:endCxn id="2088" idx="2"/>
          </p:cNvCxnSpPr>
          <p:nvPr/>
        </p:nvCxnSpPr>
        <p:spPr>
          <a:xfrm>
            <a:off x="7649680" y="2578681"/>
            <a:ext cx="623400" cy="0"/>
          </a:xfrm>
          <a:prstGeom prst="straightConnector1">
            <a:avLst/>
          </a:prstGeom>
          <a:noFill/>
          <a:ln cap="flat" cmpd="sng" w="19050">
            <a:solidFill>
              <a:schemeClr val="accent1"/>
            </a:solidFill>
            <a:prstDash val="solid"/>
            <a:round/>
            <a:headEnd len="med" w="med" type="none"/>
            <a:tailEnd len="med" w="med" type="none"/>
          </a:ln>
        </p:spPr>
      </p:cxnSp>
      <p:cxnSp>
        <p:nvCxnSpPr>
          <p:cNvPr id="2098" name="Google Shape;2098;p147"/>
          <p:cNvCxnSpPr/>
          <p:nvPr/>
        </p:nvCxnSpPr>
        <p:spPr>
          <a:xfrm>
            <a:off x="7649662" y="3487656"/>
            <a:ext cx="623100" cy="0"/>
          </a:xfrm>
          <a:prstGeom prst="straightConnector1">
            <a:avLst/>
          </a:prstGeom>
          <a:noFill/>
          <a:ln cap="flat" cmpd="sng" w="19050">
            <a:solidFill>
              <a:schemeClr val="accent1"/>
            </a:solidFill>
            <a:prstDash val="solid"/>
            <a:round/>
            <a:headEnd len="med" w="med" type="none"/>
            <a:tailEnd len="med" w="med" type="none"/>
          </a:ln>
        </p:spPr>
      </p:cxnSp>
      <p:cxnSp>
        <p:nvCxnSpPr>
          <p:cNvPr id="2099" name="Google Shape;2099;p147"/>
          <p:cNvCxnSpPr/>
          <p:nvPr/>
        </p:nvCxnSpPr>
        <p:spPr>
          <a:xfrm>
            <a:off x="9004829" y="2569281"/>
            <a:ext cx="623100" cy="0"/>
          </a:xfrm>
          <a:prstGeom prst="straightConnector1">
            <a:avLst/>
          </a:prstGeom>
          <a:noFill/>
          <a:ln cap="flat" cmpd="sng" w="19050">
            <a:solidFill>
              <a:schemeClr val="accent1"/>
            </a:solidFill>
            <a:prstDash val="solid"/>
            <a:round/>
            <a:headEnd len="med" w="med" type="none"/>
            <a:tailEnd len="med" w="med" type="none"/>
          </a:ln>
        </p:spPr>
      </p:cxnSp>
      <p:cxnSp>
        <p:nvCxnSpPr>
          <p:cNvPr id="2100" name="Google Shape;2100;p147"/>
          <p:cNvCxnSpPr/>
          <p:nvPr/>
        </p:nvCxnSpPr>
        <p:spPr>
          <a:xfrm rot="10800000">
            <a:off x="7283821" y="2952506"/>
            <a:ext cx="0" cy="152400"/>
          </a:xfrm>
          <a:prstGeom prst="straightConnector1">
            <a:avLst/>
          </a:prstGeom>
          <a:noFill/>
          <a:ln cap="flat" cmpd="sng" w="19050">
            <a:solidFill>
              <a:schemeClr val="accent1"/>
            </a:solidFill>
            <a:prstDash val="solid"/>
            <a:round/>
            <a:headEnd len="med" w="med" type="none"/>
            <a:tailEnd len="med" w="med" type="none"/>
          </a:ln>
        </p:spPr>
      </p:cxnSp>
      <p:cxnSp>
        <p:nvCxnSpPr>
          <p:cNvPr id="2101" name="Google Shape;2101;p147"/>
          <p:cNvCxnSpPr/>
          <p:nvPr/>
        </p:nvCxnSpPr>
        <p:spPr>
          <a:xfrm rot="10800000">
            <a:off x="8638963" y="2952506"/>
            <a:ext cx="0" cy="152400"/>
          </a:xfrm>
          <a:prstGeom prst="straightConnector1">
            <a:avLst/>
          </a:prstGeom>
          <a:noFill/>
          <a:ln cap="flat" cmpd="sng" w="19050">
            <a:solidFill>
              <a:schemeClr val="accent1"/>
            </a:solidFill>
            <a:prstDash val="solid"/>
            <a:round/>
            <a:headEnd len="med" w="med" type="none"/>
            <a:tailEnd len="med" w="med" type="none"/>
          </a:ln>
        </p:spPr>
      </p:cxnSp>
      <p:cxnSp>
        <p:nvCxnSpPr>
          <p:cNvPr id="2102" name="Google Shape;2102;p147"/>
          <p:cNvCxnSpPr/>
          <p:nvPr/>
        </p:nvCxnSpPr>
        <p:spPr>
          <a:xfrm rot="10800000">
            <a:off x="9994167" y="2952506"/>
            <a:ext cx="0" cy="152400"/>
          </a:xfrm>
          <a:prstGeom prst="straightConnector1">
            <a:avLst/>
          </a:prstGeom>
          <a:noFill/>
          <a:ln cap="flat" cmpd="sng" w="19050">
            <a:solidFill>
              <a:schemeClr val="accent1"/>
            </a:solidFill>
            <a:prstDash val="solid"/>
            <a:round/>
            <a:headEnd len="med" w="med" type="none"/>
            <a:tailEnd len="med" w="med" type="none"/>
          </a:ln>
        </p:spPr>
      </p:cxnSp>
      <p:pic>
        <p:nvPicPr>
          <p:cNvPr id="2103" name="Google Shape;2103;p147"/>
          <p:cNvPicPr preferRelativeResize="0"/>
          <p:nvPr/>
        </p:nvPicPr>
        <p:blipFill rotWithShape="1">
          <a:blip r:embed="rId5">
            <a:alphaModFix/>
          </a:blip>
          <a:srcRect b="0" l="0" r="0" t="0"/>
          <a:stretch/>
        </p:blipFill>
        <p:spPr>
          <a:xfrm>
            <a:off x="918027" y="2400306"/>
            <a:ext cx="565659" cy="565642"/>
          </a:xfrm>
          <a:prstGeom prst="rect">
            <a:avLst/>
          </a:prstGeom>
          <a:noFill/>
          <a:ln>
            <a:noFill/>
          </a:ln>
        </p:spPr>
      </p:pic>
      <p:pic>
        <p:nvPicPr>
          <p:cNvPr id="2104" name="Google Shape;2104;p147"/>
          <p:cNvPicPr preferRelativeResize="0"/>
          <p:nvPr/>
        </p:nvPicPr>
        <p:blipFill rotWithShape="1">
          <a:blip r:embed="rId6">
            <a:alphaModFix/>
          </a:blip>
          <a:srcRect b="0" l="0" r="0" t="0"/>
          <a:stretch/>
        </p:blipFill>
        <p:spPr>
          <a:xfrm>
            <a:off x="8381132" y="3229787"/>
            <a:ext cx="515596" cy="515597"/>
          </a:xfrm>
          <a:prstGeom prst="rect">
            <a:avLst/>
          </a:prstGeom>
          <a:noFill/>
          <a:ln>
            <a:noFill/>
          </a:ln>
        </p:spPr>
      </p:pic>
      <p:pic>
        <p:nvPicPr>
          <p:cNvPr id="2105" name="Google Shape;2105;p147"/>
          <p:cNvPicPr preferRelativeResize="0"/>
          <p:nvPr/>
        </p:nvPicPr>
        <p:blipFill rotWithShape="1">
          <a:blip r:embed="rId7">
            <a:alphaModFix/>
          </a:blip>
          <a:srcRect b="0" l="0" r="0" t="0"/>
          <a:stretch/>
        </p:blipFill>
        <p:spPr>
          <a:xfrm>
            <a:off x="7002302" y="3186759"/>
            <a:ext cx="565659" cy="565642"/>
          </a:xfrm>
          <a:prstGeom prst="rect">
            <a:avLst/>
          </a:prstGeom>
          <a:noFill/>
          <a:ln>
            <a:noFill/>
          </a:ln>
        </p:spPr>
      </p:pic>
      <p:sp>
        <p:nvSpPr>
          <p:cNvPr id="2106" name="Google Shape;2106;p147"/>
          <p:cNvSpPr txBox="1"/>
          <p:nvPr/>
        </p:nvSpPr>
        <p:spPr>
          <a:xfrm>
            <a:off x="6429742" y="1932650"/>
            <a:ext cx="4542600" cy="2214300"/>
          </a:xfrm>
          <a:prstGeom prst="rect">
            <a:avLst/>
          </a:prstGeom>
          <a:solidFill>
            <a:schemeClr val="dk1"/>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FFFFFF"/>
                </a:solidFill>
                <a:latin typeface="Consolas"/>
                <a:ea typeface="Consolas"/>
                <a:cs typeface="Consolas"/>
                <a:sym typeface="Consolas"/>
              </a:rPr>
              <a:t>$ ansible-navigator run playbook.yml</a:t>
            </a:r>
            <a:endParaRPr b="1" sz="1200">
              <a:solidFill>
                <a:schemeClr val="accent1"/>
              </a:solidFill>
              <a:highlight>
                <a:srgbClr val="1562B7"/>
              </a:highlight>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pic>
        <p:nvPicPr>
          <p:cNvPr id="2111" name="Google Shape;2111;p148"/>
          <p:cNvPicPr preferRelativeResize="0"/>
          <p:nvPr/>
        </p:nvPicPr>
        <p:blipFill rotWithShape="1">
          <a:blip r:embed="rId3">
            <a:alphaModFix/>
          </a:blip>
          <a:srcRect b="0" l="0" r="9966" t="0"/>
          <a:stretch/>
        </p:blipFill>
        <p:spPr>
          <a:xfrm>
            <a:off x="4343293" y="401650"/>
            <a:ext cx="7848420" cy="5315451"/>
          </a:xfrm>
          <a:prstGeom prst="rect">
            <a:avLst/>
          </a:prstGeom>
          <a:noFill/>
          <a:ln>
            <a:noFill/>
          </a:ln>
        </p:spPr>
      </p:pic>
      <p:cxnSp>
        <p:nvCxnSpPr>
          <p:cNvPr id="2112" name="Google Shape;2112;p148"/>
          <p:cNvCxnSpPr/>
          <p:nvPr/>
        </p:nvCxnSpPr>
        <p:spPr>
          <a:xfrm>
            <a:off x="1200919" y="2941061"/>
            <a:ext cx="0" cy="3909300"/>
          </a:xfrm>
          <a:prstGeom prst="straightConnector1">
            <a:avLst/>
          </a:prstGeom>
          <a:noFill/>
          <a:ln cap="rnd" cmpd="sng" w="19050">
            <a:solidFill>
              <a:schemeClr val="accent5"/>
            </a:solidFill>
            <a:prstDash val="dot"/>
            <a:round/>
            <a:headEnd len="med" w="med" type="none"/>
            <a:tailEnd len="med" w="med" type="none"/>
          </a:ln>
        </p:spPr>
      </p:cxnSp>
      <p:sp>
        <p:nvSpPr>
          <p:cNvPr id="2113" name="Google Shape;2113;p148"/>
          <p:cNvSpPr/>
          <p:nvPr/>
        </p:nvSpPr>
        <p:spPr>
          <a:xfrm>
            <a:off x="6917980" y="22128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48"/>
          <p:cNvSpPr/>
          <p:nvPr/>
        </p:nvSpPr>
        <p:spPr>
          <a:xfrm>
            <a:off x="6917980" y="31070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48"/>
          <p:cNvSpPr/>
          <p:nvPr/>
        </p:nvSpPr>
        <p:spPr>
          <a:xfrm>
            <a:off x="8273134" y="22128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48"/>
          <p:cNvSpPr/>
          <p:nvPr/>
        </p:nvSpPr>
        <p:spPr>
          <a:xfrm>
            <a:off x="9628301" y="22128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48"/>
          <p:cNvSpPr/>
          <p:nvPr/>
        </p:nvSpPr>
        <p:spPr>
          <a:xfrm>
            <a:off x="9628301" y="3107031"/>
            <a:ext cx="731700" cy="731700"/>
          </a:xfrm>
          <a:prstGeom prst="ellipse">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48"/>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Bye ansible-playbook, Hello ansible-navigator</a:t>
            </a:r>
            <a:endParaRPr sz="1800">
              <a:solidFill>
                <a:srgbClr val="EE0000"/>
              </a:solidFill>
              <a:latin typeface="Red Hat Display"/>
              <a:ea typeface="Red Hat Display"/>
              <a:cs typeface="Red Hat Display"/>
              <a:sym typeface="Red Hat Display"/>
            </a:endParaRPr>
          </a:p>
        </p:txBody>
      </p:sp>
      <p:sp>
        <p:nvSpPr>
          <p:cNvPr id="2119" name="Google Shape;2119;p148"/>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ansible-navigator </a:t>
            </a:r>
            <a:endParaRPr sz="2800">
              <a:solidFill>
                <a:srgbClr val="000000"/>
              </a:solidFill>
              <a:latin typeface="Red Hat Display"/>
              <a:ea typeface="Red Hat Display"/>
              <a:cs typeface="Red Hat Display"/>
              <a:sym typeface="Red Hat Display"/>
            </a:endParaRPr>
          </a:p>
        </p:txBody>
      </p:sp>
      <p:sp>
        <p:nvSpPr>
          <p:cNvPr id="2120" name="Google Shape;2120;p148"/>
          <p:cNvSpPr/>
          <p:nvPr/>
        </p:nvSpPr>
        <p:spPr>
          <a:xfrm>
            <a:off x="918039" y="24003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1" name="Google Shape;2121;p148"/>
          <p:cNvPicPr preferRelativeResize="0"/>
          <p:nvPr/>
        </p:nvPicPr>
        <p:blipFill rotWithShape="1">
          <a:blip r:embed="rId4">
            <a:alphaModFix/>
          </a:blip>
          <a:srcRect b="0" l="139" r="139" t="0"/>
          <a:stretch/>
        </p:blipFill>
        <p:spPr>
          <a:xfrm>
            <a:off x="943063" y="2425336"/>
            <a:ext cx="515596" cy="515597"/>
          </a:xfrm>
          <a:prstGeom prst="rect">
            <a:avLst/>
          </a:prstGeom>
          <a:noFill/>
          <a:ln>
            <a:noFill/>
          </a:ln>
        </p:spPr>
      </p:pic>
      <p:sp>
        <p:nvSpPr>
          <p:cNvPr id="2122" name="Google Shape;2122;p148"/>
          <p:cNvSpPr txBox="1"/>
          <p:nvPr/>
        </p:nvSpPr>
        <p:spPr>
          <a:xfrm>
            <a:off x="1718133" y="2514600"/>
            <a:ext cx="3657600" cy="32517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600">
                <a:solidFill>
                  <a:srgbClr val="EE0000"/>
                </a:solidFill>
                <a:latin typeface="Red Hat Display Medium"/>
                <a:ea typeface="Red Hat Display Medium"/>
                <a:cs typeface="Red Hat Display Medium"/>
                <a:sym typeface="Red Hat Display Medium"/>
              </a:rPr>
              <a:t>How do I use ansible-navigator?</a:t>
            </a:r>
            <a:endParaRPr sz="1600">
              <a:solidFill>
                <a:srgbClr val="EE0000"/>
              </a:solidFill>
              <a:latin typeface="Red Hat Display Medium"/>
              <a:ea typeface="Red Hat Display Medium"/>
              <a:cs typeface="Red Hat Display Medium"/>
              <a:sym typeface="Red Hat Display Medium"/>
            </a:endParaRPr>
          </a:p>
          <a:p>
            <a:pPr indent="0" lvl="0" marL="0" rtl="0" algn="l">
              <a:lnSpc>
                <a:spcPct val="140000"/>
              </a:lnSpc>
              <a:spcBef>
                <a:spcPts val="1000"/>
              </a:spcBef>
              <a:spcAft>
                <a:spcPts val="0"/>
              </a:spcAft>
              <a:buClr>
                <a:schemeClr val="dk1"/>
              </a:buClr>
              <a:buSzPts val="1100"/>
              <a:buFont typeface="Arial"/>
              <a:buNone/>
            </a:pPr>
            <a:r>
              <a:rPr lang="en">
                <a:solidFill>
                  <a:srgbClr val="24292F"/>
                </a:solidFill>
                <a:highlight>
                  <a:srgbClr val="FFFFFF"/>
                </a:highlight>
                <a:latin typeface="Red Hat Display"/>
                <a:ea typeface="Red Hat Display"/>
                <a:cs typeface="Red Hat Display"/>
                <a:sym typeface="Red Hat Display"/>
              </a:rPr>
              <a:t>As previously mentioned, it replaces the ansible-playbook command. </a:t>
            </a:r>
            <a:endParaRPr>
              <a:solidFill>
                <a:srgbClr val="24292F"/>
              </a:solidFill>
              <a:highlight>
                <a:srgbClr val="FFFFFF"/>
              </a:highlight>
              <a:latin typeface="Red Hat Display"/>
              <a:ea typeface="Red Hat Display"/>
              <a:cs typeface="Red Hat Display"/>
              <a:sym typeface="Red Hat Display"/>
            </a:endParaRPr>
          </a:p>
          <a:p>
            <a:pPr indent="0" lvl="0" marL="0" rtl="0" algn="l">
              <a:lnSpc>
                <a:spcPct val="140000"/>
              </a:lnSpc>
              <a:spcBef>
                <a:spcPts val="400"/>
              </a:spcBef>
              <a:spcAft>
                <a:spcPts val="0"/>
              </a:spcAft>
              <a:buClr>
                <a:schemeClr val="dk1"/>
              </a:buClr>
              <a:buSzPts val="1100"/>
              <a:buFont typeface="Arial"/>
              <a:buNone/>
            </a:pPr>
            <a:r>
              <a:rPr lang="en">
                <a:solidFill>
                  <a:srgbClr val="24292F"/>
                </a:solidFill>
                <a:highlight>
                  <a:srgbClr val="FFFFFF"/>
                </a:highlight>
                <a:latin typeface="Red Hat Display"/>
                <a:ea typeface="Red Hat Display"/>
                <a:cs typeface="Red Hat Display"/>
                <a:sym typeface="Red Hat Display"/>
              </a:rPr>
              <a:t>As such it brings two methods of running playbooks:</a:t>
            </a:r>
            <a:endParaRPr>
              <a:solidFill>
                <a:srgbClr val="24292F"/>
              </a:solidFill>
              <a:highlight>
                <a:srgbClr val="FFFFFF"/>
              </a:highlight>
              <a:latin typeface="Red Hat Display"/>
              <a:ea typeface="Red Hat Display"/>
              <a:cs typeface="Red Hat Display"/>
              <a:sym typeface="Red Hat Display"/>
            </a:endParaRPr>
          </a:p>
          <a:p>
            <a:pPr indent="-226059" lvl="0" marL="228600" rtl="0" algn="l">
              <a:lnSpc>
                <a:spcPct val="140000"/>
              </a:lnSpc>
              <a:spcBef>
                <a:spcPts val="400"/>
              </a:spcBef>
              <a:spcAft>
                <a:spcPts val="0"/>
              </a:spcAft>
              <a:buClr>
                <a:schemeClr val="accent1"/>
              </a:buClr>
              <a:buSzPts val="1400"/>
              <a:buFont typeface="Red Hat Display"/>
              <a:buChar char="▸"/>
            </a:pPr>
            <a:r>
              <a:rPr lang="en">
                <a:solidFill>
                  <a:schemeClr val="dk1"/>
                </a:solidFill>
                <a:latin typeface="Red Hat Display"/>
                <a:ea typeface="Red Hat Display"/>
                <a:cs typeface="Red Hat Display"/>
                <a:sym typeface="Red Hat Display"/>
              </a:rPr>
              <a:t>Direct command-line interface</a:t>
            </a:r>
            <a:endParaRPr>
              <a:solidFill>
                <a:schemeClr val="dk1"/>
              </a:solidFill>
              <a:latin typeface="Red Hat Display"/>
              <a:ea typeface="Red Hat Display"/>
              <a:cs typeface="Red Hat Display"/>
              <a:sym typeface="Red Hat Display"/>
            </a:endParaRPr>
          </a:p>
          <a:p>
            <a:pPr indent="-226059" lvl="0" marL="228600" rtl="0" algn="l">
              <a:lnSpc>
                <a:spcPct val="140000"/>
              </a:lnSpc>
              <a:spcBef>
                <a:spcPts val="0"/>
              </a:spcBef>
              <a:spcAft>
                <a:spcPts val="0"/>
              </a:spcAft>
              <a:buClr>
                <a:schemeClr val="accent1"/>
              </a:buClr>
              <a:buSzPts val="1400"/>
              <a:buFont typeface="Red Hat Display"/>
              <a:buChar char="▸"/>
            </a:pPr>
            <a:r>
              <a:rPr lang="en">
                <a:solidFill>
                  <a:schemeClr val="dk1"/>
                </a:solidFill>
                <a:latin typeface="Red Hat Display"/>
                <a:ea typeface="Red Hat Display"/>
                <a:cs typeface="Red Hat Display"/>
                <a:sym typeface="Red Hat Display"/>
              </a:rPr>
              <a:t>Text-based User Interface (TUI)</a:t>
            </a:r>
            <a:endParaRPr>
              <a:solidFill>
                <a:srgbClr val="24292F"/>
              </a:solidFill>
              <a:highlight>
                <a:srgbClr val="FFFFFF"/>
              </a:highlight>
              <a:latin typeface="Red Hat Display"/>
              <a:ea typeface="Red Hat Display"/>
              <a:cs typeface="Red Hat Display"/>
              <a:sym typeface="Red Hat Display"/>
            </a:endParaRPr>
          </a:p>
          <a:p>
            <a:pPr indent="0" lvl="0" marL="0" rtl="0" algn="l">
              <a:lnSpc>
                <a:spcPct val="140000"/>
              </a:lnSpc>
              <a:spcBef>
                <a:spcPts val="400"/>
              </a:spcBef>
              <a:spcAft>
                <a:spcPts val="0"/>
              </a:spcAft>
              <a:buClr>
                <a:schemeClr val="dk1"/>
              </a:buClr>
              <a:buSzPts val="1100"/>
              <a:buFont typeface="Arial"/>
              <a:buNone/>
            </a:pPr>
            <a:r>
              <a:t/>
            </a:r>
            <a:endParaRPr>
              <a:solidFill>
                <a:srgbClr val="24292F"/>
              </a:solidFill>
              <a:highlight>
                <a:srgbClr val="FFFFFF"/>
              </a:highlight>
              <a:latin typeface="Red Hat Display"/>
              <a:ea typeface="Red Hat Display"/>
              <a:cs typeface="Red Hat Display"/>
              <a:sym typeface="Red Hat Display"/>
            </a:endParaRPr>
          </a:p>
          <a:p>
            <a:pPr indent="0" lvl="0" marL="0" rtl="0" algn="l">
              <a:lnSpc>
                <a:spcPct val="140000"/>
              </a:lnSpc>
              <a:spcBef>
                <a:spcPts val="400"/>
              </a:spcBef>
              <a:spcAft>
                <a:spcPts val="0"/>
              </a:spcAft>
              <a:buNone/>
            </a:pPr>
            <a:r>
              <a:t/>
            </a:r>
            <a:endParaRPr sz="1200">
              <a:solidFill>
                <a:schemeClr val="dk1"/>
              </a:solidFill>
              <a:latin typeface="Red Hat Display"/>
              <a:ea typeface="Red Hat Display"/>
              <a:cs typeface="Red Hat Display"/>
              <a:sym typeface="Red Hat Display"/>
            </a:endParaRPr>
          </a:p>
          <a:p>
            <a:pPr indent="0" lvl="0" marL="0" rtl="0" algn="l">
              <a:lnSpc>
                <a:spcPct val="140000"/>
              </a:lnSpc>
              <a:spcBef>
                <a:spcPts val="400"/>
              </a:spcBef>
              <a:spcAft>
                <a:spcPts val="400"/>
              </a:spcAft>
              <a:buClr>
                <a:schemeClr val="dk1"/>
              </a:buClr>
              <a:buSzPts val="1100"/>
              <a:buFont typeface="Arial"/>
              <a:buNone/>
            </a:pPr>
            <a:r>
              <a:t/>
            </a:r>
            <a:endParaRPr>
              <a:solidFill>
                <a:schemeClr val="dk1"/>
              </a:solidFill>
              <a:latin typeface="Red Hat Display"/>
              <a:ea typeface="Red Hat Display"/>
              <a:cs typeface="Red Hat Display"/>
              <a:sym typeface="Red Hat Display"/>
            </a:endParaRPr>
          </a:p>
        </p:txBody>
      </p:sp>
      <p:sp>
        <p:nvSpPr>
          <p:cNvPr id="2123" name="Google Shape;2123;p148"/>
          <p:cNvSpPr/>
          <p:nvPr/>
        </p:nvSpPr>
        <p:spPr>
          <a:xfrm>
            <a:off x="918039" y="2400300"/>
            <a:ext cx="565800" cy="565800"/>
          </a:xfrm>
          <a:prstGeom prst="ellipse">
            <a:avLst/>
          </a:prstGeom>
          <a:solidFill>
            <a:srgbClr val="FFFFFF"/>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4" name="Google Shape;2124;p148"/>
          <p:cNvCxnSpPr>
            <a:stCxn id="2113" idx="6"/>
            <a:endCxn id="2115" idx="2"/>
          </p:cNvCxnSpPr>
          <p:nvPr/>
        </p:nvCxnSpPr>
        <p:spPr>
          <a:xfrm>
            <a:off x="7649680" y="2578681"/>
            <a:ext cx="623400" cy="0"/>
          </a:xfrm>
          <a:prstGeom prst="straightConnector1">
            <a:avLst/>
          </a:prstGeom>
          <a:noFill/>
          <a:ln cap="flat" cmpd="sng" w="19050">
            <a:solidFill>
              <a:schemeClr val="accent1"/>
            </a:solidFill>
            <a:prstDash val="solid"/>
            <a:round/>
            <a:headEnd len="med" w="med" type="none"/>
            <a:tailEnd len="med" w="med" type="none"/>
          </a:ln>
        </p:spPr>
      </p:cxnSp>
      <p:cxnSp>
        <p:nvCxnSpPr>
          <p:cNvPr id="2125" name="Google Shape;2125;p148"/>
          <p:cNvCxnSpPr/>
          <p:nvPr/>
        </p:nvCxnSpPr>
        <p:spPr>
          <a:xfrm>
            <a:off x="7649662" y="3487656"/>
            <a:ext cx="623100" cy="0"/>
          </a:xfrm>
          <a:prstGeom prst="straightConnector1">
            <a:avLst/>
          </a:prstGeom>
          <a:noFill/>
          <a:ln cap="flat" cmpd="sng" w="19050">
            <a:solidFill>
              <a:schemeClr val="accent1"/>
            </a:solidFill>
            <a:prstDash val="solid"/>
            <a:round/>
            <a:headEnd len="med" w="med" type="none"/>
            <a:tailEnd len="med" w="med" type="none"/>
          </a:ln>
        </p:spPr>
      </p:cxnSp>
      <p:cxnSp>
        <p:nvCxnSpPr>
          <p:cNvPr id="2126" name="Google Shape;2126;p148"/>
          <p:cNvCxnSpPr/>
          <p:nvPr/>
        </p:nvCxnSpPr>
        <p:spPr>
          <a:xfrm>
            <a:off x="9004829" y="2569281"/>
            <a:ext cx="623100" cy="0"/>
          </a:xfrm>
          <a:prstGeom prst="straightConnector1">
            <a:avLst/>
          </a:prstGeom>
          <a:noFill/>
          <a:ln cap="flat" cmpd="sng" w="19050">
            <a:solidFill>
              <a:schemeClr val="accent1"/>
            </a:solidFill>
            <a:prstDash val="solid"/>
            <a:round/>
            <a:headEnd len="med" w="med" type="none"/>
            <a:tailEnd len="med" w="med" type="none"/>
          </a:ln>
        </p:spPr>
      </p:cxnSp>
      <p:cxnSp>
        <p:nvCxnSpPr>
          <p:cNvPr id="2127" name="Google Shape;2127;p148"/>
          <p:cNvCxnSpPr/>
          <p:nvPr/>
        </p:nvCxnSpPr>
        <p:spPr>
          <a:xfrm rot="10800000">
            <a:off x="7283821" y="2952506"/>
            <a:ext cx="0" cy="152400"/>
          </a:xfrm>
          <a:prstGeom prst="straightConnector1">
            <a:avLst/>
          </a:prstGeom>
          <a:noFill/>
          <a:ln cap="flat" cmpd="sng" w="19050">
            <a:solidFill>
              <a:schemeClr val="accent1"/>
            </a:solidFill>
            <a:prstDash val="solid"/>
            <a:round/>
            <a:headEnd len="med" w="med" type="none"/>
            <a:tailEnd len="med" w="med" type="none"/>
          </a:ln>
        </p:spPr>
      </p:cxnSp>
      <p:cxnSp>
        <p:nvCxnSpPr>
          <p:cNvPr id="2128" name="Google Shape;2128;p148"/>
          <p:cNvCxnSpPr/>
          <p:nvPr/>
        </p:nvCxnSpPr>
        <p:spPr>
          <a:xfrm rot="10800000">
            <a:off x="8638963" y="2952506"/>
            <a:ext cx="0" cy="152400"/>
          </a:xfrm>
          <a:prstGeom prst="straightConnector1">
            <a:avLst/>
          </a:prstGeom>
          <a:noFill/>
          <a:ln cap="flat" cmpd="sng" w="19050">
            <a:solidFill>
              <a:schemeClr val="accent1"/>
            </a:solidFill>
            <a:prstDash val="solid"/>
            <a:round/>
            <a:headEnd len="med" w="med" type="none"/>
            <a:tailEnd len="med" w="med" type="none"/>
          </a:ln>
        </p:spPr>
      </p:cxnSp>
      <p:cxnSp>
        <p:nvCxnSpPr>
          <p:cNvPr id="2129" name="Google Shape;2129;p148"/>
          <p:cNvCxnSpPr/>
          <p:nvPr/>
        </p:nvCxnSpPr>
        <p:spPr>
          <a:xfrm rot="10800000">
            <a:off x="9994167" y="2952506"/>
            <a:ext cx="0" cy="152400"/>
          </a:xfrm>
          <a:prstGeom prst="straightConnector1">
            <a:avLst/>
          </a:prstGeom>
          <a:noFill/>
          <a:ln cap="flat" cmpd="sng" w="19050">
            <a:solidFill>
              <a:schemeClr val="accent1"/>
            </a:solidFill>
            <a:prstDash val="solid"/>
            <a:round/>
            <a:headEnd len="med" w="med" type="none"/>
            <a:tailEnd len="med" w="med" type="none"/>
          </a:ln>
        </p:spPr>
      </p:cxnSp>
      <p:pic>
        <p:nvPicPr>
          <p:cNvPr id="2130" name="Google Shape;2130;p148"/>
          <p:cNvPicPr preferRelativeResize="0"/>
          <p:nvPr/>
        </p:nvPicPr>
        <p:blipFill rotWithShape="1">
          <a:blip r:embed="rId5">
            <a:alphaModFix/>
          </a:blip>
          <a:srcRect b="0" l="0" r="0" t="0"/>
          <a:stretch/>
        </p:blipFill>
        <p:spPr>
          <a:xfrm>
            <a:off x="918027" y="2400306"/>
            <a:ext cx="565659" cy="565642"/>
          </a:xfrm>
          <a:prstGeom prst="rect">
            <a:avLst/>
          </a:prstGeom>
          <a:noFill/>
          <a:ln>
            <a:noFill/>
          </a:ln>
        </p:spPr>
      </p:pic>
      <p:pic>
        <p:nvPicPr>
          <p:cNvPr id="2131" name="Google Shape;2131;p148"/>
          <p:cNvPicPr preferRelativeResize="0"/>
          <p:nvPr/>
        </p:nvPicPr>
        <p:blipFill rotWithShape="1">
          <a:blip r:embed="rId6">
            <a:alphaModFix/>
          </a:blip>
          <a:srcRect b="0" l="0" r="0" t="0"/>
          <a:stretch/>
        </p:blipFill>
        <p:spPr>
          <a:xfrm>
            <a:off x="8381132" y="3229787"/>
            <a:ext cx="515596" cy="515597"/>
          </a:xfrm>
          <a:prstGeom prst="rect">
            <a:avLst/>
          </a:prstGeom>
          <a:noFill/>
          <a:ln>
            <a:noFill/>
          </a:ln>
        </p:spPr>
      </p:pic>
      <p:pic>
        <p:nvPicPr>
          <p:cNvPr id="2132" name="Google Shape;2132;p148"/>
          <p:cNvPicPr preferRelativeResize="0"/>
          <p:nvPr/>
        </p:nvPicPr>
        <p:blipFill rotWithShape="1">
          <a:blip r:embed="rId7">
            <a:alphaModFix/>
          </a:blip>
          <a:srcRect b="0" l="0" r="0" t="0"/>
          <a:stretch/>
        </p:blipFill>
        <p:spPr>
          <a:xfrm>
            <a:off x="7002302" y="3186759"/>
            <a:ext cx="565659" cy="565642"/>
          </a:xfrm>
          <a:prstGeom prst="rect">
            <a:avLst/>
          </a:prstGeom>
          <a:noFill/>
          <a:ln>
            <a:noFill/>
          </a:ln>
        </p:spPr>
      </p:pic>
      <p:sp>
        <p:nvSpPr>
          <p:cNvPr id="2133" name="Google Shape;2133;p148"/>
          <p:cNvSpPr txBox="1"/>
          <p:nvPr/>
        </p:nvSpPr>
        <p:spPr>
          <a:xfrm>
            <a:off x="6429742" y="1932650"/>
            <a:ext cx="4542600" cy="2214300"/>
          </a:xfrm>
          <a:prstGeom prst="rect">
            <a:avLst/>
          </a:prstGeom>
          <a:solidFill>
            <a:schemeClr val="dk1"/>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93D3E6"/>
                </a:solidFill>
                <a:latin typeface="Consolas"/>
                <a:ea typeface="Consolas"/>
                <a:cs typeface="Consolas"/>
                <a:sym typeface="Consolas"/>
              </a:rPr>
              <a:t># Direct command-line interface method</a:t>
            </a:r>
            <a:endParaRPr sz="1300">
              <a:solidFill>
                <a:srgbClr val="93D3E6"/>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 ansible-navigator run playbook.yml -m stdout</a:t>
            </a:r>
            <a:endParaRPr sz="13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5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500">
                <a:solidFill>
                  <a:srgbClr val="93D3E6"/>
                </a:solidFill>
                <a:latin typeface="Consolas"/>
                <a:ea typeface="Consolas"/>
                <a:cs typeface="Consolas"/>
                <a:sym typeface="Consolas"/>
              </a:rPr>
              <a:t># Text-based User Interface method</a:t>
            </a:r>
            <a:br>
              <a:rPr lang="en" sz="1500">
                <a:solidFill>
                  <a:srgbClr val="93D3E6"/>
                </a:solidFill>
                <a:latin typeface="Consolas"/>
                <a:ea typeface="Consolas"/>
                <a:cs typeface="Consolas"/>
                <a:sym typeface="Consolas"/>
              </a:rPr>
            </a:br>
            <a:r>
              <a:rPr lang="en" sz="1300">
                <a:solidFill>
                  <a:srgbClr val="FFFFFF"/>
                </a:solidFill>
                <a:latin typeface="Consolas"/>
                <a:ea typeface="Consolas"/>
                <a:cs typeface="Consolas"/>
                <a:sym typeface="Consolas"/>
              </a:rPr>
              <a:t>$ ansible-navigator run playbook.yml</a:t>
            </a:r>
            <a:endParaRPr sz="1300">
              <a:solidFill>
                <a:srgbClr val="FFFFFF"/>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149"/>
          <p:cNvSpPr/>
          <p:nvPr/>
        </p:nvSpPr>
        <p:spPr>
          <a:xfrm>
            <a:off x="884978" y="1635200"/>
            <a:ext cx="10421700" cy="496500"/>
          </a:xfrm>
          <a:prstGeom prst="rect">
            <a:avLst/>
          </a:prstGeom>
          <a:solidFill>
            <a:srgbClr val="3C8FF7">
              <a:alpha val="6150"/>
            </a:srgb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sz="1500">
              <a:solidFill>
                <a:srgbClr val="3C8FF7"/>
              </a:solidFill>
              <a:latin typeface="Red Hat Text"/>
              <a:ea typeface="Red Hat Text"/>
              <a:cs typeface="Red Hat Text"/>
              <a:sym typeface="Red Hat Text"/>
            </a:endParaRPr>
          </a:p>
        </p:txBody>
      </p:sp>
      <p:graphicFrame>
        <p:nvGraphicFramePr>
          <p:cNvPr id="2139" name="Google Shape;2139;p149"/>
          <p:cNvGraphicFramePr/>
          <p:nvPr/>
        </p:nvGraphicFramePr>
        <p:xfrm>
          <a:off x="884978" y="2654250"/>
          <a:ext cx="3000000" cy="3000000"/>
        </p:xfrm>
        <a:graphic>
          <a:graphicData uri="http://schemas.openxmlformats.org/drawingml/2006/table">
            <a:tbl>
              <a:tblPr>
                <a:noFill/>
                <a:tableStyleId>{235028CE-84C9-4B5E-A0DA-7F21BAF8DE7D}</a:tableStyleId>
              </a:tblPr>
              <a:tblGrid>
                <a:gridCol w="5210875"/>
                <a:gridCol w="5210875"/>
              </a:tblGrid>
              <a:tr h="396200">
                <a:tc>
                  <a:txBody>
                    <a:bodyPr/>
                    <a:lstStyle/>
                    <a:p>
                      <a:pPr indent="0" lvl="0" marL="0" rtl="0" algn="ctr">
                        <a:spcBef>
                          <a:spcPts val="0"/>
                        </a:spcBef>
                        <a:spcAft>
                          <a:spcPts val="0"/>
                        </a:spcAft>
                        <a:buNone/>
                      </a:pPr>
                      <a:r>
                        <a:rPr b="1" lang="en" sz="1500">
                          <a:solidFill>
                            <a:schemeClr val="lt1"/>
                          </a:solidFill>
                          <a:latin typeface="Red Hat Display"/>
                          <a:ea typeface="Red Hat Display"/>
                          <a:cs typeface="Red Hat Display"/>
                          <a:sym typeface="Red Hat Display"/>
                        </a:rPr>
                        <a:t>ansible command</a:t>
                      </a:r>
                      <a:endParaRPr b="1" sz="1500">
                        <a:solidFill>
                          <a:schemeClr val="lt1"/>
                        </a:solidFill>
                        <a:latin typeface="Red Hat Display"/>
                        <a:ea typeface="Red Hat Display"/>
                        <a:cs typeface="Red Hat Display"/>
                        <a:sym typeface="Red Hat Display"/>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1500">
                          <a:solidFill>
                            <a:schemeClr val="lt1"/>
                          </a:solidFill>
                          <a:latin typeface="Red Hat Display"/>
                          <a:ea typeface="Red Hat Display"/>
                          <a:cs typeface="Red Hat Display"/>
                          <a:sym typeface="Red Hat Display"/>
                        </a:rPr>
                        <a:t>ansible-navigator command</a:t>
                      </a:r>
                      <a:endParaRPr b="1" sz="1500">
                        <a:solidFill>
                          <a:schemeClr val="lt1"/>
                        </a:solidFill>
                        <a:latin typeface="Red Hat Display"/>
                        <a:ea typeface="Red Hat Display"/>
                        <a:cs typeface="Red Hat Display"/>
                        <a:sym typeface="Red Hat Display"/>
                      </a:endParaRPr>
                    </a:p>
                  </a:txBody>
                  <a:tcPr marT="91425" marB="91425" marR="91425" marL="91425">
                    <a:solidFill>
                      <a:schemeClr val="accent1"/>
                    </a:solidFill>
                  </a:tcPr>
                </a:tc>
              </a:tr>
              <a:tr h="396200">
                <a:tc>
                  <a:txBody>
                    <a:bodyPr/>
                    <a:lstStyle/>
                    <a:p>
                      <a:pPr indent="0" lvl="0" marL="0" rtl="0" algn="l">
                        <a:spcBef>
                          <a:spcPts val="0"/>
                        </a:spcBef>
                        <a:spcAft>
                          <a:spcPts val="0"/>
                        </a:spcAft>
                        <a:buNone/>
                      </a:pPr>
                      <a:r>
                        <a:rPr lang="en" sz="1500">
                          <a:latin typeface="Consolas"/>
                          <a:ea typeface="Consolas"/>
                          <a:cs typeface="Consolas"/>
                          <a:sym typeface="Consolas"/>
                        </a:rPr>
                        <a:t>ansible-config</a:t>
                      </a:r>
                      <a:endParaRPr sz="15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500">
                          <a:latin typeface="Consolas"/>
                          <a:ea typeface="Consolas"/>
                          <a:cs typeface="Consolas"/>
                          <a:sym typeface="Consolas"/>
                        </a:rPr>
                        <a:t>ansible-navigator config</a:t>
                      </a:r>
                      <a:endParaRPr sz="1500">
                        <a:latin typeface="Consolas"/>
                        <a:ea typeface="Consolas"/>
                        <a:cs typeface="Consolas"/>
                        <a:sym typeface="Consolas"/>
                      </a:endParaRPr>
                    </a:p>
                  </a:txBody>
                  <a:tcPr marT="91425" marB="91425" marR="91425" marL="91425"/>
                </a:tc>
              </a:tr>
              <a:tr h="396200">
                <a:tc>
                  <a:txBody>
                    <a:bodyPr/>
                    <a:lstStyle/>
                    <a:p>
                      <a:pPr indent="0" lvl="0" marL="0" rtl="0" algn="l">
                        <a:spcBef>
                          <a:spcPts val="0"/>
                        </a:spcBef>
                        <a:spcAft>
                          <a:spcPts val="0"/>
                        </a:spcAft>
                        <a:buNone/>
                      </a:pPr>
                      <a:r>
                        <a:rPr lang="en" sz="1500">
                          <a:latin typeface="Consolas"/>
                          <a:ea typeface="Consolas"/>
                          <a:cs typeface="Consolas"/>
                          <a:sym typeface="Consolas"/>
                        </a:rPr>
                        <a:t>ansible-doc</a:t>
                      </a:r>
                      <a:endParaRPr sz="15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500">
                          <a:latin typeface="Consolas"/>
                          <a:ea typeface="Consolas"/>
                          <a:cs typeface="Consolas"/>
                          <a:sym typeface="Consolas"/>
                        </a:rPr>
                        <a:t>ansible-navigator doc</a:t>
                      </a:r>
                      <a:endParaRPr sz="1500">
                        <a:latin typeface="Consolas"/>
                        <a:ea typeface="Consolas"/>
                        <a:cs typeface="Consolas"/>
                        <a:sym typeface="Consolas"/>
                      </a:endParaRPr>
                    </a:p>
                  </a:txBody>
                  <a:tcPr marT="91425" marB="91425" marR="91425" marL="91425"/>
                </a:tc>
              </a:tr>
              <a:tr h="396200">
                <a:tc>
                  <a:txBody>
                    <a:bodyPr/>
                    <a:lstStyle/>
                    <a:p>
                      <a:pPr indent="0" lvl="0" marL="0" rtl="0" algn="l">
                        <a:spcBef>
                          <a:spcPts val="0"/>
                        </a:spcBef>
                        <a:spcAft>
                          <a:spcPts val="0"/>
                        </a:spcAft>
                        <a:buNone/>
                      </a:pPr>
                      <a:r>
                        <a:rPr lang="en" sz="1500">
                          <a:latin typeface="Consolas"/>
                          <a:ea typeface="Consolas"/>
                          <a:cs typeface="Consolas"/>
                          <a:sym typeface="Consolas"/>
                        </a:rPr>
                        <a:t>ansible-inventory</a:t>
                      </a:r>
                      <a:endParaRPr sz="15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500">
                          <a:latin typeface="Consolas"/>
                          <a:ea typeface="Consolas"/>
                          <a:cs typeface="Consolas"/>
                          <a:sym typeface="Consolas"/>
                        </a:rPr>
                        <a:t>ansible-navigator inventory</a:t>
                      </a:r>
                      <a:endParaRPr sz="1500">
                        <a:latin typeface="Consolas"/>
                        <a:ea typeface="Consolas"/>
                        <a:cs typeface="Consolas"/>
                        <a:sym typeface="Consolas"/>
                      </a:endParaRPr>
                    </a:p>
                  </a:txBody>
                  <a:tcPr marT="91425" marB="91425" marR="91425" marL="91425"/>
                </a:tc>
              </a:tr>
              <a:tr h="396200">
                <a:tc>
                  <a:txBody>
                    <a:bodyPr/>
                    <a:lstStyle/>
                    <a:p>
                      <a:pPr indent="0" lvl="0" marL="0" rtl="0" algn="l">
                        <a:spcBef>
                          <a:spcPts val="0"/>
                        </a:spcBef>
                        <a:spcAft>
                          <a:spcPts val="0"/>
                        </a:spcAft>
                        <a:buNone/>
                      </a:pPr>
                      <a:r>
                        <a:rPr lang="en" sz="1500">
                          <a:latin typeface="Consolas"/>
                          <a:ea typeface="Consolas"/>
                          <a:cs typeface="Consolas"/>
                          <a:sym typeface="Consolas"/>
                        </a:rPr>
                        <a:t>ansible-playbook</a:t>
                      </a:r>
                      <a:endParaRPr sz="15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500">
                          <a:latin typeface="Consolas"/>
                          <a:ea typeface="Consolas"/>
                          <a:cs typeface="Consolas"/>
                          <a:sym typeface="Consolas"/>
                        </a:rPr>
                        <a:t>ansible-navigator run</a:t>
                      </a:r>
                      <a:endParaRPr sz="1500">
                        <a:latin typeface="Consolas"/>
                        <a:ea typeface="Consolas"/>
                        <a:cs typeface="Consolas"/>
                        <a:sym typeface="Consolas"/>
                      </a:endParaRPr>
                    </a:p>
                  </a:txBody>
                  <a:tcPr marT="91425" marB="91425" marR="91425" marL="91425"/>
                </a:tc>
              </a:tr>
            </a:tbl>
          </a:graphicData>
        </a:graphic>
      </p:graphicFrame>
      <p:sp>
        <p:nvSpPr>
          <p:cNvPr id="2140" name="Google Shape;2140;p149"/>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Mapping to previous Ansible commands</a:t>
            </a:r>
            <a:endParaRPr sz="1800">
              <a:solidFill>
                <a:srgbClr val="EE0000"/>
              </a:solidFill>
              <a:latin typeface="Red Hat Display"/>
              <a:ea typeface="Red Hat Display"/>
              <a:cs typeface="Red Hat Display"/>
              <a:sym typeface="Red Hat Display"/>
            </a:endParaRPr>
          </a:p>
        </p:txBody>
      </p:sp>
      <p:sp>
        <p:nvSpPr>
          <p:cNvPr id="2141" name="Google Shape;2141;p149"/>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ansible-navigator </a:t>
            </a:r>
            <a:endParaRPr sz="2800">
              <a:solidFill>
                <a:srgbClr val="000000"/>
              </a:solidFill>
              <a:latin typeface="Red Hat Display"/>
              <a:ea typeface="Red Hat Display"/>
              <a:cs typeface="Red Hat Display"/>
              <a:sym typeface="Red Hat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6"/>
          <p:cNvSpPr/>
          <p:nvPr/>
        </p:nvSpPr>
        <p:spPr>
          <a:xfrm>
            <a:off x="5479830" y="1368346"/>
            <a:ext cx="1378200" cy="1378200"/>
          </a:xfrm>
          <a:prstGeom prst="ellipse">
            <a:avLst/>
          </a:prstGeom>
          <a:noFill/>
          <a:ln cap="rnd"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8" name="Google Shape;828;p96"/>
          <p:cNvPicPr preferRelativeResize="0"/>
          <p:nvPr/>
        </p:nvPicPr>
        <p:blipFill rotWithShape="1">
          <a:blip r:embed="rId3">
            <a:alphaModFix/>
          </a:blip>
          <a:srcRect b="0" l="0" r="0" t="0"/>
          <a:stretch/>
        </p:blipFill>
        <p:spPr>
          <a:xfrm>
            <a:off x="5708259" y="1600291"/>
            <a:ext cx="920769" cy="920769"/>
          </a:xfrm>
          <a:prstGeom prst="rect">
            <a:avLst/>
          </a:prstGeom>
          <a:noFill/>
          <a:ln>
            <a:noFill/>
          </a:ln>
        </p:spPr>
      </p:pic>
      <p:sp>
        <p:nvSpPr>
          <p:cNvPr id="829" name="Google Shape;829;p96"/>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rgbClr val="FFFFFF"/>
                </a:solidFill>
              </a:rPr>
              <a:t>Red Hat Ansible Platform technical deck</a:t>
            </a:r>
            <a:endParaRPr>
              <a:solidFill>
                <a:srgbClr val="FFFFFF"/>
              </a:solidFill>
            </a:endParaRPr>
          </a:p>
        </p:txBody>
      </p:sp>
      <p:sp>
        <p:nvSpPr>
          <p:cNvPr id="830" name="Google Shape;830;p96"/>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31" name="Google Shape;831;p96"/>
          <p:cNvSpPr txBox="1"/>
          <p:nvPr/>
        </p:nvSpPr>
        <p:spPr>
          <a:xfrm>
            <a:off x="4794030" y="2733475"/>
            <a:ext cx="5563500" cy="16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3000">
                <a:solidFill>
                  <a:schemeClr val="lt1"/>
                </a:solidFill>
                <a:latin typeface="Red Hat Display Medium"/>
                <a:ea typeface="Red Hat Display Medium"/>
                <a:cs typeface="Red Hat Display Medium"/>
                <a:sym typeface="Red Hat Display Medium"/>
              </a:rPr>
              <a:t>Automation happens when</a:t>
            </a:r>
            <a:endParaRPr sz="30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3000">
                <a:solidFill>
                  <a:schemeClr val="lt1"/>
                </a:solidFill>
                <a:latin typeface="Red Hat Display"/>
                <a:ea typeface="Red Hat Display"/>
                <a:cs typeface="Red Hat Display"/>
                <a:sym typeface="Red Hat Display"/>
              </a:rPr>
              <a:t>one person meets a problem</a:t>
            </a:r>
            <a:endParaRPr sz="30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rPr lang="en" sz="3000">
                <a:solidFill>
                  <a:schemeClr val="lt1"/>
                </a:solidFill>
                <a:latin typeface="Red Hat Display"/>
                <a:ea typeface="Red Hat Display"/>
                <a:cs typeface="Red Hat Display"/>
                <a:sym typeface="Red Hat Display"/>
              </a:rPr>
              <a:t>they never want to solve again</a:t>
            </a:r>
            <a:endParaRPr sz="3000">
              <a:solidFill>
                <a:schemeClr val="lt1"/>
              </a:solidFill>
              <a:latin typeface="Red Hat Display"/>
              <a:ea typeface="Red Hat Display"/>
              <a:cs typeface="Red Hat Display"/>
              <a:sym typeface="Red Hat Display"/>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150"/>
          <p:cNvSpPr/>
          <p:nvPr/>
        </p:nvSpPr>
        <p:spPr>
          <a:xfrm>
            <a:off x="884978" y="1635200"/>
            <a:ext cx="10421700" cy="496500"/>
          </a:xfrm>
          <a:prstGeom prst="rect">
            <a:avLst/>
          </a:prstGeom>
          <a:solidFill>
            <a:srgbClr val="3C8FF7">
              <a:alpha val="6150"/>
            </a:srgb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sz="1500">
              <a:solidFill>
                <a:srgbClr val="3C8FF7"/>
              </a:solidFill>
              <a:latin typeface="Red Hat Text"/>
              <a:ea typeface="Red Hat Text"/>
              <a:cs typeface="Red Hat Text"/>
              <a:sym typeface="Red Hat Text"/>
            </a:endParaRPr>
          </a:p>
        </p:txBody>
      </p:sp>
      <p:sp>
        <p:nvSpPr>
          <p:cNvPr id="2147" name="Google Shape;2147;p150"/>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Common subcommands</a:t>
            </a:r>
            <a:endParaRPr sz="1800">
              <a:solidFill>
                <a:srgbClr val="EE0000"/>
              </a:solidFill>
              <a:latin typeface="Red Hat Display"/>
              <a:ea typeface="Red Hat Display"/>
              <a:cs typeface="Red Hat Display"/>
              <a:sym typeface="Red Hat Display"/>
            </a:endParaRPr>
          </a:p>
        </p:txBody>
      </p:sp>
      <p:sp>
        <p:nvSpPr>
          <p:cNvPr id="2148" name="Google Shape;2148;p150"/>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ansible-navigator </a:t>
            </a:r>
            <a:endParaRPr sz="2800">
              <a:solidFill>
                <a:srgbClr val="000000"/>
              </a:solidFill>
              <a:latin typeface="Red Hat Display"/>
              <a:ea typeface="Red Hat Display"/>
              <a:cs typeface="Red Hat Display"/>
              <a:sym typeface="Red Hat Display"/>
            </a:endParaRPr>
          </a:p>
        </p:txBody>
      </p:sp>
      <p:graphicFrame>
        <p:nvGraphicFramePr>
          <p:cNvPr id="2149" name="Google Shape;2149;p150"/>
          <p:cNvGraphicFramePr/>
          <p:nvPr/>
        </p:nvGraphicFramePr>
        <p:xfrm>
          <a:off x="500250" y="2284313"/>
          <a:ext cx="3000000" cy="3000000"/>
        </p:xfrm>
        <a:graphic>
          <a:graphicData uri="http://schemas.openxmlformats.org/drawingml/2006/table">
            <a:tbl>
              <a:tblPr>
                <a:noFill/>
                <a:tableStyleId>{235028CE-84C9-4B5E-A0DA-7F21BAF8DE7D}</a:tableStyleId>
              </a:tblPr>
              <a:tblGrid>
                <a:gridCol w="1356125"/>
                <a:gridCol w="4219425"/>
                <a:gridCol w="3360500"/>
                <a:gridCol w="2086400"/>
              </a:tblGrid>
              <a:tr h="401100">
                <a:tc>
                  <a:txBody>
                    <a:bodyPr/>
                    <a:lstStyle/>
                    <a:p>
                      <a:pPr indent="0" lvl="0" marL="0" rtl="0" algn="ctr">
                        <a:spcBef>
                          <a:spcPts val="0"/>
                        </a:spcBef>
                        <a:spcAft>
                          <a:spcPts val="0"/>
                        </a:spcAft>
                        <a:buNone/>
                      </a:pPr>
                      <a:r>
                        <a:rPr b="1" lang="en">
                          <a:solidFill>
                            <a:schemeClr val="lt1"/>
                          </a:solidFill>
                        </a:rPr>
                        <a:t>Name</a:t>
                      </a:r>
                      <a:endParaRPr b="1">
                        <a:solidFill>
                          <a:schemeClr val="lt1"/>
                        </a:solidFill>
                      </a:endParaRPr>
                    </a:p>
                  </a:txBody>
                  <a:tcPr marT="68575" marB="68575" marR="68575" marL="68575">
                    <a:solidFill>
                      <a:schemeClr val="accent1"/>
                    </a:solidFill>
                  </a:tcPr>
                </a:tc>
                <a:tc>
                  <a:txBody>
                    <a:bodyPr/>
                    <a:lstStyle/>
                    <a:p>
                      <a:pPr indent="0" lvl="0" marL="0" rtl="0" algn="ctr">
                        <a:spcBef>
                          <a:spcPts val="0"/>
                        </a:spcBef>
                        <a:spcAft>
                          <a:spcPts val="0"/>
                        </a:spcAft>
                        <a:buNone/>
                      </a:pPr>
                      <a:r>
                        <a:rPr b="1" lang="en">
                          <a:solidFill>
                            <a:schemeClr val="lt1"/>
                          </a:solidFill>
                        </a:rPr>
                        <a:t>Description</a:t>
                      </a:r>
                      <a:endParaRPr b="1">
                        <a:solidFill>
                          <a:schemeClr val="lt1"/>
                        </a:solidFill>
                      </a:endParaRPr>
                    </a:p>
                  </a:txBody>
                  <a:tcPr marT="68575" marB="68575" marR="68575" marL="68575">
                    <a:solidFill>
                      <a:schemeClr val="accent1"/>
                    </a:solidFill>
                  </a:tcPr>
                </a:tc>
                <a:tc>
                  <a:txBody>
                    <a:bodyPr/>
                    <a:lstStyle/>
                    <a:p>
                      <a:pPr indent="0" lvl="0" marL="0" rtl="0" algn="ctr">
                        <a:spcBef>
                          <a:spcPts val="0"/>
                        </a:spcBef>
                        <a:spcAft>
                          <a:spcPts val="0"/>
                        </a:spcAft>
                        <a:buNone/>
                      </a:pPr>
                      <a:r>
                        <a:rPr b="1" lang="en">
                          <a:solidFill>
                            <a:schemeClr val="lt1"/>
                          </a:solidFill>
                        </a:rPr>
                        <a:t>CLI Example</a:t>
                      </a:r>
                      <a:endParaRPr b="1">
                        <a:solidFill>
                          <a:schemeClr val="lt1"/>
                        </a:solidFill>
                      </a:endParaRPr>
                    </a:p>
                  </a:txBody>
                  <a:tcPr marT="68575" marB="68575" marR="68575" marL="68575">
                    <a:solidFill>
                      <a:schemeClr val="accent1"/>
                    </a:solidFill>
                  </a:tcPr>
                </a:tc>
                <a:tc>
                  <a:txBody>
                    <a:bodyPr/>
                    <a:lstStyle/>
                    <a:p>
                      <a:pPr indent="0" lvl="0" marL="0" rtl="0" algn="ctr">
                        <a:spcBef>
                          <a:spcPts val="0"/>
                        </a:spcBef>
                        <a:spcAft>
                          <a:spcPts val="0"/>
                        </a:spcAft>
                        <a:buNone/>
                      </a:pPr>
                      <a:r>
                        <a:rPr b="1" lang="en">
                          <a:solidFill>
                            <a:schemeClr val="lt1"/>
                          </a:solidFill>
                        </a:rPr>
                        <a:t>Colon command within TUI</a:t>
                      </a:r>
                      <a:endParaRPr b="1">
                        <a:solidFill>
                          <a:schemeClr val="lt1"/>
                        </a:solidFill>
                      </a:endParaRPr>
                    </a:p>
                  </a:txBody>
                  <a:tcPr marT="68575" marB="68575" marR="68575" marL="68575">
                    <a:solidFill>
                      <a:schemeClr val="accent1"/>
                    </a:solidFill>
                  </a:tcPr>
                </a:tc>
              </a:tr>
              <a:tr h="401100">
                <a:tc>
                  <a:txBody>
                    <a:bodyPr/>
                    <a:lstStyle/>
                    <a:p>
                      <a:pPr indent="0" lvl="0" marL="0" rtl="0" algn="l">
                        <a:spcBef>
                          <a:spcPts val="0"/>
                        </a:spcBef>
                        <a:spcAft>
                          <a:spcPts val="0"/>
                        </a:spcAft>
                        <a:buNone/>
                      </a:pPr>
                      <a:r>
                        <a:rPr lang="en">
                          <a:latin typeface="Consolas"/>
                          <a:ea typeface="Consolas"/>
                          <a:cs typeface="Consolas"/>
                          <a:sym typeface="Consolas"/>
                        </a:rPr>
                        <a:t>collections</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Explore available collections</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ansible-navigator collections --help</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:collections</a:t>
                      </a:r>
                      <a:endParaRPr>
                        <a:latin typeface="Consolas"/>
                        <a:ea typeface="Consolas"/>
                        <a:cs typeface="Consolas"/>
                        <a:sym typeface="Consolas"/>
                      </a:endParaRPr>
                    </a:p>
                  </a:txBody>
                  <a:tcPr marT="68575" marB="68575" marR="68575" marL="68575">
                    <a:solidFill>
                      <a:schemeClr val="lt1"/>
                    </a:solidFill>
                  </a:tcPr>
                </a:tc>
              </a:tr>
              <a:tr h="401100">
                <a:tc>
                  <a:txBody>
                    <a:bodyPr/>
                    <a:lstStyle/>
                    <a:p>
                      <a:pPr indent="0" lvl="0" marL="0" rtl="0" algn="l">
                        <a:spcBef>
                          <a:spcPts val="0"/>
                        </a:spcBef>
                        <a:spcAft>
                          <a:spcPts val="0"/>
                        </a:spcAft>
                        <a:buNone/>
                      </a:pPr>
                      <a:r>
                        <a:rPr lang="en">
                          <a:latin typeface="Consolas"/>
                          <a:ea typeface="Consolas"/>
                          <a:cs typeface="Consolas"/>
                          <a:sym typeface="Consolas"/>
                        </a:rPr>
                        <a:t>config</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Explore the current ansible configuration</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ansible-navigator config --help</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:config</a:t>
                      </a:r>
                      <a:endParaRPr>
                        <a:latin typeface="Consolas"/>
                        <a:ea typeface="Consolas"/>
                        <a:cs typeface="Consolas"/>
                        <a:sym typeface="Consolas"/>
                      </a:endParaRPr>
                    </a:p>
                  </a:txBody>
                  <a:tcPr marT="68575" marB="68575" marR="68575" marL="68575">
                    <a:solidFill>
                      <a:schemeClr val="lt1"/>
                    </a:solidFill>
                  </a:tcPr>
                </a:tc>
              </a:tr>
              <a:tr h="401100">
                <a:tc>
                  <a:txBody>
                    <a:bodyPr/>
                    <a:lstStyle/>
                    <a:p>
                      <a:pPr indent="0" lvl="0" marL="0" rtl="0" algn="l">
                        <a:spcBef>
                          <a:spcPts val="0"/>
                        </a:spcBef>
                        <a:spcAft>
                          <a:spcPts val="0"/>
                        </a:spcAft>
                        <a:buNone/>
                      </a:pPr>
                      <a:r>
                        <a:rPr lang="en">
                          <a:latin typeface="Consolas"/>
                          <a:ea typeface="Consolas"/>
                          <a:cs typeface="Consolas"/>
                          <a:sym typeface="Consolas"/>
                        </a:rPr>
                        <a:t>doc</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Review documentation for a module or plugin</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ansible-navigator doc --help</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:doc</a:t>
                      </a:r>
                      <a:endParaRPr>
                        <a:latin typeface="Consolas"/>
                        <a:ea typeface="Consolas"/>
                        <a:cs typeface="Consolas"/>
                        <a:sym typeface="Consolas"/>
                      </a:endParaRPr>
                    </a:p>
                  </a:txBody>
                  <a:tcPr marT="68575" marB="68575" marR="68575" marL="68575">
                    <a:solidFill>
                      <a:schemeClr val="lt1"/>
                    </a:solidFill>
                  </a:tcPr>
                </a:tc>
              </a:tr>
              <a:tr h="401100">
                <a:tc>
                  <a:txBody>
                    <a:bodyPr/>
                    <a:lstStyle/>
                    <a:p>
                      <a:pPr indent="0" lvl="0" marL="0" rtl="0" algn="l">
                        <a:spcBef>
                          <a:spcPts val="0"/>
                        </a:spcBef>
                        <a:spcAft>
                          <a:spcPts val="0"/>
                        </a:spcAft>
                        <a:buNone/>
                      </a:pPr>
                      <a:r>
                        <a:rPr lang="en">
                          <a:latin typeface="Consolas"/>
                          <a:ea typeface="Consolas"/>
                          <a:cs typeface="Consolas"/>
                          <a:sym typeface="Consolas"/>
                        </a:rPr>
                        <a:t>images</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Explore execution environment images</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ansible-navigator images --help</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:images</a:t>
                      </a:r>
                      <a:endParaRPr>
                        <a:latin typeface="Consolas"/>
                        <a:ea typeface="Consolas"/>
                        <a:cs typeface="Consolas"/>
                        <a:sym typeface="Consolas"/>
                      </a:endParaRPr>
                    </a:p>
                  </a:txBody>
                  <a:tcPr marT="68575" marB="68575" marR="68575" marL="68575">
                    <a:solidFill>
                      <a:schemeClr val="lt1"/>
                    </a:solidFill>
                  </a:tcPr>
                </a:tc>
              </a:tr>
              <a:tr h="401100">
                <a:tc>
                  <a:txBody>
                    <a:bodyPr/>
                    <a:lstStyle/>
                    <a:p>
                      <a:pPr indent="0" lvl="0" marL="0" rtl="0" algn="l">
                        <a:spcBef>
                          <a:spcPts val="0"/>
                        </a:spcBef>
                        <a:spcAft>
                          <a:spcPts val="0"/>
                        </a:spcAft>
                        <a:buNone/>
                      </a:pPr>
                      <a:r>
                        <a:rPr lang="en">
                          <a:latin typeface="Consolas"/>
                          <a:ea typeface="Consolas"/>
                          <a:cs typeface="Consolas"/>
                          <a:sym typeface="Consolas"/>
                        </a:rPr>
                        <a:t>inventory</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Explore and inventory</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ansible-navigator inventory --help</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:inventory</a:t>
                      </a:r>
                      <a:endParaRPr>
                        <a:latin typeface="Consolas"/>
                        <a:ea typeface="Consolas"/>
                        <a:cs typeface="Consolas"/>
                        <a:sym typeface="Consolas"/>
                      </a:endParaRPr>
                    </a:p>
                  </a:txBody>
                  <a:tcPr marT="68575" marB="68575" marR="68575" marL="68575">
                    <a:solidFill>
                      <a:schemeClr val="lt1"/>
                    </a:solidFill>
                  </a:tcPr>
                </a:tc>
              </a:tr>
              <a:tr h="621700">
                <a:tc>
                  <a:txBody>
                    <a:bodyPr/>
                    <a:lstStyle/>
                    <a:p>
                      <a:pPr indent="0" lvl="0" marL="0" rtl="0" algn="l">
                        <a:spcBef>
                          <a:spcPts val="0"/>
                        </a:spcBef>
                        <a:spcAft>
                          <a:spcPts val="0"/>
                        </a:spcAft>
                        <a:buNone/>
                      </a:pPr>
                      <a:r>
                        <a:rPr lang="en">
                          <a:latin typeface="Consolas"/>
                          <a:ea typeface="Consolas"/>
                          <a:cs typeface="Consolas"/>
                          <a:sym typeface="Consolas"/>
                        </a:rPr>
                        <a:t>replay</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Explore a previous run using a playbook artifact</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ansible-navigator replay --help</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:replay</a:t>
                      </a:r>
                      <a:endParaRPr>
                        <a:latin typeface="Consolas"/>
                        <a:ea typeface="Consolas"/>
                        <a:cs typeface="Consolas"/>
                        <a:sym typeface="Consolas"/>
                      </a:endParaRPr>
                    </a:p>
                  </a:txBody>
                  <a:tcPr marT="68575" marB="68575" marR="68575" marL="68575">
                    <a:solidFill>
                      <a:schemeClr val="lt1"/>
                    </a:solidFill>
                  </a:tcPr>
                </a:tc>
              </a:tr>
              <a:tr h="401100">
                <a:tc>
                  <a:txBody>
                    <a:bodyPr/>
                    <a:lstStyle/>
                    <a:p>
                      <a:pPr indent="0" lvl="0" marL="0" rtl="0" algn="l">
                        <a:spcBef>
                          <a:spcPts val="0"/>
                        </a:spcBef>
                        <a:spcAft>
                          <a:spcPts val="0"/>
                        </a:spcAft>
                        <a:buNone/>
                      </a:pPr>
                      <a:r>
                        <a:rPr lang="en">
                          <a:latin typeface="Consolas"/>
                          <a:ea typeface="Consolas"/>
                          <a:cs typeface="Consolas"/>
                          <a:sym typeface="Consolas"/>
                        </a:rPr>
                        <a:t>run</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Run a playbook</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ansible-navigator run --help</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:run</a:t>
                      </a:r>
                      <a:endParaRPr>
                        <a:latin typeface="Consolas"/>
                        <a:ea typeface="Consolas"/>
                        <a:cs typeface="Consolas"/>
                        <a:sym typeface="Consolas"/>
                      </a:endParaRPr>
                    </a:p>
                  </a:txBody>
                  <a:tcPr marT="68575" marB="68575" marR="68575" marL="68575">
                    <a:solidFill>
                      <a:schemeClr val="lt1"/>
                    </a:solidFill>
                  </a:tcPr>
                </a:tc>
              </a:tr>
              <a:tr h="401100">
                <a:tc>
                  <a:txBody>
                    <a:bodyPr/>
                    <a:lstStyle/>
                    <a:p>
                      <a:pPr indent="0" lvl="0" marL="0" rtl="0" algn="l">
                        <a:spcBef>
                          <a:spcPts val="0"/>
                        </a:spcBef>
                        <a:spcAft>
                          <a:spcPts val="0"/>
                        </a:spcAft>
                        <a:buNone/>
                      </a:pPr>
                      <a:r>
                        <a:rPr lang="en">
                          <a:latin typeface="Consolas"/>
                          <a:ea typeface="Consolas"/>
                          <a:cs typeface="Consolas"/>
                          <a:sym typeface="Consolas"/>
                        </a:rPr>
                        <a:t>welcome</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Start at the welcome page</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ansible-navigator welcome --help</a:t>
                      </a:r>
                      <a:endParaRPr>
                        <a:latin typeface="Consolas"/>
                        <a:ea typeface="Consolas"/>
                        <a:cs typeface="Consolas"/>
                        <a:sym typeface="Consolas"/>
                      </a:endParaRPr>
                    </a:p>
                  </a:txBody>
                  <a:tcPr marT="68575" marB="68575" marR="68575" marL="68575">
                    <a:solidFill>
                      <a:schemeClr val="lt1"/>
                    </a:solidFill>
                  </a:tcPr>
                </a:tc>
                <a:tc>
                  <a:txBody>
                    <a:bodyPr/>
                    <a:lstStyle/>
                    <a:p>
                      <a:pPr indent="0" lvl="0" marL="0" rtl="0" algn="l">
                        <a:spcBef>
                          <a:spcPts val="0"/>
                        </a:spcBef>
                        <a:spcAft>
                          <a:spcPts val="0"/>
                        </a:spcAft>
                        <a:buNone/>
                      </a:pPr>
                      <a:r>
                        <a:rPr lang="en">
                          <a:latin typeface="Consolas"/>
                          <a:ea typeface="Consolas"/>
                          <a:cs typeface="Consolas"/>
                          <a:sym typeface="Consolas"/>
                        </a:rPr>
                        <a:t>:welcome</a:t>
                      </a:r>
                      <a:endParaRPr>
                        <a:latin typeface="Consolas"/>
                        <a:ea typeface="Consolas"/>
                        <a:cs typeface="Consolas"/>
                        <a:sym typeface="Consolas"/>
                      </a:endParaRPr>
                    </a:p>
                  </a:txBody>
                  <a:tcPr marT="68575" marB="68575" marR="68575" marL="68575">
                    <a:solidFill>
                      <a:schemeClr val="lt1"/>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151"/>
          <p:cNvSpPr txBox="1"/>
          <p:nvPr/>
        </p:nvSpPr>
        <p:spPr>
          <a:xfrm>
            <a:off x="369450" y="4225700"/>
            <a:ext cx="11165400" cy="1875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FFFFFF"/>
                </a:solidFill>
                <a:latin typeface="Courier New"/>
                <a:ea typeface="Courier New"/>
                <a:cs typeface="Courier New"/>
                <a:sym typeface="Courier New"/>
              </a:rPr>
              <a:t>[student1@ansible networking-workshop]$ ansible-navigator playbook.yml --mode stdout</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rgbClr val="FFFFFF"/>
                </a:solidFill>
                <a:latin typeface="Courier New"/>
                <a:ea typeface="Courier New"/>
                <a:cs typeface="Courier New"/>
                <a:sym typeface="Courier New"/>
              </a:rPr>
              <a:t>PLAY [snmp ro/rw string configuration] ***************************************************************</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rgbClr val="FFFFFF"/>
                </a:solidFill>
                <a:latin typeface="Courier New"/>
                <a:ea typeface="Courier New"/>
                <a:cs typeface="Courier New"/>
                <a:sym typeface="Courier New"/>
              </a:rPr>
              <a:t>TASK [ensure snmp strings are present] *********************************************</a:t>
            </a:r>
            <a:r>
              <a:rPr lang="en" sz="1200">
                <a:solidFill>
                  <a:srgbClr val="FFFFFF"/>
                </a:solidFill>
                <a:latin typeface="Courier New"/>
                <a:ea typeface="Courier New"/>
                <a:cs typeface="Courier New"/>
                <a:sym typeface="Courier New"/>
              </a:rPr>
              <a:t>*</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rgbClr val="FFFF00"/>
                </a:solidFill>
                <a:latin typeface="Courier New"/>
                <a:ea typeface="Courier New"/>
                <a:cs typeface="Courier New"/>
                <a:sym typeface="Courier New"/>
              </a:rPr>
              <a:t>changed: [rtr1]</a:t>
            </a:r>
            <a:endParaRPr sz="1200">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rgbClr val="FFFFFF"/>
                </a:solidFill>
                <a:latin typeface="Courier New"/>
                <a:ea typeface="Courier New"/>
                <a:cs typeface="Courier New"/>
                <a:sym typeface="Courier New"/>
              </a:rPr>
              <a:t>PLAY RECAP ********************************************************************************</a:t>
            </a:r>
            <a:r>
              <a:rPr lang="en" sz="1200">
                <a:solidFill>
                  <a:srgbClr val="FFFFFF"/>
                </a:solidFill>
                <a:latin typeface="Courier New"/>
                <a:ea typeface="Courier New"/>
                <a:cs typeface="Courier New"/>
                <a:sym typeface="Courier New"/>
              </a:rPr>
              <a:t>************</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rgbClr val="FFFF00"/>
                </a:solidFill>
                <a:latin typeface="Courier New"/>
                <a:ea typeface="Courier New"/>
                <a:cs typeface="Courier New"/>
                <a:sym typeface="Courier New"/>
              </a:rPr>
              <a:t>rtr1 </a:t>
            </a:r>
            <a:r>
              <a:rPr lang="en" sz="1200">
                <a:solidFill>
                  <a:srgbClr val="FFFFFF"/>
                </a:solidFill>
                <a:latin typeface="Courier New"/>
                <a:ea typeface="Courier New"/>
                <a:cs typeface="Courier New"/>
                <a:sym typeface="Courier New"/>
              </a:rPr>
              <a:t>                      : </a:t>
            </a:r>
            <a:r>
              <a:rPr lang="en" sz="1200">
                <a:solidFill>
                  <a:srgbClr val="00FF00"/>
                </a:solidFill>
                <a:latin typeface="Courier New"/>
                <a:ea typeface="Courier New"/>
                <a:cs typeface="Courier New"/>
                <a:sym typeface="Courier New"/>
              </a:rPr>
              <a:t>ok=1 </a:t>
            </a:r>
            <a:r>
              <a:rPr lang="en" sz="1200">
                <a:solidFill>
                  <a:srgbClr val="FFFFFF"/>
                </a:solidFill>
                <a:latin typeface="Courier New"/>
                <a:ea typeface="Courier New"/>
                <a:cs typeface="Courier New"/>
                <a:sym typeface="Courier New"/>
              </a:rPr>
              <a:t>   </a:t>
            </a:r>
            <a:r>
              <a:rPr lang="en" sz="1200">
                <a:solidFill>
                  <a:srgbClr val="FFFF00"/>
                </a:solidFill>
                <a:latin typeface="Courier New"/>
                <a:ea typeface="Courier New"/>
                <a:cs typeface="Courier New"/>
                <a:sym typeface="Courier New"/>
              </a:rPr>
              <a:t>changed=1</a:t>
            </a:r>
            <a:r>
              <a:rPr lang="en" sz="1200">
                <a:solidFill>
                  <a:srgbClr val="FFFFFF"/>
                </a:solidFill>
                <a:latin typeface="Courier New"/>
                <a:ea typeface="Courier New"/>
                <a:cs typeface="Courier New"/>
                <a:sym typeface="Courier New"/>
              </a:rPr>
              <a:t>    unreachable=0    failed=0    skipped=0    rescued=0    ignored=0</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FFFFFF"/>
              </a:solidFill>
              <a:latin typeface="Courier New"/>
              <a:ea typeface="Courier New"/>
              <a:cs typeface="Courier New"/>
              <a:sym typeface="Courier New"/>
            </a:endParaRPr>
          </a:p>
        </p:txBody>
      </p:sp>
      <p:sp>
        <p:nvSpPr>
          <p:cNvPr id="2155" name="Google Shape;2155;p151"/>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Running a playbook</a:t>
            </a:r>
            <a:endParaRPr sz="3600">
              <a:solidFill>
                <a:srgbClr val="EE0000"/>
              </a:solidFill>
              <a:latin typeface="Red Hat Display"/>
              <a:ea typeface="Red Hat Display"/>
              <a:cs typeface="Red Hat Display"/>
              <a:sym typeface="Red Hat Display"/>
            </a:endParaRPr>
          </a:p>
        </p:txBody>
      </p:sp>
      <p:sp>
        <p:nvSpPr>
          <p:cNvPr id="2156" name="Google Shape;2156;p151"/>
          <p:cNvSpPr/>
          <p:nvPr/>
        </p:nvSpPr>
        <p:spPr>
          <a:xfrm rot="-5400000">
            <a:off x="369450" y="1331977"/>
            <a:ext cx="1830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51"/>
          <p:cNvSpPr/>
          <p:nvPr/>
        </p:nvSpPr>
        <p:spPr>
          <a:xfrm>
            <a:off x="5629650" y="1331975"/>
            <a:ext cx="1632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51"/>
          <p:cNvSpPr/>
          <p:nvPr/>
        </p:nvSpPr>
        <p:spPr>
          <a:xfrm>
            <a:off x="476250" y="1331975"/>
            <a:ext cx="9327300" cy="183000"/>
          </a:xfrm>
          <a:prstGeom prst="rect">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59" name="Google Shape;2159;p151"/>
          <p:cNvSpPr/>
          <p:nvPr/>
        </p:nvSpPr>
        <p:spPr>
          <a:xfrm>
            <a:off x="448975" y="1390475"/>
            <a:ext cx="66000" cy="66000"/>
          </a:xfrm>
          <a:prstGeom prst="ellipse">
            <a:avLst/>
          </a:prstGeom>
          <a:solidFill>
            <a:srgbClr val="F1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51"/>
          <p:cNvSpPr/>
          <p:nvPr/>
        </p:nvSpPr>
        <p:spPr>
          <a:xfrm>
            <a:off x="579882" y="1390475"/>
            <a:ext cx="66000" cy="660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51"/>
          <p:cNvSpPr/>
          <p:nvPr/>
        </p:nvSpPr>
        <p:spPr>
          <a:xfrm>
            <a:off x="710788" y="1390475"/>
            <a:ext cx="66000" cy="66000"/>
          </a:xfrm>
          <a:prstGeom prst="ellipse">
            <a:avLst/>
          </a:prstGeom>
          <a:solidFill>
            <a:srgbClr val="5CB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2" name="Google Shape;2162;p151"/>
          <p:cNvGrpSpPr/>
          <p:nvPr/>
        </p:nvGrpSpPr>
        <p:grpSpPr>
          <a:xfrm>
            <a:off x="369460" y="3971923"/>
            <a:ext cx="9434088" cy="65981"/>
            <a:chOff x="2805175" y="2429600"/>
            <a:chExt cx="2412625" cy="183025"/>
          </a:xfrm>
        </p:grpSpPr>
        <p:sp>
          <p:nvSpPr>
            <p:cNvPr id="2163" name="Google Shape;2163;p151"/>
            <p:cNvSpPr/>
            <p:nvPr/>
          </p:nvSpPr>
          <p:spPr>
            <a:xfrm rot="5400000">
              <a:off x="5034800" y="2429600"/>
              <a:ext cx="1830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51"/>
            <p:cNvSpPr/>
            <p:nvPr/>
          </p:nvSpPr>
          <p:spPr>
            <a:xfrm rot="10800000">
              <a:off x="2805175" y="2429625"/>
              <a:ext cx="1866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65" name="Google Shape;2165;p151"/>
            <p:cNvSpPr/>
            <p:nvPr/>
          </p:nvSpPr>
          <p:spPr>
            <a:xfrm rot="10800000">
              <a:off x="2892975" y="2429600"/>
              <a:ext cx="2212800" cy="183000"/>
            </a:xfrm>
            <a:prstGeom prst="rect">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6" name="Google Shape;2166;p151"/>
          <p:cNvSpPr txBox="1"/>
          <p:nvPr/>
        </p:nvSpPr>
        <p:spPr>
          <a:xfrm>
            <a:off x="369450" y="1488800"/>
            <a:ext cx="9434100" cy="2549100"/>
          </a:xfrm>
          <a:prstGeom prst="rect">
            <a:avLst/>
          </a:prstGeom>
          <a:solidFill>
            <a:srgbClr val="102441"/>
          </a:solidFill>
          <a:ln>
            <a:noFill/>
          </a:ln>
        </p:spPr>
        <p:txBody>
          <a:bodyPr anchorCtr="0" anchor="t" bIns="228600" lIns="228600" spcFirstLastPara="1" rIns="228600" wrap="square" tIns="91425">
            <a:noAutofit/>
          </a:bodyPr>
          <a:lstStyle/>
          <a:p>
            <a:pPr indent="0" lvl="0" marL="0" rtl="0" algn="l">
              <a:lnSpc>
                <a:spcPct val="120000"/>
              </a:lnSpc>
              <a:spcBef>
                <a:spcPts val="0"/>
              </a:spcBef>
              <a:spcAft>
                <a:spcPts val="0"/>
              </a:spcAft>
              <a:buClr>
                <a:srgbClr val="000000"/>
              </a:buClr>
              <a:buSzPts val="1100"/>
              <a:buFont typeface="Arial"/>
              <a:buNone/>
            </a:pPr>
            <a:r>
              <a:rPr lang="en" sz="1200">
                <a:solidFill>
                  <a:srgbClr val="FFFFFF"/>
                </a:solidFill>
                <a:latin typeface="Overpass Mono"/>
                <a:ea typeface="Overpass Mono"/>
                <a:cs typeface="Overpass Mono"/>
                <a:sym typeface="Overpass Mono"/>
              </a:rPr>
              <a:t>---</a:t>
            </a:r>
            <a:endParaRPr sz="12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200">
                <a:solidFill>
                  <a:srgbClr val="FFFFFF"/>
                </a:solidFill>
                <a:latin typeface="Overpass Mono"/>
                <a:ea typeface="Overpass Mono"/>
                <a:cs typeface="Overpass Mono"/>
                <a:sym typeface="Overpass Mono"/>
              </a:rPr>
              <a:t>- name: </a:t>
            </a:r>
            <a:r>
              <a:rPr lang="en" sz="1200">
                <a:solidFill>
                  <a:srgbClr val="FFBC00"/>
                </a:solidFill>
                <a:latin typeface="Overpass Mono"/>
                <a:ea typeface="Overpass Mono"/>
                <a:cs typeface="Overpass Mono"/>
                <a:sym typeface="Overpass Mono"/>
              </a:rPr>
              <a:t>snmp ro/rw string configuration</a:t>
            </a:r>
            <a:endParaRPr sz="12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200">
                <a:solidFill>
                  <a:srgbClr val="FFFFFF"/>
                </a:solidFill>
                <a:latin typeface="Overpass Mono"/>
                <a:ea typeface="Overpass Mono"/>
                <a:cs typeface="Overpass Mono"/>
                <a:sym typeface="Overpass Mono"/>
              </a:rPr>
              <a:t>  hosts: </a:t>
            </a:r>
            <a:r>
              <a:rPr lang="en" sz="1200">
                <a:solidFill>
                  <a:srgbClr val="5CBEC1"/>
                </a:solidFill>
                <a:latin typeface="Overpass Mono"/>
                <a:ea typeface="Overpass Mono"/>
                <a:cs typeface="Overpass Mono"/>
                <a:sym typeface="Overpass Mono"/>
              </a:rPr>
              <a:t>cisco</a:t>
            </a:r>
            <a:endParaRPr sz="1200">
              <a:solidFill>
                <a:srgbClr val="5CBEC1"/>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200">
                <a:solidFill>
                  <a:srgbClr val="FFFFFF"/>
                </a:solidFill>
                <a:latin typeface="Overpass Mono"/>
                <a:ea typeface="Overpass Mono"/>
                <a:cs typeface="Overpass Mono"/>
                <a:sym typeface="Overpass Mono"/>
              </a:rPr>
              <a:t>  gather_facts: </a:t>
            </a:r>
            <a:r>
              <a:rPr lang="en" sz="1200">
                <a:solidFill>
                  <a:srgbClr val="00BFA4"/>
                </a:solidFill>
                <a:latin typeface="Overpass Mono"/>
                <a:ea typeface="Overpass Mono"/>
                <a:cs typeface="Overpass Mono"/>
                <a:sym typeface="Overpass Mono"/>
              </a:rPr>
              <a:t>false</a:t>
            </a:r>
            <a:br>
              <a:rPr lang="en" sz="1200">
                <a:solidFill>
                  <a:srgbClr val="00BFA4"/>
                </a:solidFill>
                <a:latin typeface="Overpass Mono"/>
                <a:ea typeface="Overpass Mono"/>
                <a:cs typeface="Overpass Mono"/>
                <a:sym typeface="Overpass Mono"/>
              </a:rPr>
            </a:br>
            <a:endParaRPr sz="12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200">
                <a:solidFill>
                  <a:srgbClr val="FFFFFF"/>
                </a:solidFill>
                <a:latin typeface="Overpass Mono"/>
                <a:ea typeface="Overpass Mono"/>
                <a:cs typeface="Overpass Mono"/>
                <a:sym typeface="Overpass Mono"/>
              </a:rPr>
              <a:t>  tasks: </a:t>
            </a:r>
            <a:endParaRPr sz="12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200">
                <a:solidFill>
                  <a:srgbClr val="90A4AE"/>
                </a:solidFill>
                <a:latin typeface="Overpass Mono"/>
                <a:ea typeface="Overpass Mono"/>
                <a:cs typeface="Overpass Mono"/>
                <a:sym typeface="Overpass Mono"/>
              </a:rPr>
              <a:t>    - </a:t>
            </a:r>
            <a:r>
              <a:rPr lang="en" sz="1200">
                <a:solidFill>
                  <a:srgbClr val="FFFFFF"/>
                </a:solidFill>
                <a:latin typeface="Overpass Mono"/>
                <a:ea typeface="Overpass Mono"/>
                <a:cs typeface="Overpass Mono"/>
                <a:sym typeface="Overpass Mono"/>
              </a:rPr>
              <a:t>name</a:t>
            </a:r>
            <a:r>
              <a:rPr lang="en" sz="1200">
                <a:solidFill>
                  <a:srgbClr val="90A4AE"/>
                </a:solidFill>
                <a:latin typeface="Overpass Mono"/>
                <a:ea typeface="Overpass Mono"/>
                <a:cs typeface="Overpass Mono"/>
                <a:sym typeface="Overpass Mono"/>
              </a:rPr>
              <a:t>: </a:t>
            </a:r>
            <a:r>
              <a:rPr lang="en" sz="1200">
                <a:solidFill>
                  <a:srgbClr val="FFBC00"/>
                </a:solidFill>
                <a:latin typeface="Overpass Mono"/>
                <a:ea typeface="Overpass Mono"/>
                <a:cs typeface="Overpass Mono"/>
                <a:sym typeface="Overpass Mono"/>
              </a:rPr>
              <a:t>ensure snmp strings are present</a:t>
            </a:r>
            <a:endParaRPr sz="12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200">
                <a:solidFill>
                  <a:srgbClr val="90A4AE"/>
                </a:solidFill>
                <a:latin typeface="Overpass Mono"/>
                <a:ea typeface="Overpass Mono"/>
                <a:cs typeface="Overpass Mono"/>
                <a:sym typeface="Overpass Mono"/>
              </a:rPr>
              <a:t>      </a:t>
            </a:r>
            <a:r>
              <a:rPr lang="en" sz="1200">
                <a:solidFill>
                  <a:srgbClr val="FFFFFF"/>
                </a:solidFill>
                <a:latin typeface="Overpass Mono"/>
                <a:ea typeface="Overpass Mono"/>
                <a:cs typeface="Overpass Mono"/>
                <a:sym typeface="Overpass Mono"/>
              </a:rPr>
              <a:t>cisco.ios.config</a:t>
            </a:r>
            <a:r>
              <a:rPr lang="en" sz="1200">
                <a:solidFill>
                  <a:srgbClr val="90A4AE"/>
                </a:solidFill>
                <a:latin typeface="Overpass Mono"/>
                <a:ea typeface="Overpass Mono"/>
                <a:cs typeface="Overpass Mono"/>
                <a:sym typeface="Overpass Mono"/>
              </a:rPr>
              <a:t>:</a:t>
            </a:r>
            <a:endParaRPr sz="12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rPr lang="en" sz="1200">
                <a:solidFill>
                  <a:srgbClr val="90A4AE"/>
                </a:solidFill>
                <a:latin typeface="Overpass Mono"/>
                <a:ea typeface="Overpass Mono"/>
                <a:cs typeface="Overpass Mono"/>
                <a:sym typeface="Overpass Mono"/>
              </a:rPr>
              <a:t>        </a:t>
            </a:r>
            <a:r>
              <a:rPr lang="en" sz="1200">
                <a:solidFill>
                  <a:srgbClr val="FFFFFF"/>
                </a:solidFill>
                <a:latin typeface="Overpass Mono"/>
                <a:ea typeface="Overpass Mono"/>
                <a:cs typeface="Overpass Mono"/>
                <a:sym typeface="Overpass Mono"/>
              </a:rPr>
              <a:t>lines</a:t>
            </a:r>
            <a:r>
              <a:rPr lang="en" sz="1200">
                <a:solidFill>
                  <a:srgbClr val="90A4AE"/>
                </a:solidFill>
                <a:latin typeface="Overpass Mono"/>
                <a:ea typeface="Overpass Mono"/>
                <a:cs typeface="Overpass Mono"/>
                <a:sym typeface="Overpass Mono"/>
              </a:rPr>
              <a:t>:</a:t>
            </a:r>
            <a:br>
              <a:rPr lang="en" sz="1200">
                <a:solidFill>
                  <a:srgbClr val="90A4AE"/>
                </a:solidFill>
                <a:latin typeface="Overpass Mono"/>
                <a:ea typeface="Overpass Mono"/>
                <a:cs typeface="Overpass Mono"/>
                <a:sym typeface="Overpass Mono"/>
              </a:rPr>
            </a:br>
            <a:r>
              <a:rPr lang="en" sz="1200">
                <a:solidFill>
                  <a:schemeClr val="lt1"/>
                </a:solidFill>
                <a:latin typeface="Overpass Mono"/>
                <a:ea typeface="Overpass Mono"/>
                <a:cs typeface="Overpass Mono"/>
                <a:sym typeface="Overpass Mono"/>
              </a:rPr>
              <a:t>          - snmp-server community ansible-public RO</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200">
                <a:solidFill>
                  <a:schemeClr val="lt1"/>
                </a:solidFill>
                <a:latin typeface="Overpass Mono"/>
                <a:ea typeface="Overpass Mono"/>
                <a:cs typeface="Overpass Mono"/>
                <a:sym typeface="Overpass Mono"/>
              </a:rPr>
              <a:t>          - snmp-server community ansible-private RW</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t/>
            </a:r>
            <a:endParaRPr sz="1200">
              <a:solidFill>
                <a:schemeClr val="lt1"/>
              </a:solidFill>
              <a:latin typeface="Overpass Mono"/>
              <a:ea typeface="Overpass Mono"/>
              <a:cs typeface="Overpass Mono"/>
              <a:sym typeface="Overpass Mon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152"/>
          <p:cNvSpPr txBox="1"/>
          <p:nvPr/>
        </p:nvSpPr>
        <p:spPr>
          <a:xfrm>
            <a:off x="340250" y="1338450"/>
            <a:ext cx="11743500" cy="4638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Courier New"/>
                <a:ea typeface="Courier New"/>
                <a:cs typeface="Courier New"/>
                <a:sym typeface="Courier New"/>
              </a:rPr>
              <a:t>[student1@ansible networking-workshop]$ ansible-navigator playbook.yml --mode stdout -v</a:t>
            </a:r>
            <a:endParaRPr>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0000FF"/>
                </a:solidFill>
                <a:latin typeface="Courier New"/>
                <a:ea typeface="Courier New"/>
                <a:cs typeface="Courier New"/>
                <a:sym typeface="Courier New"/>
              </a:rPr>
              <a:t>Using /home/student1/.ansible.cfg as config file</a:t>
            </a:r>
            <a:endParaRPr>
              <a:solidFill>
                <a:srgbClr val="0000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FF"/>
                </a:solidFill>
                <a:latin typeface="Courier New"/>
                <a:ea typeface="Courier New"/>
                <a:cs typeface="Courier New"/>
                <a:sym typeface="Courier New"/>
              </a:rPr>
              <a:t>PLAY [snmp ro/rw string configuration] ************************************************************</a:t>
            </a: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FF"/>
                </a:solidFill>
                <a:latin typeface="Courier New"/>
                <a:ea typeface="Courier New"/>
                <a:cs typeface="Courier New"/>
                <a:sym typeface="Courier New"/>
              </a:rPr>
              <a:t>TASK [ensure that the desired snmp strings are present] ************************************************</a:t>
            </a:r>
            <a:endParaRPr>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00"/>
                </a:solidFill>
                <a:latin typeface="Courier New"/>
                <a:ea typeface="Courier New"/>
                <a:cs typeface="Courier New"/>
                <a:sym typeface="Courier New"/>
              </a:rPr>
              <a:t>changed: [rtr1] =&gt; changed=true</a:t>
            </a:r>
            <a:endParaRPr>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00"/>
                </a:solidFill>
                <a:latin typeface="Courier New"/>
                <a:ea typeface="Courier New"/>
                <a:cs typeface="Courier New"/>
                <a:sym typeface="Courier New"/>
              </a:rPr>
              <a:t>  ansible_facts:</a:t>
            </a:r>
            <a:endParaRPr>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00"/>
                </a:solidFill>
                <a:latin typeface="Courier New"/>
                <a:ea typeface="Courier New"/>
                <a:cs typeface="Courier New"/>
                <a:sym typeface="Courier New"/>
              </a:rPr>
              <a:t>    discovered_interpreter_python: /usr/bin/python</a:t>
            </a:r>
            <a:endParaRPr>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00"/>
                </a:solidFill>
                <a:latin typeface="Courier New"/>
                <a:ea typeface="Courier New"/>
                <a:cs typeface="Courier New"/>
                <a:sym typeface="Courier New"/>
              </a:rPr>
              <a:t>  banners: {}</a:t>
            </a:r>
            <a:endParaRPr>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00"/>
                </a:solidFill>
                <a:latin typeface="Courier New"/>
                <a:ea typeface="Courier New"/>
                <a:cs typeface="Courier New"/>
                <a:sym typeface="Courier New"/>
              </a:rPr>
              <a:t>  commands:</a:t>
            </a:r>
            <a:endParaRPr>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00"/>
                </a:solidFill>
                <a:latin typeface="Courier New"/>
                <a:ea typeface="Courier New"/>
                <a:cs typeface="Courier New"/>
                <a:sym typeface="Courier New"/>
              </a:rPr>
              <a:t>  - snmp-server community ansible-public RO</a:t>
            </a:r>
            <a:endParaRPr>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00"/>
                </a:solidFill>
                <a:latin typeface="Courier New"/>
                <a:ea typeface="Courier New"/>
                <a:cs typeface="Courier New"/>
                <a:sym typeface="Courier New"/>
              </a:rPr>
              <a:t>  - snmp-server community ansible-private RW</a:t>
            </a:r>
            <a:endParaRPr>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00"/>
                </a:solidFill>
                <a:latin typeface="Courier New"/>
                <a:ea typeface="Courier New"/>
                <a:cs typeface="Courier New"/>
                <a:sym typeface="Courier New"/>
              </a:rPr>
              <a:t>  updates:</a:t>
            </a:r>
            <a:endParaRPr>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00"/>
                </a:solidFill>
                <a:latin typeface="Courier New"/>
                <a:ea typeface="Courier New"/>
                <a:cs typeface="Courier New"/>
                <a:sym typeface="Courier New"/>
              </a:rPr>
              <a:t>  - snmp-server community ansible-public RO</a:t>
            </a:r>
            <a:endParaRPr>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00"/>
                </a:solidFill>
                <a:latin typeface="Courier New"/>
                <a:ea typeface="Courier New"/>
                <a:cs typeface="Courier New"/>
                <a:sym typeface="Courier New"/>
              </a:rPr>
              <a:t>  - snmp-server community ansible-private RW</a:t>
            </a:r>
            <a:endParaRPr>
              <a:solidFill>
                <a:srgbClr val="FF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FF"/>
                </a:solidFill>
                <a:latin typeface="Courier New"/>
                <a:ea typeface="Courier New"/>
                <a:cs typeface="Courier New"/>
                <a:sym typeface="Courier New"/>
              </a:rPr>
              <a:t>PLAY RECAP **********************************************************</a:t>
            </a: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FFFF00"/>
                </a:solidFill>
                <a:latin typeface="Courier New"/>
                <a:ea typeface="Courier New"/>
                <a:cs typeface="Courier New"/>
                <a:sym typeface="Courier New"/>
              </a:rPr>
              <a:t>rtr1</a:t>
            </a:r>
            <a:r>
              <a:rPr lang="en">
                <a:solidFill>
                  <a:srgbClr val="FFFFFF"/>
                </a:solidFill>
                <a:latin typeface="Courier New"/>
                <a:ea typeface="Courier New"/>
                <a:cs typeface="Courier New"/>
                <a:sym typeface="Courier New"/>
              </a:rPr>
              <a:t>         : </a:t>
            </a:r>
            <a:r>
              <a:rPr lang="en">
                <a:solidFill>
                  <a:srgbClr val="00FF00"/>
                </a:solidFill>
                <a:latin typeface="Courier New"/>
                <a:ea typeface="Courier New"/>
                <a:cs typeface="Courier New"/>
                <a:sym typeface="Courier New"/>
              </a:rPr>
              <a:t>ok=1  </a:t>
            </a:r>
            <a:r>
              <a:rPr lang="en">
                <a:solidFill>
                  <a:srgbClr val="FFFFFF"/>
                </a:solidFill>
                <a:latin typeface="Courier New"/>
                <a:ea typeface="Courier New"/>
                <a:cs typeface="Courier New"/>
                <a:sym typeface="Courier New"/>
              </a:rPr>
              <a:t>  </a:t>
            </a:r>
            <a:r>
              <a:rPr lang="en">
                <a:solidFill>
                  <a:srgbClr val="FFFF00"/>
                </a:solidFill>
                <a:latin typeface="Courier New"/>
                <a:ea typeface="Courier New"/>
                <a:cs typeface="Courier New"/>
                <a:sym typeface="Courier New"/>
              </a:rPr>
              <a:t>changed=1</a:t>
            </a:r>
            <a:r>
              <a:rPr lang="en">
                <a:solidFill>
                  <a:srgbClr val="FFFFFF"/>
                </a:solidFill>
                <a:latin typeface="Courier New"/>
                <a:ea typeface="Courier New"/>
                <a:cs typeface="Courier New"/>
                <a:sym typeface="Courier New"/>
              </a:rPr>
              <a:t>    unreachable=0    failed=0    skipped=0    rescued=0    ignored=0</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p:txBody>
      </p:sp>
      <p:sp>
        <p:nvSpPr>
          <p:cNvPr id="2172" name="Google Shape;2172;p152"/>
          <p:cNvSpPr txBox="1"/>
          <p:nvPr/>
        </p:nvSpPr>
        <p:spPr>
          <a:xfrm>
            <a:off x="1347125" y="6042275"/>
            <a:ext cx="77106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Red Hat Text"/>
                <a:ea typeface="Red Hat Text"/>
                <a:cs typeface="Red Hat Text"/>
                <a:sym typeface="Red Hat Text"/>
              </a:rPr>
              <a:t>Increase the level of verbosity by adding more "v's" -vvvv</a:t>
            </a:r>
            <a:endParaRPr b="1" sz="1800">
              <a:solidFill>
                <a:srgbClr val="000000"/>
              </a:solidFill>
              <a:latin typeface="Red Hat Text"/>
              <a:ea typeface="Red Hat Text"/>
              <a:cs typeface="Red Hat Text"/>
              <a:sym typeface="Red Hat Text"/>
            </a:endParaRPr>
          </a:p>
        </p:txBody>
      </p:sp>
      <p:sp>
        <p:nvSpPr>
          <p:cNvPr id="2173" name="Google Shape;2173;p152"/>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Displaying output</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153"/>
          <p:cNvSpPr txBox="1"/>
          <p:nvPr/>
        </p:nvSpPr>
        <p:spPr>
          <a:xfrm>
            <a:off x="884829" y="1100350"/>
            <a:ext cx="104193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latin typeface="Red Hat Display"/>
                <a:ea typeface="Red Hat Display"/>
                <a:cs typeface="Red Hat Display"/>
                <a:sym typeface="Red Hat Display"/>
              </a:rPr>
              <a:t>Lab Time</a:t>
            </a:r>
            <a:endParaRPr sz="3600">
              <a:solidFill>
                <a:srgbClr val="000000"/>
              </a:solidFill>
              <a:latin typeface="Red Hat Display"/>
              <a:ea typeface="Red Hat Display"/>
              <a:cs typeface="Red Hat Display"/>
              <a:sym typeface="Red Hat Display"/>
            </a:endParaRPr>
          </a:p>
        </p:txBody>
      </p:sp>
      <p:sp>
        <p:nvSpPr>
          <p:cNvPr id="2179" name="Google Shape;2179;p153"/>
          <p:cNvSpPr txBox="1"/>
          <p:nvPr/>
        </p:nvSpPr>
        <p:spPr>
          <a:xfrm>
            <a:off x="884904" y="1653550"/>
            <a:ext cx="104193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800">
                <a:solidFill>
                  <a:srgbClr val="EE0000"/>
                </a:solidFill>
                <a:latin typeface="Red Hat Display"/>
                <a:ea typeface="Red Hat Display"/>
                <a:cs typeface="Red Hat Display"/>
                <a:sym typeface="Red Hat Display"/>
              </a:rPr>
              <a:t>Exercise 2 - Execute your first network automation playbook</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2180" name="Google Shape;2180;p153"/>
          <p:cNvSpPr txBox="1"/>
          <p:nvPr/>
        </p:nvSpPr>
        <p:spPr>
          <a:xfrm>
            <a:off x="1888950" y="2779024"/>
            <a:ext cx="8413800" cy="1728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sz="1900" u="sng">
                <a:solidFill>
                  <a:schemeClr val="hlink"/>
                </a:solidFill>
                <a:latin typeface="Red Hat Text"/>
                <a:ea typeface="Red Hat Text"/>
                <a:cs typeface="Red Hat Text"/>
                <a:sym typeface="Red Hat Text"/>
                <a:hlinkClick r:id="rId3"/>
              </a:rPr>
              <a:t>red.ht/network-workshop-2</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900">
                <a:latin typeface="Red Hat Text"/>
                <a:ea typeface="Red Hat Text"/>
                <a:cs typeface="Red Hat Text"/>
                <a:sym typeface="Red Hat Text"/>
              </a:rPr>
              <a:t>In this lab you will use Ansible to update the configuration of routers. This exercise will not have you create an Ansible Playbook; you will use an existing one.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None/>
            </a:pPr>
            <a:r>
              <a:t/>
            </a:r>
            <a:endParaRPr sz="1900">
              <a:latin typeface="Red Hat Text"/>
              <a:ea typeface="Red Hat Text"/>
              <a:cs typeface="Red Hat Text"/>
              <a:sym typeface="Red Hat Text"/>
            </a:endParaRPr>
          </a:p>
        </p:txBody>
      </p:sp>
      <p:pic>
        <p:nvPicPr>
          <p:cNvPr id="2181" name="Google Shape;2181;p153"/>
          <p:cNvPicPr preferRelativeResize="0"/>
          <p:nvPr/>
        </p:nvPicPr>
        <p:blipFill rotWithShape="1">
          <a:blip r:embed="rId4">
            <a:alphaModFix/>
          </a:blip>
          <a:srcRect b="0" l="0" r="0" t="0"/>
          <a:stretch/>
        </p:blipFill>
        <p:spPr>
          <a:xfrm>
            <a:off x="1587771" y="2912402"/>
            <a:ext cx="301676" cy="301676"/>
          </a:xfrm>
          <a:prstGeom prst="rect">
            <a:avLst/>
          </a:prstGeom>
          <a:noFill/>
          <a:ln>
            <a:noFill/>
          </a:ln>
        </p:spPr>
      </p:pic>
      <p:pic>
        <p:nvPicPr>
          <p:cNvPr id="2182" name="Google Shape;2182;p153"/>
          <p:cNvPicPr preferRelativeResize="0"/>
          <p:nvPr/>
        </p:nvPicPr>
        <p:blipFill rotWithShape="1">
          <a:blip r:embed="rId5">
            <a:alphaModFix/>
          </a:blip>
          <a:srcRect b="0" l="0" r="0" t="0"/>
          <a:stretch/>
        </p:blipFill>
        <p:spPr>
          <a:xfrm>
            <a:off x="1588278" y="4889500"/>
            <a:ext cx="300675" cy="300675"/>
          </a:xfrm>
          <a:prstGeom prst="rect">
            <a:avLst/>
          </a:prstGeom>
          <a:noFill/>
          <a:ln>
            <a:noFill/>
          </a:ln>
        </p:spPr>
      </p:pic>
      <p:sp>
        <p:nvSpPr>
          <p:cNvPr id="2183" name="Google Shape;2183;p153"/>
          <p:cNvSpPr txBox="1"/>
          <p:nvPr/>
        </p:nvSpPr>
        <p:spPr>
          <a:xfrm>
            <a:off x="1889450" y="4797575"/>
            <a:ext cx="39429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ed Hat Text"/>
                <a:ea typeface="Red Hat Text"/>
                <a:cs typeface="Red Hat Text"/>
                <a:sym typeface="Red Hat Text"/>
              </a:rPr>
              <a:t>Approximate time: 15 mins</a:t>
            </a:r>
            <a:endParaRPr sz="1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154"/>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2189" name="Google Shape;2189;p154"/>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pic>
        <p:nvPicPr>
          <p:cNvPr id="2190" name="Google Shape;2190;p154"/>
          <p:cNvPicPr preferRelativeResize="0"/>
          <p:nvPr/>
        </p:nvPicPr>
        <p:blipFill>
          <a:blip r:embed="rId3">
            <a:alphaModFix/>
          </a:blip>
          <a:stretch>
            <a:fillRect/>
          </a:stretch>
        </p:blipFill>
        <p:spPr>
          <a:xfrm>
            <a:off x="9772973" y="320475"/>
            <a:ext cx="1457325" cy="1457325"/>
          </a:xfrm>
          <a:prstGeom prst="rect">
            <a:avLst/>
          </a:prstGeom>
          <a:noFill/>
          <a:ln>
            <a:noFill/>
          </a:ln>
        </p:spPr>
      </p:pic>
      <p:sp>
        <p:nvSpPr>
          <p:cNvPr id="2191" name="Google Shape;2191;p154"/>
          <p:cNvSpPr txBox="1"/>
          <p:nvPr>
            <p:ph idx="4294967295" type="title"/>
          </p:nvPr>
        </p:nvSpPr>
        <p:spPr>
          <a:xfrm>
            <a:off x="447764" y="1084561"/>
            <a:ext cx="6824700" cy="21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Section 3</a:t>
            </a:r>
            <a:endParaRPr sz="6000"/>
          </a:p>
          <a:p>
            <a:pPr indent="0" lvl="0" marL="0" rtl="0" algn="l">
              <a:spcBef>
                <a:spcPts val="0"/>
              </a:spcBef>
              <a:spcAft>
                <a:spcPts val="0"/>
              </a:spcAft>
              <a:buNone/>
            </a:pPr>
            <a:r>
              <a:rPr lang="en" sz="6000"/>
              <a:t>Network Facts</a:t>
            </a:r>
            <a:endParaRPr sz="6000"/>
          </a:p>
          <a:p>
            <a:pPr indent="0" lvl="0" marL="0" rtl="0" algn="l">
              <a:spcBef>
                <a:spcPts val="0"/>
              </a:spcBef>
              <a:spcAft>
                <a:spcPts val="0"/>
              </a:spcAft>
              <a:buNone/>
            </a:pPr>
            <a:r>
              <a:t/>
            </a:r>
            <a:endParaRPr sz="6000"/>
          </a:p>
        </p:txBody>
      </p:sp>
      <p:sp>
        <p:nvSpPr>
          <p:cNvPr id="2192" name="Google Shape;2192;p154"/>
          <p:cNvSpPr txBox="1"/>
          <p:nvPr>
            <p:ph idx="4294967295" type="subTitle"/>
          </p:nvPr>
        </p:nvSpPr>
        <p:spPr>
          <a:xfrm>
            <a:off x="949075" y="3626375"/>
            <a:ext cx="6910500" cy="234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Topics Covered:</a:t>
            </a:r>
            <a:endParaRPr sz="2400">
              <a:solidFill>
                <a:schemeClr val="dk1"/>
              </a:solidFill>
              <a:latin typeface="Red Hat Text"/>
              <a:ea typeface="Red Hat Text"/>
              <a:cs typeface="Red Hat Text"/>
              <a:sym typeface="Red Hat Text"/>
            </a:endParaRPr>
          </a:p>
          <a:p>
            <a:pPr indent="-381000" lvl="0" marL="457200" rtl="0" algn="l">
              <a:spcBef>
                <a:spcPts val="50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Ansible Documentation </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Facts for Network Devices</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The debug module</a:t>
            </a:r>
            <a:endParaRPr sz="2400">
              <a:solidFill>
                <a:schemeClr val="dk1"/>
              </a:solidFill>
              <a:latin typeface="Red Hat Text"/>
              <a:ea typeface="Red Hat Text"/>
              <a:cs typeface="Red Hat Text"/>
              <a:sym typeface="Red Hat Tex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pic>
        <p:nvPicPr>
          <p:cNvPr id="2197" name="Google Shape;2197;p155"/>
          <p:cNvPicPr preferRelativeResize="0"/>
          <p:nvPr/>
        </p:nvPicPr>
        <p:blipFill>
          <a:blip r:embed="rId3">
            <a:alphaModFix/>
          </a:blip>
          <a:stretch>
            <a:fillRect/>
          </a:stretch>
        </p:blipFill>
        <p:spPr>
          <a:xfrm>
            <a:off x="2546225" y="1487536"/>
            <a:ext cx="7137972" cy="4461224"/>
          </a:xfrm>
          <a:prstGeom prst="rect">
            <a:avLst/>
          </a:prstGeom>
          <a:noFill/>
          <a:ln>
            <a:noFill/>
          </a:ln>
        </p:spPr>
      </p:pic>
      <p:sp>
        <p:nvSpPr>
          <p:cNvPr id="2198" name="Google Shape;2198;p155"/>
          <p:cNvSpPr txBox="1"/>
          <p:nvPr/>
        </p:nvSpPr>
        <p:spPr>
          <a:xfrm>
            <a:off x="2153400" y="6161175"/>
            <a:ext cx="78849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latin typeface="Red Hat Text"/>
                <a:ea typeface="Red Hat Text"/>
                <a:cs typeface="Red Hat Text"/>
                <a:sym typeface="Red Hat Text"/>
                <a:hlinkClick r:id="rId4"/>
              </a:rPr>
              <a:t>red.ht/NetworkDocs</a:t>
            </a:r>
            <a:endParaRPr sz="3000">
              <a:latin typeface="Red Hat Text"/>
              <a:ea typeface="Red Hat Text"/>
              <a:cs typeface="Red Hat Text"/>
              <a:sym typeface="Red Hat Text"/>
            </a:endParaRPr>
          </a:p>
        </p:txBody>
      </p:sp>
      <p:sp>
        <p:nvSpPr>
          <p:cNvPr id="2199" name="Google Shape;2199;p155"/>
          <p:cNvSpPr txBox="1"/>
          <p:nvPr/>
        </p:nvSpPr>
        <p:spPr>
          <a:xfrm>
            <a:off x="826650" y="696425"/>
            <a:ext cx="105771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“Ansible for Network Automation” Documentation</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pic>
        <p:nvPicPr>
          <p:cNvPr id="2204" name="Google Shape;2204;p156"/>
          <p:cNvPicPr preferRelativeResize="0"/>
          <p:nvPr/>
        </p:nvPicPr>
        <p:blipFill>
          <a:blip r:embed="rId3">
            <a:alphaModFix/>
          </a:blip>
          <a:stretch>
            <a:fillRect/>
          </a:stretch>
        </p:blipFill>
        <p:spPr>
          <a:xfrm>
            <a:off x="4753500" y="1546251"/>
            <a:ext cx="6210212" cy="4430700"/>
          </a:xfrm>
          <a:prstGeom prst="rect">
            <a:avLst/>
          </a:prstGeom>
          <a:noFill/>
          <a:ln>
            <a:noFill/>
          </a:ln>
        </p:spPr>
      </p:pic>
      <p:sp>
        <p:nvSpPr>
          <p:cNvPr id="2205" name="Google Shape;2205;p156"/>
          <p:cNvSpPr txBox="1"/>
          <p:nvPr/>
        </p:nvSpPr>
        <p:spPr>
          <a:xfrm>
            <a:off x="5589325" y="5976950"/>
            <a:ext cx="55056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hlink"/>
                </a:solidFill>
                <a:latin typeface="Red Hat Display"/>
                <a:ea typeface="Red Hat Display"/>
                <a:cs typeface="Red Hat Display"/>
                <a:sym typeface="Red Hat Display"/>
                <a:hlinkClick r:id="rId4"/>
              </a:rPr>
              <a:t>https://docs.ansible.com/</a:t>
            </a:r>
            <a:endParaRPr sz="3000">
              <a:solidFill>
                <a:srgbClr val="000000"/>
              </a:solidFill>
              <a:latin typeface="Red Hat Display"/>
              <a:ea typeface="Red Hat Display"/>
              <a:cs typeface="Red Hat Display"/>
              <a:sym typeface="Red Hat Display"/>
            </a:endParaRPr>
          </a:p>
        </p:txBody>
      </p:sp>
      <p:sp>
        <p:nvSpPr>
          <p:cNvPr id="2206" name="Google Shape;2206;p156"/>
          <p:cNvSpPr txBox="1"/>
          <p:nvPr/>
        </p:nvSpPr>
        <p:spPr>
          <a:xfrm>
            <a:off x="205500" y="1546250"/>
            <a:ext cx="3981300" cy="443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ed Hat Text"/>
              <a:buChar char="●"/>
            </a:pPr>
            <a:r>
              <a:rPr lang="en" sz="1800">
                <a:latin typeface="Red Hat Text"/>
                <a:ea typeface="Red Hat Text"/>
                <a:cs typeface="Red Hat Text"/>
                <a:sym typeface="Red Hat Text"/>
              </a:rPr>
              <a:t>Documentation is required as part of module submission</a:t>
            </a:r>
            <a:br>
              <a:rPr lang="en" sz="1800">
                <a:latin typeface="Red Hat Text"/>
                <a:ea typeface="Red Hat Text"/>
                <a:cs typeface="Red Hat Text"/>
                <a:sym typeface="Red Hat Text"/>
              </a:rPr>
            </a:br>
            <a:endParaRPr sz="1800">
              <a:latin typeface="Red Hat Text"/>
              <a:ea typeface="Red Hat Text"/>
              <a:cs typeface="Red Hat Text"/>
              <a:sym typeface="Red Hat Text"/>
            </a:endParaRPr>
          </a:p>
          <a:p>
            <a:pPr indent="-342900" lvl="0" marL="457200" rtl="0" algn="l">
              <a:spcBef>
                <a:spcPts val="0"/>
              </a:spcBef>
              <a:spcAft>
                <a:spcPts val="0"/>
              </a:spcAft>
              <a:buSzPts val="1800"/>
              <a:buFont typeface="Red Hat Text"/>
              <a:buChar char="●"/>
            </a:pPr>
            <a:r>
              <a:rPr lang="en" sz="1800">
                <a:latin typeface="Red Hat Text"/>
                <a:ea typeface="Red Hat Text"/>
                <a:cs typeface="Red Hat Text"/>
                <a:sym typeface="Red Hat Text"/>
              </a:rPr>
              <a:t>Multiple Examples for every module</a:t>
            </a:r>
            <a:br>
              <a:rPr lang="en" sz="1800">
                <a:latin typeface="Red Hat Text"/>
                <a:ea typeface="Red Hat Text"/>
                <a:cs typeface="Red Hat Text"/>
                <a:sym typeface="Red Hat Text"/>
              </a:rPr>
            </a:br>
            <a:endParaRPr sz="1800">
              <a:latin typeface="Red Hat Text"/>
              <a:ea typeface="Red Hat Text"/>
              <a:cs typeface="Red Hat Text"/>
              <a:sym typeface="Red Hat Text"/>
            </a:endParaRPr>
          </a:p>
          <a:p>
            <a:pPr indent="-342900" lvl="0" marL="457200" rtl="0" algn="l">
              <a:spcBef>
                <a:spcPts val="0"/>
              </a:spcBef>
              <a:spcAft>
                <a:spcPts val="0"/>
              </a:spcAft>
              <a:buSzPts val="1800"/>
              <a:buFont typeface="Red Hat Text"/>
              <a:buChar char="●"/>
            </a:pPr>
            <a:r>
              <a:rPr lang="en" sz="1800">
                <a:latin typeface="Red Hat Text"/>
                <a:ea typeface="Red Hat Text"/>
                <a:cs typeface="Red Hat Text"/>
                <a:sym typeface="Red Hat Text"/>
              </a:rPr>
              <a:t>Broken into relevant sections</a:t>
            </a:r>
            <a:endParaRPr sz="1800">
              <a:latin typeface="Red Hat Text"/>
              <a:ea typeface="Red Hat Text"/>
              <a:cs typeface="Red Hat Text"/>
              <a:sym typeface="Red Hat Text"/>
            </a:endParaRPr>
          </a:p>
        </p:txBody>
      </p:sp>
      <p:sp>
        <p:nvSpPr>
          <p:cNvPr id="2207" name="Google Shape;2207;p156"/>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Module Documentation</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cxnSp>
        <p:nvCxnSpPr>
          <p:cNvPr id="2212" name="Google Shape;2212;p157"/>
          <p:cNvCxnSpPr/>
          <p:nvPr/>
        </p:nvCxnSpPr>
        <p:spPr>
          <a:xfrm>
            <a:off x="1200919" y="2941061"/>
            <a:ext cx="0" cy="3909300"/>
          </a:xfrm>
          <a:prstGeom prst="straightConnector1">
            <a:avLst/>
          </a:prstGeom>
          <a:noFill/>
          <a:ln cap="rnd" cmpd="sng" w="19050">
            <a:solidFill>
              <a:schemeClr val="accent5"/>
            </a:solidFill>
            <a:prstDash val="dot"/>
            <a:round/>
            <a:headEnd len="med" w="med" type="none"/>
            <a:tailEnd len="med" w="med" type="none"/>
          </a:ln>
        </p:spPr>
      </p:cxnSp>
      <p:pic>
        <p:nvPicPr>
          <p:cNvPr id="2213" name="Google Shape;2213;p157"/>
          <p:cNvPicPr preferRelativeResize="0"/>
          <p:nvPr/>
        </p:nvPicPr>
        <p:blipFill rotWithShape="1">
          <a:blip r:embed="rId3">
            <a:alphaModFix/>
          </a:blip>
          <a:srcRect b="0" l="0" r="9966" t="0"/>
          <a:stretch/>
        </p:blipFill>
        <p:spPr>
          <a:xfrm>
            <a:off x="4343293" y="401650"/>
            <a:ext cx="7848420" cy="5315451"/>
          </a:xfrm>
          <a:prstGeom prst="rect">
            <a:avLst/>
          </a:prstGeom>
          <a:noFill/>
          <a:ln>
            <a:noFill/>
          </a:ln>
        </p:spPr>
      </p:pic>
      <p:sp>
        <p:nvSpPr>
          <p:cNvPr id="2214" name="Google Shape;2214;p157"/>
          <p:cNvSpPr txBox="1"/>
          <p:nvPr/>
        </p:nvSpPr>
        <p:spPr>
          <a:xfrm>
            <a:off x="885103" y="1653550"/>
            <a:ext cx="10421700" cy="291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2215" name="Google Shape;2215;p157"/>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800">
                <a:latin typeface="Red Hat Display"/>
                <a:ea typeface="Red Hat Display"/>
                <a:cs typeface="Red Hat Display"/>
                <a:sym typeface="Red Hat Display"/>
              </a:rPr>
              <a:t>Accessing the Ansible docs</a:t>
            </a:r>
            <a:endParaRPr sz="2800">
              <a:solidFill>
                <a:srgbClr val="000000"/>
              </a:solidFill>
              <a:latin typeface="Red Hat Display"/>
              <a:ea typeface="Red Hat Display"/>
              <a:cs typeface="Red Hat Display"/>
              <a:sym typeface="Red Hat Display"/>
            </a:endParaRPr>
          </a:p>
        </p:txBody>
      </p:sp>
      <p:sp>
        <p:nvSpPr>
          <p:cNvPr id="2216" name="Google Shape;2216;p157"/>
          <p:cNvSpPr txBox="1"/>
          <p:nvPr/>
        </p:nvSpPr>
        <p:spPr>
          <a:xfrm>
            <a:off x="6429742" y="1932650"/>
            <a:ext cx="4542600" cy="2214300"/>
          </a:xfrm>
          <a:prstGeom prst="rect">
            <a:avLst/>
          </a:prstGeom>
          <a:solidFill>
            <a:schemeClr val="dk1"/>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br>
              <a:rPr lang="en">
                <a:solidFill>
                  <a:schemeClr val="lt1"/>
                </a:solidFill>
                <a:highlight>
                  <a:schemeClr val="dk1"/>
                </a:highlight>
                <a:latin typeface="Consolas"/>
                <a:ea typeface="Consolas"/>
                <a:cs typeface="Consolas"/>
                <a:sym typeface="Consolas"/>
              </a:rPr>
            </a:br>
            <a:r>
              <a:rPr lang="en">
                <a:solidFill>
                  <a:schemeClr val="lt1"/>
                </a:solidFill>
                <a:highlight>
                  <a:schemeClr val="dk1"/>
                </a:highlight>
                <a:latin typeface="Consolas"/>
                <a:ea typeface="Consolas"/>
                <a:cs typeface="Consolas"/>
                <a:sym typeface="Consolas"/>
              </a:rPr>
              <a:t>$ ansible-navigator doc -l -m stdout</a:t>
            </a:r>
            <a:endParaRPr>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highlight>
                  <a:schemeClr val="dk1"/>
                </a:highlight>
                <a:latin typeface="Consolas"/>
                <a:ea typeface="Consolas"/>
                <a:cs typeface="Consolas"/>
                <a:sym typeface="Consolas"/>
              </a:rPr>
              <a:t>add_host     </a:t>
            </a:r>
            <a:endParaRPr>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highlight>
                  <a:schemeClr val="dk1"/>
                </a:highlight>
                <a:latin typeface="Consolas"/>
                <a:ea typeface="Consolas"/>
                <a:cs typeface="Consolas"/>
                <a:sym typeface="Consolas"/>
              </a:rPr>
              <a:t>amazon.aws.aws_az_facts                                                                                                                                        </a:t>
            </a:r>
            <a:endParaRPr>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highlight>
                  <a:schemeClr val="dk1"/>
                </a:highlight>
                <a:latin typeface="Consolas"/>
                <a:ea typeface="Consolas"/>
                <a:cs typeface="Consolas"/>
                <a:sym typeface="Consolas"/>
              </a:rPr>
              <a:t>amazon.aws.aws_caller_facts</a:t>
            </a:r>
            <a:endParaRPr>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amazon.aws.aws_caller_info</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FFFFFF"/>
              </a:solidFill>
              <a:latin typeface="Consolas"/>
              <a:ea typeface="Consolas"/>
              <a:cs typeface="Consolas"/>
              <a:sym typeface="Consolas"/>
            </a:endParaRPr>
          </a:p>
        </p:txBody>
      </p:sp>
      <p:sp>
        <p:nvSpPr>
          <p:cNvPr id="2217" name="Google Shape;2217;p157"/>
          <p:cNvSpPr txBox="1"/>
          <p:nvPr/>
        </p:nvSpPr>
        <p:spPr>
          <a:xfrm>
            <a:off x="884900" y="2514600"/>
            <a:ext cx="4083000" cy="3028200"/>
          </a:xfrm>
          <a:prstGeom prst="rect">
            <a:avLst/>
          </a:prstGeom>
          <a:noFill/>
          <a:ln>
            <a:noFill/>
          </a:ln>
        </p:spPr>
        <p:txBody>
          <a:bodyPr anchorCtr="0" anchor="t" bIns="0" lIns="0" spcFirstLastPara="1" rIns="0" wrap="square" tIns="0">
            <a:noAutofit/>
          </a:bodyPr>
          <a:lstStyle/>
          <a:p>
            <a:pPr indent="0" lvl="0" marL="182880" rtl="0" algn="l">
              <a:lnSpc>
                <a:spcPct val="115000"/>
              </a:lnSpc>
              <a:spcBef>
                <a:spcPts val="0"/>
              </a:spcBef>
              <a:spcAft>
                <a:spcPts val="0"/>
              </a:spcAft>
              <a:buNone/>
            </a:pPr>
            <a:r>
              <a:rPr lang="en">
                <a:solidFill>
                  <a:schemeClr val="dk1"/>
                </a:solidFill>
                <a:latin typeface="Red Hat Display"/>
                <a:ea typeface="Red Hat Display"/>
                <a:cs typeface="Red Hat Display"/>
                <a:sym typeface="Red Hat Display"/>
              </a:rPr>
              <a:t>With the use of the latest command utility ansible-navigator, one can trigger access to all the modules available to them as well as details on specific modules. </a:t>
            </a:r>
            <a:endParaRPr>
              <a:solidFill>
                <a:schemeClr val="dk1"/>
              </a:solidFill>
              <a:latin typeface="Red Hat Display"/>
              <a:ea typeface="Red Hat Display"/>
              <a:cs typeface="Red Hat Display"/>
              <a:sym typeface="Red Hat Display"/>
            </a:endParaRPr>
          </a:p>
          <a:p>
            <a:pPr indent="0" lvl="0" marL="182880" rtl="0" algn="l">
              <a:lnSpc>
                <a:spcPct val="115000"/>
              </a:lnSpc>
              <a:spcBef>
                <a:spcPts val="0"/>
              </a:spcBef>
              <a:spcAft>
                <a:spcPts val="0"/>
              </a:spcAft>
              <a:buNone/>
            </a:pPr>
            <a:r>
              <a:t/>
            </a:r>
            <a:endParaRPr>
              <a:solidFill>
                <a:schemeClr val="dk1"/>
              </a:solidFill>
              <a:latin typeface="Red Hat Display"/>
              <a:ea typeface="Red Hat Display"/>
              <a:cs typeface="Red Hat Display"/>
              <a:sym typeface="Red Hat Display"/>
            </a:endParaRPr>
          </a:p>
          <a:p>
            <a:pPr indent="0" lvl="0" marL="182880" rtl="0" algn="l">
              <a:lnSpc>
                <a:spcPct val="115000"/>
              </a:lnSpc>
              <a:spcBef>
                <a:spcPts val="0"/>
              </a:spcBef>
              <a:spcAft>
                <a:spcPts val="0"/>
              </a:spcAft>
              <a:buNone/>
            </a:pPr>
            <a:r>
              <a:rPr lang="en">
                <a:solidFill>
                  <a:schemeClr val="dk1"/>
                </a:solidFill>
                <a:latin typeface="Red Hat Display"/>
                <a:ea typeface="Red Hat Display"/>
                <a:cs typeface="Red Hat Display"/>
                <a:sym typeface="Red Hat Display"/>
              </a:rPr>
              <a:t>A formal introduction to ansible-navigator and how it can be used to run playbooks in the following exercise. </a:t>
            </a:r>
            <a:endParaRPr>
              <a:solidFill>
                <a:schemeClr val="dk1"/>
              </a:solidFill>
              <a:latin typeface="Red Hat Display"/>
              <a:ea typeface="Red Hat Display"/>
              <a:cs typeface="Red Hat Display"/>
              <a:sym typeface="Red Hat Display"/>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pic>
        <p:nvPicPr>
          <p:cNvPr id="2222" name="Google Shape;2222;p158"/>
          <p:cNvPicPr preferRelativeResize="0"/>
          <p:nvPr/>
        </p:nvPicPr>
        <p:blipFill>
          <a:blip r:embed="rId3">
            <a:alphaModFix/>
          </a:blip>
          <a:stretch>
            <a:fillRect/>
          </a:stretch>
        </p:blipFill>
        <p:spPr>
          <a:xfrm>
            <a:off x="826652" y="1775850"/>
            <a:ext cx="3679074" cy="1139648"/>
          </a:xfrm>
          <a:prstGeom prst="rect">
            <a:avLst/>
          </a:prstGeom>
          <a:noFill/>
          <a:ln>
            <a:noFill/>
          </a:ln>
        </p:spPr>
      </p:pic>
      <p:pic>
        <p:nvPicPr>
          <p:cNvPr id="2223" name="Google Shape;2223;p158"/>
          <p:cNvPicPr preferRelativeResize="0"/>
          <p:nvPr/>
        </p:nvPicPr>
        <p:blipFill>
          <a:blip r:embed="rId3">
            <a:alphaModFix/>
          </a:blip>
          <a:stretch>
            <a:fillRect/>
          </a:stretch>
        </p:blipFill>
        <p:spPr>
          <a:xfrm>
            <a:off x="826652" y="3212775"/>
            <a:ext cx="3679074" cy="1139648"/>
          </a:xfrm>
          <a:prstGeom prst="rect">
            <a:avLst/>
          </a:prstGeom>
          <a:noFill/>
          <a:ln>
            <a:noFill/>
          </a:ln>
        </p:spPr>
      </p:pic>
      <p:sp>
        <p:nvSpPr>
          <p:cNvPr id="2224" name="Google Shape;2224;p158"/>
          <p:cNvSpPr txBox="1"/>
          <p:nvPr/>
        </p:nvSpPr>
        <p:spPr>
          <a:xfrm>
            <a:off x="1588438" y="2995196"/>
            <a:ext cx="2155500" cy="5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ed Hat Text"/>
                <a:ea typeface="Red Hat Text"/>
                <a:cs typeface="Red Hat Text"/>
                <a:sym typeface="Red Hat Text"/>
              </a:rPr>
              <a:t>Cisco IOS</a:t>
            </a:r>
            <a:endParaRPr sz="1800">
              <a:latin typeface="Red Hat Text"/>
              <a:ea typeface="Red Hat Text"/>
              <a:cs typeface="Red Hat Text"/>
              <a:sym typeface="Red Hat Text"/>
            </a:endParaRPr>
          </a:p>
        </p:txBody>
      </p:sp>
      <p:pic>
        <p:nvPicPr>
          <p:cNvPr id="2225" name="Google Shape;2225;p158"/>
          <p:cNvPicPr preferRelativeResize="0"/>
          <p:nvPr/>
        </p:nvPicPr>
        <p:blipFill>
          <a:blip r:embed="rId3">
            <a:alphaModFix/>
          </a:blip>
          <a:stretch>
            <a:fillRect/>
          </a:stretch>
        </p:blipFill>
        <p:spPr>
          <a:xfrm>
            <a:off x="826652" y="4649700"/>
            <a:ext cx="3679074" cy="1139648"/>
          </a:xfrm>
          <a:prstGeom prst="rect">
            <a:avLst/>
          </a:prstGeom>
          <a:noFill/>
          <a:ln>
            <a:noFill/>
          </a:ln>
        </p:spPr>
      </p:pic>
      <p:sp>
        <p:nvSpPr>
          <p:cNvPr id="2226" name="Google Shape;2226;p158"/>
          <p:cNvSpPr txBox="1"/>
          <p:nvPr/>
        </p:nvSpPr>
        <p:spPr>
          <a:xfrm>
            <a:off x="6531425" y="1997375"/>
            <a:ext cx="30480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ed Hat Text"/>
                <a:ea typeface="Red Hat Text"/>
                <a:cs typeface="Red Hat Text"/>
                <a:sym typeface="Red Hat Text"/>
              </a:rPr>
              <a:t>  arista.eos.facts</a:t>
            </a:r>
            <a:endParaRPr sz="3000">
              <a:latin typeface="Red Hat Text"/>
              <a:ea typeface="Red Hat Text"/>
              <a:cs typeface="Red Hat Text"/>
              <a:sym typeface="Red Hat Text"/>
            </a:endParaRPr>
          </a:p>
        </p:txBody>
      </p:sp>
      <p:cxnSp>
        <p:nvCxnSpPr>
          <p:cNvPr id="2227" name="Google Shape;2227;p158"/>
          <p:cNvCxnSpPr>
            <a:stCxn id="2222" idx="3"/>
            <a:endCxn id="2226" idx="1"/>
          </p:cNvCxnSpPr>
          <p:nvPr/>
        </p:nvCxnSpPr>
        <p:spPr>
          <a:xfrm>
            <a:off x="4505726" y="2345674"/>
            <a:ext cx="2025600" cy="0"/>
          </a:xfrm>
          <a:prstGeom prst="straightConnector1">
            <a:avLst/>
          </a:prstGeom>
          <a:noFill/>
          <a:ln cap="flat" cmpd="sng" w="38100">
            <a:solidFill>
              <a:schemeClr val="dk2"/>
            </a:solidFill>
            <a:prstDash val="solid"/>
            <a:round/>
            <a:headEnd len="med" w="med" type="none"/>
            <a:tailEnd len="med" w="med" type="triangle"/>
          </a:ln>
        </p:spPr>
      </p:cxnSp>
      <p:sp>
        <p:nvSpPr>
          <p:cNvPr id="2228" name="Google Shape;2228;p158"/>
          <p:cNvSpPr txBox="1"/>
          <p:nvPr/>
        </p:nvSpPr>
        <p:spPr>
          <a:xfrm>
            <a:off x="6531425" y="3434300"/>
            <a:ext cx="30480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ed Hat Text"/>
                <a:ea typeface="Red Hat Text"/>
                <a:cs typeface="Red Hat Text"/>
                <a:sym typeface="Red Hat Text"/>
              </a:rPr>
              <a:t> cisco.ios.facts</a:t>
            </a:r>
            <a:endParaRPr sz="3000">
              <a:latin typeface="Red Hat Text"/>
              <a:ea typeface="Red Hat Text"/>
              <a:cs typeface="Red Hat Text"/>
              <a:sym typeface="Red Hat Text"/>
            </a:endParaRPr>
          </a:p>
        </p:txBody>
      </p:sp>
      <p:cxnSp>
        <p:nvCxnSpPr>
          <p:cNvPr id="2229" name="Google Shape;2229;p158"/>
          <p:cNvCxnSpPr>
            <a:stCxn id="2223" idx="3"/>
            <a:endCxn id="2228" idx="1"/>
          </p:cNvCxnSpPr>
          <p:nvPr/>
        </p:nvCxnSpPr>
        <p:spPr>
          <a:xfrm>
            <a:off x="4505726" y="3782599"/>
            <a:ext cx="2025600" cy="0"/>
          </a:xfrm>
          <a:prstGeom prst="straightConnector1">
            <a:avLst/>
          </a:prstGeom>
          <a:noFill/>
          <a:ln cap="flat" cmpd="sng" w="38100">
            <a:solidFill>
              <a:schemeClr val="dk2"/>
            </a:solidFill>
            <a:prstDash val="solid"/>
            <a:round/>
            <a:headEnd len="med" w="med" type="none"/>
            <a:tailEnd len="med" w="med" type="triangle"/>
          </a:ln>
        </p:spPr>
      </p:cxnSp>
      <p:sp>
        <p:nvSpPr>
          <p:cNvPr id="2230" name="Google Shape;2230;p158"/>
          <p:cNvSpPr txBox="1"/>
          <p:nvPr/>
        </p:nvSpPr>
        <p:spPr>
          <a:xfrm>
            <a:off x="6531425" y="4871225"/>
            <a:ext cx="51354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ed Hat Text"/>
                <a:ea typeface="Red Hat Text"/>
                <a:cs typeface="Red Hat Text"/>
                <a:sym typeface="Red Hat Text"/>
              </a:rPr>
              <a:t>  junipernetworks.junos.facts</a:t>
            </a:r>
            <a:endParaRPr sz="3000">
              <a:latin typeface="Red Hat Text"/>
              <a:ea typeface="Red Hat Text"/>
              <a:cs typeface="Red Hat Text"/>
              <a:sym typeface="Red Hat Text"/>
            </a:endParaRPr>
          </a:p>
        </p:txBody>
      </p:sp>
      <p:cxnSp>
        <p:nvCxnSpPr>
          <p:cNvPr id="2231" name="Google Shape;2231;p158"/>
          <p:cNvCxnSpPr>
            <a:stCxn id="2225" idx="3"/>
            <a:endCxn id="2230" idx="1"/>
          </p:cNvCxnSpPr>
          <p:nvPr/>
        </p:nvCxnSpPr>
        <p:spPr>
          <a:xfrm>
            <a:off x="4505726" y="5219524"/>
            <a:ext cx="2025600" cy="0"/>
          </a:xfrm>
          <a:prstGeom prst="straightConnector1">
            <a:avLst/>
          </a:prstGeom>
          <a:noFill/>
          <a:ln cap="flat" cmpd="sng" w="38100">
            <a:solidFill>
              <a:schemeClr val="dk2"/>
            </a:solidFill>
            <a:prstDash val="solid"/>
            <a:round/>
            <a:headEnd len="med" w="med" type="none"/>
            <a:tailEnd len="med" w="med" type="triangle"/>
          </a:ln>
        </p:spPr>
      </p:cxnSp>
      <p:sp>
        <p:nvSpPr>
          <p:cNvPr id="2232" name="Google Shape;2232;p158"/>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Fact modules</a:t>
            </a:r>
            <a:endParaRPr sz="3600">
              <a:solidFill>
                <a:srgbClr val="EE0000"/>
              </a:solidFill>
              <a:latin typeface="Red Hat Display"/>
              <a:ea typeface="Red Hat Display"/>
              <a:cs typeface="Red Hat Display"/>
              <a:sym typeface="Red Hat Display"/>
            </a:endParaRPr>
          </a:p>
        </p:txBody>
      </p:sp>
      <p:sp>
        <p:nvSpPr>
          <p:cNvPr id="2233" name="Google Shape;2233;p158"/>
          <p:cNvSpPr txBox="1"/>
          <p:nvPr/>
        </p:nvSpPr>
        <p:spPr>
          <a:xfrm>
            <a:off x="1641213" y="1573846"/>
            <a:ext cx="2155500" cy="5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ed Hat Text"/>
                <a:ea typeface="Red Hat Text"/>
                <a:cs typeface="Red Hat Text"/>
                <a:sym typeface="Red Hat Text"/>
              </a:rPr>
              <a:t>Arista EOS</a:t>
            </a:r>
            <a:endParaRPr sz="1800">
              <a:latin typeface="Red Hat Text"/>
              <a:ea typeface="Red Hat Text"/>
              <a:cs typeface="Red Hat Text"/>
              <a:sym typeface="Red Hat Text"/>
            </a:endParaRPr>
          </a:p>
        </p:txBody>
      </p:sp>
      <p:sp>
        <p:nvSpPr>
          <p:cNvPr id="2234" name="Google Shape;2234;p158"/>
          <p:cNvSpPr txBox="1"/>
          <p:nvPr/>
        </p:nvSpPr>
        <p:spPr>
          <a:xfrm>
            <a:off x="1588438" y="4416546"/>
            <a:ext cx="2155500" cy="5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ed Hat Text"/>
                <a:ea typeface="Red Hat Text"/>
                <a:cs typeface="Red Hat Text"/>
                <a:sym typeface="Red Hat Text"/>
              </a:rPr>
              <a:t>Juniper Junos</a:t>
            </a:r>
            <a:endParaRPr sz="1800">
              <a:latin typeface="Red Hat Text"/>
              <a:ea typeface="Red Hat Text"/>
              <a:cs typeface="Red Hat Text"/>
              <a:sym typeface="Red Hat Tex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159"/>
          <p:cNvSpPr txBox="1"/>
          <p:nvPr/>
        </p:nvSpPr>
        <p:spPr>
          <a:xfrm>
            <a:off x="885250" y="1100350"/>
            <a:ext cx="10424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900">
                <a:solidFill>
                  <a:srgbClr val="102441"/>
                </a:solidFill>
                <a:latin typeface="Red Hat Display"/>
                <a:ea typeface="Red Hat Display"/>
                <a:cs typeface="Red Hat Display"/>
                <a:sym typeface="Red Hat Display"/>
              </a:rPr>
              <a:t>What are facts?</a:t>
            </a:r>
            <a:endParaRPr sz="2900">
              <a:solidFill>
                <a:srgbClr val="102441"/>
              </a:solidFill>
              <a:latin typeface="Red Hat Display"/>
              <a:ea typeface="Red Hat Display"/>
              <a:cs typeface="Red Hat Display"/>
              <a:sym typeface="Red Hat Display"/>
            </a:endParaRPr>
          </a:p>
        </p:txBody>
      </p:sp>
      <p:sp>
        <p:nvSpPr>
          <p:cNvPr id="2240" name="Google Shape;2240;p159"/>
          <p:cNvSpPr/>
          <p:nvPr/>
        </p:nvSpPr>
        <p:spPr>
          <a:xfrm>
            <a:off x="885200" y="1635200"/>
            <a:ext cx="10424400" cy="4959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sz="1900">
                <a:solidFill>
                  <a:schemeClr val="dk1"/>
                </a:solidFill>
                <a:latin typeface="Red Hat Display"/>
                <a:ea typeface="Red Hat Display"/>
                <a:cs typeface="Red Hat Display"/>
                <a:sym typeface="Red Hat Display"/>
              </a:rPr>
              <a:t>Structured data, the Ansible way</a:t>
            </a:r>
            <a:endParaRPr b="1" sz="1900">
              <a:solidFill>
                <a:schemeClr val="dk1"/>
              </a:solidFill>
              <a:latin typeface="Red Hat Display"/>
              <a:ea typeface="Red Hat Display"/>
              <a:cs typeface="Red Hat Display"/>
              <a:sym typeface="Red Hat Display"/>
            </a:endParaRPr>
          </a:p>
        </p:txBody>
      </p:sp>
      <p:sp>
        <p:nvSpPr>
          <p:cNvPr id="2241" name="Google Shape;2241;p159"/>
          <p:cNvSpPr txBox="1"/>
          <p:nvPr/>
        </p:nvSpPr>
        <p:spPr>
          <a:xfrm>
            <a:off x="443689" y="2498567"/>
            <a:ext cx="5449800" cy="3227700"/>
          </a:xfrm>
          <a:prstGeom prst="rect">
            <a:avLst/>
          </a:prstGeom>
          <a:solidFill>
            <a:srgbClr val="102441"/>
          </a:solidFill>
          <a:ln>
            <a:noFill/>
          </a:ln>
        </p:spPr>
        <p:txBody>
          <a:bodyPr anchorCtr="0" anchor="t" bIns="304800" lIns="304800" spcFirstLastPara="1" rIns="304800" wrap="square" tIns="243825">
            <a:noAutofit/>
          </a:bodyPr>
          <a:lstStyle/>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cisco# </a:t>
            </a:r>
            <a:r>
              <a:rPr lang="en" sz="1200">
                <a:solidFill>
                  <a:srgbClr val="FFBC00"/>
                </a:solidFill>
                <a:latin typeface="Overpass Mono"/>
                <a:ea typeface="Overpass Mono"/>
                <a:cs typeface="Overpass Mono"/>
                <a:sym typeface="Overpass Mono"/>
              </a:rPr>
              <a:t>show version</a:t>
            </a:r>
            <a:endParaRPr sz="12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Cisco IOS XE Software, Version 16.09.02</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Cisco IOS Software [Fuji], Virtual XE Software (X86_64_LINUX_IOSD-UNIVERSALK9-M), Version 16.9.2, RELEASE SOFTWARE (fc4)</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Technical Support: http://www.cisco.com/techsupport</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Copyright (c) 1986-2018 by Cisco Systems, Inc.</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&lt;</a:t>
            </a:r>
            <a:r>
              <a:rPr lang="en" sz="1200">
                <a:solidFill>
                  <a:srgbClr val="90A4AE"/>
                </a:solidFill>
                <a:latin typeface="Overpass Mono"/>
                <a:ea typeface="Overpass Mono"/>
                <a:cs typeface="Overpass Mono"/>
                <a:sym typeface="Overpass Mono"/>
              </a:rPr>
              <a:t>&lt;</a:t>
            </a:r>
            <a:r>
              <a:rPr lang="en" sz="1200">
                <a:solidFill>
                  <a:srgbClr val="FF8A80"/>
                </a:solidFill>
                <a:latin typeface="Overpass Mono"/>
                <a:ea typeface="Overpass Mono"/>
                <a:cs typeface="Overpass Mono"/>
                <a:sym typeface="Overpass Mono"/>
              </a:rPr>
              <a:t>rest of output removed for slide brevity</a:t>
            </a:r>
            <a:r>
              <a:rPr lang="en" sz="1200">
                <a:solidFill>
                  <a:srgbClr val="90A4AE"/>
                </a:solidFill>
                <a:latin typeface="Overpass Mono"/>
                <a:ea typeface="Overpass Mono"/>
                <a:cs typeface="Overpass Mono"/>
                <a:sym typeface="Overpass Mono"/>
              </a:rPr>
              <a:t>&gt;</a:t>
            </a:r>
            <a:r>
              <a:rPr lang="en" sz="1200">
                <a:solidFill>
                  <a:schemeClr val="lt1"/>
                </a:solidFill>
                <a:latin typeface="Overpass Mono"/>
                <a:ea typeface="Overpass Mono"/>
                <a:cs typeface="Overpass Mono"/>
                <a:sym typeface="Overpass Mono"/>
              </a:rPr>
              <a:t>&gt;</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t/>
            </a:r>
            <a:endParaRPr sz="12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500"/>
              <a:buFont typeface="Arial"/>
              <a:buNone/>
            </a:pPr>
            <a:r>
              <a:t/>
            </a:r>
            <a:endParaRPr sz="1200">
              <a:solidFill>
                <a:srgbClr val="90A4AE"/>
              </a:solidFill>
              <a:latin typeface="Overpass Mono"/>
              <a:ea typeface="Overpass Mono"/>
              <a:cs typeface="Overpass Mono"/>
              <a:sym typeface="Overpass Mono"/>
            </a:endParaRPr>
          </a:p>
        </p:txBody>
      </p:sp>
      <p:sp>
        <p:nvSpPr>
          <p:cNvPr id="2242" name="Google Shape;2242;p159"/>
          <p:cNvSpPr/>
          <p:nvPr/>
        </p:nvSpPr>
        <p:spPr>
          <a:xfrm rot="-5400000">
            <a:off x="443689" y="2289553"/>
            <a:ext cx="2439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3" name="Google Shape;2243;p159"/>
          <p:cNvSpPr/>
          <p:nvPr/>
        </p:nvSpPr>
        <p:spPr>
          <a:xfrm>
            <a:off x="5675827" y="2289452"/>
            <a:ext cx="2175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244" name="Google Shape;2244;p159"/>
          <p:cNvSpPr/>
          <p:nvPr/>
        </p:nvSpPr>
        <p:spPr>
          <a:xfrm>
            <a:off x="586086" y="2289467"/>
            <a:ext cx="5191500" cy="2439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245" name="Google Shape;2245;p159"/>
          <p:cNvSpPr/>
          <p:nvPr/>
        </p:nvSpPr>
        <p:spPr>
          <a:xfrm>
            <a:off x="549720" y="2367450"/>
            <a:ext cx="87900" cy="879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6" name="Google Shape;2246;p159"/>
          <p:cNvSpPr/>
          <p:nvPr/>
        </p:nvSpPr>
        <p:spPr>
          <a:xfrm>
            <a:off x="724258" y="2367450"/>
            <a:ext cx="87900" cy="879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7" name="Google Shape;2247;p159"/>
          <p:cNvSpPr/>
          <p:nvPr/>
        </p:nvSpPr>
        <p:spPr>
          <a:xfrm>
            <a:off x="898795" y="2367450"/>
            <a:ext cx="87900" cy="879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48" name="Google Shape;2248;p159"/>
          <p:cNvGrpSpPr/>
          <p:nvPr/>
        </p:nvGrpSpPr>
        <p:grpSpPr>
          <a:xfrm>
            <a:off x="443671" y="5710486"/>
            <a:ext cx="5449879" cy="244027"/>
            <a:chOff x="2805175" y="2429600"/>
            <a:chExt cx="2412625" cy="183025"/>
          </a:xfrm>
        </p:grpSpPr>
        <p:sp>
          <p:nvSpPr>
            <p:cNvPr id="2249" name="Google Shape;2249;p159"/>
            <p:cNvSpPr/>
            <p:nvPr/>
          </p:nvSpPr>
          <p:spPr>
            <a:xfrm rot="5400000">
              <a:off x="5034800" y="2429600"/>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250" name="Google Shape;2250;p159"/>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251" name="Google Shape;2251;p159"/>
            <p:cNvSpPr/>
            <p:nvPr/>
          </p:nvSpPr>
          <p:spPr>
            <a:xfrm rot="10800000">
              <a:off x="2892975" y="2429600"/>
              <a:ext cx="22128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252" name="Google Shape;2252;p159"/>
          <p:cNvSpPr txBox="1"/>
          <p:nvPr/>
        </p:nvSpPr>
        <p:spPr>
          <a:xfrm>
            <a:off x="6400676" y="2488900"/>
            <a:ext cx="5451000" cy="3227700"/>
          </a:xfrm>
          <a:prstGeom prst="rect">
            <a:avLst/>
          </a:prstGeom>
          <a:solidFill>
            <a:srgbClr val="102441"/>
          </a:solidFill>
          <a:ln>
            <a:noFill/>
          </a:ln>
        </p:spPr>
        <p:txBody>
          <a:bodyPr anchorCtr="0" anchor="t" bIns="304800" lIns="304800" spcFirstLastPara="1" rIns="304800" wrap="square" tIns="243825">
            <a:noAutofit/>
          </a:bodyPr>
          <a:lstStyle/>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cisco# </a:t>
            </a:r>
            <a:r>
              <a:rPr lang="en" sz="1200">
                <a:solidFill>
                  <a:srgbClr val="FFBC00"/>
                </a:solidFill>
                <a:latin typeface="Overpass Mono"/>
                <a:ea typeface="Overpass Mono"/>
                <a:cs typeface="Overpass Mono"/>
                <a:sym typeface="Overpass Mono"/>
              </a:rPr>
              <a:t>ansible -m ios_facts cisco</a:t>
            </a:r>
            <a:br>
              <a:rPr lang="en" sz="1200">
                <a:solidFill>
                  <a:srgbClr val="FFBC00"/>
                </a:solidFill>
                <a:latin typeface="Overpass Mono"/>
                <a:ea typeface="Overpass Mono"/>
                <a:cs typeface="Overpass Mono"/>
                <a:sym typeface="Overpass Mono"/>
              </a:rPr>
            </a:br>
            <a:r>
              <a:rPr lang="en" sz="1200">
                <a:solidFill>
                  <a:schemeClr val="lt1"/>
                </a:solidFill>
                <a:latin typeface="Overpass Mono"/>
                <a:ea typeface="Overpass Mono"/>
                <a:cs typeface="Overpass Mono"/>
                <a:sym typeface="Overpass Mono"/>
              </a:rPr>
              <a:t>cisco | SUCCESS =&gt; {</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"ansible_facts": {</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"ansible_net_iostype": "</a:t>
            </a:r>
            <a:r>
              <a:rPr lang="en" sz="1200">
                <a:solidFill>
                  <a:srgbClr val="26C6DA"/>
                </a:solidFill>
                <a:latin typeface="Overpass Mono"/>
                <a:ea typeface="Overpass Mono"/>
                <a:cs typeface="Overpass Mono"/>
                <a:sym typeface="Overpass Mono"/>
              </a:rPr>
              <a:t>IOS-XE</a:t>
            </a:r>
            <a:r>
              <a:rPr lang="en" sz="1200">
                <a:solidFill>
                  <a:schemeClr val="lt1"/>
                </a:solidFill>
                <a:latin typeface="Overpass Mono"/>
                <a:ea typeface="Overpass Mono"/>
                <a:cs typeface="Overpass Mono"/>
                <a:sym typeface="Overpass Mono"/>
              </a:rPr>
              <a:t>",</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"ansible_net_version": "</a:t>
            </a:r>
            <a:r>
              <a:rPr lang="en" sz="1200">
                <a:solidFill>
                  <a:srgbClr val="5CBEC1"/>
                </a:solidFill>
                <a:latin typeface="Overpass Mono"/>
                <a:ea typeface="Overpass Mono"/>
                <a:cs typeface="Overpass Mono"/>
                <a:sym typeface="Overpass Mono"/>
              </a:rPr>
              <a:t>16.09.02</a:t>
            </a:r>
            <a:r>
              <a:rPr lang="en" sz="1200">
                <a:solidFill>
                  <a:schemeClr val="lt1"/>
                </a:solidFill>
                <a:latin typeface="Overpass Mono"/>
                <a:ea typeface="Overpass Mono"/>
                <a:cs typeface="Overpass Mono"/>
                <a:sym typeface="Overpass Mono"/>
              </a:rPr>
              <a:t>"</a:t>
            </a:r>
            <a:r>
              <a:rPr lang="en" sz="1200">
                <a:solidFill>
                  <a:srgbClr val="5CBEC1"/>
                </a:solidFill>
                <a:latin typeface="Overpass Mono"/>
                <a:ea typeface="Overpass Mono"/>
                <a:cs typeface="Overpass Mono"/>
                <a:sym typeface="Overpass Mono"/>
              </a:rPr>
              <a:t>,</a:t>
            </a:r>
            <a:endParaRPr sz="1200">
              <a:solidFill>
                <a:srgbClr val="5CBEC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"ansible_net_serialnum": "</a:t>
            </a:r>
            <a:r>
              <a:rPr lang="en" sz="1200">
                <a:solidFill>
                  <a:srgbClr val="5CBEC1"/>
                </a:solidFill>
                <a:latin typeface="Overpass Mono"/>
                <a:ea typeface="Overpass Mono"/>
                <a:cs typeface="Overpass Mono"/>
                <a:sym typeface="Overpass Mono"/>
              </a:rPr>
              <a:t>9L8KQ482JFZ</a:t>
            </a:r>
            <a:r>
              <a:rPr lang="en" sz="1200">
                <a:solidFill>
                  <a:schemeClr val="lt1"/>
                </a:solidFill>
                <a:latin typeface="Overpass Mono"/>
                <a:ea typeface="Overpass Mono"/>
                <a:cs typeface="Overpass Mono"/>
                <a:sym typeface="Overpass Mono"/>
              </a:rPr>
              <a:t>",</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rgbClr val="90A4AE"/>
                </a:solidFill>
                <a:latin typeface="Overpass Mono"/>
                <a:ea typeface="Overpass Mono"/>
                <a:cs typeface="Overpass Mono"/>
                <a:sym typeface="Overpass Mono"/>
              </a:rPr>
              <a:t>        </a:t>
            </a:r>
            <a:r>
              <a:rPr lang="en" sz="1200">
                <a:solidFill>
                  <a:schemeClr val="lt1"/>
                </a:solidFill>
                <a:latin typeface="Overpass Mono"/>
                <a:ea typeface="Overpass Mono"/>
                <a:cs typeface="Overpass Mono"/>
                <a:sym typeface="Overpass Mono"/>
              </a:rPr>
              <a:t>"ansible_net_model": "</a:t>
            </a:r>
            <a:r>
              <a:rPr lang="en" sz="1200">
                <a:solidFill>
                  <a:srgbClr val="5CBEC1"/>
                </a:solidFill>
                <a:latin typeface="Overpass Mono"/>
                <a:ea typeface="Overpass Mono"/>
                <a:cs typeface="Overpass Mono"/>
                <a:sym typeface="Overpass Mono"/>
              </a:rPr>
              <a:t>CSR1000V</a:t>
            </a:r>
            <a:r>
              <a:rPr lang="en" sz="1200">
                <a:solidFill>
                  <a:schemeClr val="lt1"/>
                </a:solidFill>
                <a:latin typeface="Overpass Mono"/>
                <a:ea typeface="Overpass Mono"/>
                <a:cs typeface="Overpass Mono"/>
                <a:sym typeface="Overpass Mono"/>
              </a:rPr>
              <a:t>",</a:t>
            </a:r>
            <a:br>
              <a:rPr lang="en" sz="1200">
                <a:solidFill>
                  <a:schemeClr val="lt1"/>
                </a:solidFill>
                <a:latin typeface="Overpass Mono"/>
                <a:ea typeface="Overpass Mono"/>
                <a:cs typeface="Overpass Mono"/>
                <a:sym typeface="Overpass Mono"/>
              </a:rPr>
            </a:b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&lt;</a:t>
            </a:r>
            <a:r>
              <a:rPr lang="en" sz="1200">
                <a:solidFill>
                  <a:srgbClr val="90A4AE"/>
                </a:solidFill>
                <a:latin typeface="Overpass Mono"/>
                <a:ea typeface="Overpass Mono"/>
                <a:cs typeface="Overpass Mono"/>
                <a:sym typeface="Overpass Mono"/>
              </a:rPr>
              <a:t>&lt;</a:t>
            </a:r>
            <a:r>
              <a:rPr lang="en" sz="1200">
                <a:solidFill>
                  <a:srgbClr val="FF8A80"/>
                </a:solidFill>
                <a:latin typeface="Overpass Mono"/>
                <a:ea typeface="Overpass Mono"/>
                <a:cs typeface="Overpass Mono"/>
                <a:sym typeface="Overpass Mono"/>
              </a:rPr>
              <a:t>rest of output removed for slide brevity</a:t>
            </a:r>
            <a:r>
              <a:rPr lang="en" sz="1200">
                <a:solidFill>
                  <a:srgbClr val="90A4AE"/>
                </a:solidFill>
                <a:latin typeface="Overpass Mono"/>
                <a:ea typeface="Overpass Mono"/>
                <a:cs typeface="Overpass Mono"/>
                <a:sym typeface="Overpass Mono"/>
              </a:rPr>
              <a:t>&gt;</a:t>
            </a:r>
            <a:r>
              <a:rPr lang="en" sz="1200">
                <a:solidFill>
                  <a:schemeClr val="lt1"/>
                </a:solidFill>
                <a:latin typeface="Overpass Mono"/>
                <a:ea typeface="Overpass Mono"/>
                <a:cs typeface="Overpass Mono"/>
                <a:sym typeface="Overpass Mono"/>
              </a:rPr>
              <a:t>&gt;</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500"/>
              <a:buFont typeface="Arial"/>
              <a:buNone/>
            </a:pPr>
            <a:r>
              <a:t/>
            </a:r>
            <a:endParaRPr sz="1200">
              <a:solidFill>
                <a:srgbClr val="90A4AE"/>
              </a:solidFill>
              <a:latin typeface="Overpass Mono"/>
              <a:ea typeface="Overpass Mono"/>
              <a:cs typeface="Overpass Mono"/>
              <a:sym typeface="Overpass Mono"/>
            </a:endParaRPr>
          </a:p>
        </p:txBody>
      </p:sp>
      <p:sp>
        <p:nvSpPr>
          <p:cNvPr id="2253" name="Google Shape;2253;p159"/>
          <p:cNvSpPr/>
          <p:nvPr/>
        </p:nvSpPr>
        <p:spPr>
          <a:xfrm rot="-5400000">
            <a:off x="6400676" y="2279886"/>
            <a:ext cx="2439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4" name="Google Shape;2254;p159"/>
          <p:cNvSpPr/>
          <p:nvPr/>
        </p:nvSpPr>
        <p:spPr>
          <a:xfrm>
            <a:off x="11636414" y="2279786"/>
            <a:ext cx="2175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255" name="Google Shape;2255;p159"/>
          <p:cNvSpPr/>
          <p:nvPr/>
        </p:nvSpPr>
        <p:spPr>
          <a:xfrm>
            <a:off x="6644670" y="2279800"/>
            <a:ext cx="5084400" cy="2439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256" name="Google Shape;2256;p159"/>
          <p:cNvSpPr/>
          <p:nvPr/>
        </p:nvSpPr>
        <p:spPr>
          <a:xfrm>
            <a:off x="6506707" y="2357783"/>
            <a:ext cx="87900" cy="879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7" name="Google Shape;2257;p159"/>
          <p:cNvSpPr/>
          <p:nvPr/>
        </p:nvSpPr>
        <p:spPr>
          <a:xfrm>
            <a:off x="6681244" y="2357783"/>
            <a:ext cx="87900" cy="879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8" name="Google Shape;2258;p159"/>
          <p:cNvSpPr/>
          <p:nvPr/>
        </p:nvSpPr>
        <p:spPr>
          <a:xfrm>
            <a:off x="6855782" y="2357783"/>
            <a:ext cx="87900" cy="879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59" name="Google Shape;2259;p159"/>
          <p:cNvGrpSpPr/>
          <p:nvPr/>
        </p:nvGrpSpPr>
        <p:grpSpPr>
          <a:xfrm>
            <a:off x="6400665" y="5700819"/>
            <a:ext cx="5451085" cy="244027"/>
            <a:chOff x="2805175" y="2429600"/>
            <a:chExt cx="2412625" cy="183025"/>
          </a:xfrm>
        </p:grpSpPr>
        <p:sp>
          <p:nvSpPr>
            <p:cNvPr id="2260" name="Google Shape;2260;p159"/>
            <p:cNvSpPr/>
            <p:nvPr/>
          </p:nvSpPr>
          <p:spPr>
            <a:xfrm rot="5400000">
              <a:off x="5034800" y="2429600"/>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261" name="Google Shape;2261;p159"/>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262" name="Google Shape;2262;p159"/>
            <p:cNvSpPr/>
            <p:nvPr/>
          </p:nvSpPr>
          <p:spPr>
            <a:xfrm rot="10800000">
              <a:off x="2892975" y="2429600"/>
              <a:ext cx="22128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263" name="Google Shape;2263;p159"/>
          <p:cNvSpPr txBox="1"/>
          <p:nvPr/>
        </p:nvSpPr>
        <p:spPr>
          <a:xfrm>
            <a:off x="1507463" y="5954600"/>
            <a:ext cx="33486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900">
                <a:latin typeface="Red Hat Display"/>
                <a:ea typeface="Red Hat Display"/>
                <a:cs typeface="Red Hat Display"/>
                <a:sym typeface="Red Hat Display"/>
              </a:rPr>
              <a:t>Cisco IOS output</a:t>
            </a:r>
            <a:endParaRPr sz="1900">
              <a:latin typeface="Red Hat Display"/>
              <a:ea typeface="Red Hat Display"/>
              <a:cs typeface="Red Hat Display"/>
              <a:sym typeface="Red Hat Display"/>
            </a:endParaRPr>
          </a:p>
        </p:txBody>
      </p:sp>
      <p:sp>
        <p:nvSpPr>
          <p:cNvPr id="2264" name="Google Shape;2264;p159"/>
          <p:cNvSpPr txBox="1"/>
          <p:nvPr/>
        </p:nvSpPr>
        <p:spPr>
          <a:xfrm>
            <a:off x="7451850" y="5949696"/>
            <a:ext cx="33486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900">
                <a:latin typeface="Red Hat Display"/>
                <a:ea typeface="Red Hat Display"/>
                <a:cs typeface="Red Hat Display"/>
                <a:sym typeface="Red Hat Display"/>
              </a:rPr>
              <a:t>Ansible output</a:t>
            </a:r>
            <a:endParaRPr sz="1900">
              <a:latin typeface="Red Hat Display"/>
              <a:ea typeface="Red Hat Display"/>
              <a:cs typeface="Red Hat Display"/>
              <a:sym typeface="Red Hat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7"/>
          <p:cNvSpPr/>
          <p:nvPr/>
        </p:nvSpPr>
        <p:spPr>
          <a:xfrm>
            <a:off x="1131566" y="2591565"/>
            <a:ext cx="2041500" cy="2041500"/>
          </a:xfrm>
          <a:prstGeom prst="ellipse">
            <a:avLst/>
          </a:prstGeom>
          <a:noFill/>
          <a:ln cap="rnd" cmpd="sng" w="19050">
            <a:solidFill>
              <a:srgbClr val="43ADA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7"/>
          <p:cNvSpPr/>
          <p:nvPr/>
        </p:nvSpPr>
        <p:spPr>
          <a:xfrm>
            <a:off x="1847521" y="4297678"/>
            <a:ext cx="548700" cy="548700"/>
          </a:xfrm>
          <a:prstGeom prst="ellipse">
            <a:avLst/>
          </a:prstGeom>
          <a:solidFill>
            <a:srgbClr val="FFFFFF"/>
          </a:solidFill>
          <a:ln cap="flat" cmpd="sng" w="19050">
            <a:solidFill>
              <a:srgbClr val="43ADA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838" name="Google Shape;838;p97"/>
          <p:cNvPicPr preferRelativeResize="0"/>
          <p:nvPr/>
        </p:nvPicPr>
        <p:blipFill rotWithShape="1">
          <a:blip r:embed="rId3">
            <a:alphaModFix/>
          </a:blip>
          <a:srcRect b="0" l="0" r="0" t="0"/>
          <a:stretch/>
        </p:blipFill>
        <p:spPr>
          <a:xfrm>
            <a:off x="1911539" y="4343717"/>
            <a:ext cx="420520" cy="420508"/>
          </a:xfrm>
          <a:prstGeom prst="rect">
            <a:avLst/>
          </a:prstGeom>
          <a:noFill/>
          <a:ln>
            <a:noFill/>
          </a:ln>
        </p:spPr>
      </p:pic>
      <p:sp>
        <p:nvSpPr>
          <p:cNvPr id="839" name="Google Shape;839;p97"/>
          <p:cNvSpPr/>
          <p:nvPr/>
        </p:nvSpPr>
        <p:spPr>
          <a:xfrm>
            <a:off x="2527933" y="2566554"/>
            <a:ext cx="548700" cy="548700"/>
          </a:xfrm>
          <a:prstGeom prst="ellipse">
            <a:avLst/>
          </a:prstGeom>
          <a:solidFill>
            <a:srgbClr val="FFFFFF"/>
          </a:solidFill>
          <a:ln cap="flat" cmpd="sng" w="19050">
            <a:solidFill>
              <a:srgbClr val="43ADA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840" name="Google Shape;840;p97"/>
          <p:cNvPicPr preferRelativeResize="0"/>
          <p:nvPr/>
        </p:nvPicPr>
        <p:blipFill rotWithShape="1">
          <a:blip r:embed="rId4">
            <a:alphaModFix/>
          </a:blip>
          <a:srcRect b="0" l="0" r="0" t="0"/>
          <a:stretch/>
        </p:blipFill>
        <p:spPr>
          <a:xfrm>
            <a:off x="2597870" y="2636987"/>
            <a:ext cx="420519" cy="420519"/>
          </a:xfrm>
          <a:prstGeom prst="rect">
            <a:avLst/>
          </a:prstGeom>
          <a:noFill/>
          <a:ln>
            <a:noFill/>
          </a:ln>
        </p:spPr>
      </p:pic>
      <p:sp>
        <p:nvSpPr>
          <p:cNvPr id="841" name="Google Shape;841;p97"/>
          <p:cNvSpPr/>
          <p:nvPr/>
        </p:nvSpPr>
        <p:spPr>
          <a:xfrm>
            <a:off x="1203953" y="2566585"/>
            <a:ext cx="548700" cy="548700"/>
          </a:xfrm>
          <a:prstGeom prst="ellipse">
            <a:avLst/>
          </a:prstGeom>
          <a:solidFill>
            <a:srgbClr val="FFFFFF"/>
          </a:solidFill>
          <a:ln cap="flat" cmpd="sng" w="19050">
            <a:solidFill>
              <a:srgbClr val="43ADA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842" name="Google Shape;842;p97"/>
          <p:cNvPicPr preferRelativeResize="0"/>
          <p:nvPr/>
        </p:nvPicPr>
        <p:blipFill rotWithShape="1">
          <a:blip r:embed="rId5">
            <a:alphaModFix/>
          </a:blip>
          <a:srcRect b="0" l="139" r="139" t="0"/>
          <a:stretch/>
        </p:blipFill>
        <p:spPr>
          <a:xfrm>
            <a:off x="1283533" y="2641663"/>
            <a:ext cx="393094" cy="393094"/>
          </a:xfrm>
          <a:prstGeom prst="rect">
            <a:avLst/>
          </a:prstGeom>
          <a:noFill/>
          <a:ln>
            <a:noFill/>
          </a:ln>
        </p:spPr>
      </p:pic>
      <p:sp>
        <p:nvSpPr>
          <p:cNvPr id="843" name="Google Shape;843;p97"/>
          <p:cNvSpPr txBox="1"/>
          <p:nvPr>
            <p:ph idx="3" type="subTitle"/>
          </p:nvPr>
        </p:nvSpPr>
        <p:spPr>
          <a:xfrm>
            <a:off x="885103" y="1653550"/>
            <a:ext cx="10421700" cy="2919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Too many unintegrated, domain-specific tools</a:t>
            </a:r>
            <a:endParaRPr/>
          </a:p>
        </p:txBody>
      </p:sp>
      <p:sp>
        <p:nvSpPr>
          <p:cNvPr id="844" name="Google Shape;844;p97"/>
          <p:cNvSpPr txBox="1"/>
          <p:nvPr>
            <p:ph type="title"/>
          </p:nvPr>
        </p:nvSpPr>
        <p:spPr>
          <a:xfrm>
            <a:off x="885028" y="1100350"/>
            <a:ext cx="10421700" cy="55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Many organizations share the same challenge</a:t>
            </a:r>
            <a:endParaRPr/>
          </a:p>
        </p:txBody>
      </p:sp>
      <p:sp>
        <p:nvSpPr>
          <p:cNvPr id="845" name="Google Shape;845;p97"/>
          <p:cNvSpPr/>
          <p:nvPr/>
        </p:nvSpPr>
        <p:spPr>
          <a:xfrm rot="-1799858">
            <a:off x="3836982" y="2591578"/>
            <a:ext cx="2041346" cy="2041346"/>
          </a:xfrm>
          <a:prstGeom prst="ellipse">
            <a:avLst/>
          </a:prstGeom>
          <a:noFill/>
          <a:ln cap="rnd" cmpd="sng" w="19050">
            <a:solidFill>
              <a:srgbClr val="316DC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6" name="Google Shape;846;p97"/>
          <p:cNvPicPr preferRelativeResize="0"/>
          <p:nvPr/>
        </p:nvPicPr>
        <p:blipFill>
          <a:blip r:embed="rId6">
            <a:alphaModFix/>
          </a:blip>
          <a:stretch>
            <a:fillRect/>
          </a:stretch>
        </p:blipFill>
        <p:spPr>
          <a:xfrm>
            <a:off x="4290709" y="3025703"/>
            <a:ext cx="1133568" cy="1133568"/>
          </a:xfrm>
          <a:prstGeom prst="rect">
            <a:avLst/>
          </a:prstGeom>
          <a:noFill/>
          <a:ln>
            <a:noFill/>
          </a:ln>
        </p:spPr>
      </p:pic>
      <p:sp>
        <p:nvSpPr>
          <p:cNvPr id="847" name="Google Shape;847;p97"/>
          <p:cNvSpPr/>
          <p:nvPr/>
        </p:nvSpPr>
        <p:spPr>
          <a:xfrm rot="-1799858">
            <a:off x="9170850" y="2591578"/>
            <a:ext cx="2041346" cy="2041346"/>
          </a:xfrm>
          <a:prstGeom prst="ellipse">
            <a:avLst/>
          </a:prstGeom>
          <a:noFill/>
          <a:ln cap="rnd"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97"/>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Ansible Platform technical d</a:t>
            </a:r>
            <a:r>
              <a:rPr lang="en"/>
              <a:t>eck</a:t>
            </a:r>
            <a:endParaRPr/>
          </a:p>
        </p:txBody>
      </p:sp>
      <p:sp>
        <p:nvSpPr>
          <p:cNvPr id="849" name="Google Shape;849;p97"/>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50" name="Google Shape;850;p97"/>
          <p:cNvSpPr txBox="1"/>
          <p:nvPr/>
        </p:nvSpPr>
        <p:spPr>
          <a:xfrm>
            <a:off x="3543216" y="4876800"/>
            <a:ext cx="2628900" cy="68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SecOps</a:t>
            </a:r>
            <a:endParaRPr sz="1800">
              <a:latin typeface="Red Hat Display"/>
              <a:ea typeface="Red Hat Display"/>
              <a:cs typeface="Red Hat Display"/>
              <a:sym typeface="Red Hat Display"/>
            </a:endParaRPr>
          </a:p>
        </p:txBody>
      </p:sp>
      <p:sp>
        <p:nvSpPr>
          <p:cNvPr id="851" name="Google Shape;851;p97"/>
          <p:cNvSpPr txBox="1"/>
          <p:nvPr/>
        </p:nvSpPr>
        <p:spPr>
          <a:xfrm>
            <a:off x="838179" y="4876800"/>
            <a:ext cx="2628900" cy="68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Network ops</a:t>
            </a:r>
            <a:endParaRPr sz="1800">
              <a:latin typeface="Red Hat Display"/>
              <a:ea typeface="Red Hat Display"/>
              <a:cs typeface="Red Hat Display"/>
              <a:sym typeface="Red Hat Display"/>
            </a:endParaRPr>
          </a:p>
        </p:txBody>
      </p:sp>
      <p:sp>
        <p:nvSpPr>
          <p:cNvPr id="852" name="Google Shape;852;p97"/>
          <p:cNvSpPr txBox="1"/>
          <p:nvPr/>
        </p:nvSpPr>
        <p:spPr>
          <a:xfrm>
            <a:off x="6172050" y="4876800"/>
            <a:ext cx="2628900" cy="68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Devs/DevOps</a:t>
            </a:r>
            <a:endParaRPr sz="1800">
              <a:latin typeface="Red Hat Display"/>
              <a:ea typeface="Red Hat Display"/>
              <a:cs typeface="Red Hat Display"/>
              <a:sym typeface="Red Hat Display"/>
            </a:endParaRPr>
          </a:p>
        </p:txBody>
      </p:sp>
      <p:pic>
        <p:nvPicPr>
          <p:cNvPr id="853" name="Google Shape;853;p97"/>
          <p:cNvPicPr preferRelativeResize="0"/>
          <p:nvPr/>
        </p:nvPicPr>
        <p:blipFill>
          <a:blip r:embed="rId7">
            <a:alphaModFix/>
          </a:blip>
          <a:stretch>
            <a:fillRect/>
          </a:stretch>
        </p:blipFill>
        <p:spPr>
          <a:xfrm>
            <a:off x="9641466" y="3040725"/>
            <a:ext cx="1099797" cy="1099797"/>
          </a:xfrm>
          <a:prstGeom prst="rect">
            <a:avLst/>
          </a:prstGeom>
          <a:noFill/>
          <a:ln>
            <a:noFill/>
          </a:ln>
        </p:spPr>
      </p:pic>
      <p:sp>
        <p:nvSpPr>
          <p:cNvPr id="854" name="Google Shape;854;p97"/>
          <p:cNvSpPr txBox="1"/>
          <p:nvPr/>
        </p:nvSpPr>
        <p:spPr>
          <a:xfrm>
            <a:off x="8877082" y="4876800"/>
            <a:ext cx="2628900" cy="6825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IT ops</a:t>
            </a:r>
            <a:endParaRPr sz="1800">
              <a:latin typeface="Red Hat Display"/>
              <a:ea typeface="Red Hat Display"/>
              <a:cs typeface="Red Hat Display"/>
              <a:sym typeface="Red Hat Display"/>
            </a:endParaRPr>
          </a:p>
        </p:txBody>
      </p:sp>
      <p:sp>
        <p:nvSpPr>
          <p:cNvPr id="855" name="Google Shape;855;p97"/>
          <p:cNvSpPr/>
          <p:nvPr/>
        </p:nvSpPr>
        <p:spPr>
          <a:xfrm>
            <a:off x="3892547" y="4035169"/>
            <a:ext cx="548700" cy="548700"/>
          </a:xfrm>
          <a:prstGeom prst="ellipse">
            <a:avLst/>
          </a:prstGeom>
          <a:solidFill>
            <a:srgbClr val="FFFFFF"/>
          </a:solidFill>
          <a:ln cap="flat" cmpd="sng" w="19050">
            <a:solidFill>
              <a:srgbClr val="1678C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56" name="Google Shape;856;p97"/>
          <p:cNvSpPr/>
          <p:nvPr/>
        </p:nvSpPr>
        <p:spPr>
          <a:xfrm>
            <a:off x="5565389" y="3210966"/>
            <a:ext cx="548700" cy="548700"/>
          </a:xfrm>
          <a:prstGeom prst="ellipse">
            <a:avLst/>
          </a:prstGeom>
          <a:solidFill>
            <a:srgbClr val="FFFFFF"/>
          </a:solidFill>
          <a:ln cap="flat" cmpd="sng" w="19050">
            <a:solidFill>
              <a:srgbClr val="1678C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57" name="Google Shape;857;p97"/>
          <p:cNvSpPr/>
          <p:nvPr/>
        </p:nvSpPr>
        <p:spPr>
          <a:xfrm rot="-1799858">
            <a:off x="6465817" y="2591578"/>
            <a:ext cx="2041346" cy="2041346"/>
          </a:xfrm>
          <a:prstGeom prst="ellipse">
            <a:avLst/>
          </a:prstGeom>
          <a:noFill/>
          <a:ln cap="rnd" cmpd="sng" w="19050">
            <a:solidFill>
              <a:schemeClr val="accent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97"/>
          <p:cNvSpPr/>
          <p:nvPr/>
        </p:nvSpPr>
        <p:spPr>
          <a:xfrm>
            <a:off x="7987092" y="3988111"/>
            <a:ext cx="548700" cy="548700"/>
          </a:xfrm>
          <a:prstGeom prst="ellipse">
            <a:avLst/>
          </a:prstGeom>
          <a:solidFill>
            <a:srgbClr val="FFFFFF"/>
          </a:solidFill>
          <a:ln cap="flat" cmpd="sng" w="1905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859" name="Google Shape;859;p97"/>
          <p:cNvPicPr preferRelativeResize="0"/>
          <p:nvPr/>
        </p:nvPicPr>
        <p:blipFill>
          <a:blip r:embed="rId8">
            <a:alphaModFix/>
          </a:blip>
          <a:stretch>
            <a:fillRect/>
          </a:stretch>
        </p:blipFill>
        <p:spPr>
          <a:xfrm>
            <a:off x="1584137" y="3020368"/>
            <a:ext cx="1133574" cy="1136667"/>
          </a:xfrm>
          <a:prstGeom prst="rect">
            <a:avLst/>
          </a:prstGeom>
          <a:noFill/>
          <a:ln>
            <a:noFill/>
          </a:ln>
        </p:spPr>
      </p:pic>
      <p:pic>
        <p:nvPicPr>
          <p:cNvPr id="860" name="Google Shape;860;p97"/>
          <p:cNvPicPr preferRelativeResize="0"/>
          <p:nvPr/>
        </p:nvPicPr>
        <p:blipFill>
          <a:blip r:embed="rId9">
            <a:alphaModFix/>
          </a:blip>
          <a:stretch>
            <a:fillRect/>
          </a:stretch>
        </p:blipFill>
        <p:spPr>
          <a:xfrm>
            <a:off x="6936437" y="3037363"/>
            <a:ext cx="1099787" cy="1099787"/>
          </a:xfrm>
          <a:prstGeom prst="rect">
            <a:avLst/>
          </a:prstGeom>
          <a:noFill/>
          <a:ln>
            <a:noFill/>
          </a:ln>
        </p:spPr>
      </p:pic>
      <p:sp>
        <p:nvSpPr>
          <p:cNvPr id="861" name="Google Shape;861;p97"/>
          <p:cNvSpPr/>
          <p:nvPr/>
        </p:nvSpPr>
        <p:spPr>
          <a:xfrm flipH="1">
            <a:off x="10907925" y="3292352"/>
            <a:ext cx="548700" cy="5487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62" name="Google Shape;862;p97"/>
          <p:cNvSpPr/>
          <p:nvPr/>
        </p:nvSpPr>
        <p:spPr>
          <a:xfrm>
            <a:off x="9243432" y="2554938"/>
            <a:ext cx="548700" cy="5487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63" name="Google Shape;863;p97"/>
          <p:cNvSpPr/>
          <p:nvPr/>
        </p:nvSpPr>
        <p:spPr>
          <a:xfrm>
            <a:off x="9068279" y="4011530"/>
            <a:ext cx="548700" cy="5487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64" name="Google Shape;864;p97"/>
          <p:cNvSpPr/>
          <p:nvPr/>
        </p:nvSpPr>
        <p:spPr>
          <a:xfrm>
            <a:off x="7175480" y="2318544"/>
            <a:ext cx="548700" cy="548700"/>
          </a:xfrm>
          <a:prstGeom prst="ellipse">
            <a:avLst/>
          </a:prstGeom>
          <a:solidFill>
            <a:srgbClr val="FFFFFF"/>
          </a:solidFill>
          <a:ln cap="flat" cmpd="sng" w="1905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65" name="Google Shape;865;p97"/>
          <p:cNvSpPr/>
          <p:nvPr/>
        </p:nvSpPr>
        <p:spPr>
          <a:xfrm>
            <a:off x="6530259" y="4029259"/>
            <a:ext cx="548700" cy="548700"/>
          </a:xfrm>
          <a:prstGeom prst="ellipse">
            <a:avLst/>
          </a:prstGeom>
          <a:solidFill>
            <a:srgbClr val="FFFFFF"/>
          </a:solidFill>
          <a:ln cap="flat" cmpd="sng" w="1905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66" name="Google Shape;866;p97"/>
          <p:cNvSpPr/>
          <p:nvPr/>
        </p:nvSpPr>
        <p:spPr>
          <a:xfrm>
            <a:off x="3845813" y="2595831"/>
            <a:ext cx="548700" cy="548700"/>
          </a:xfrm>
          <a:prstGeom prst="ellipse">
            <a:avLst/>
          </a:prstGeom>
          <a:solidFill>
            <a:srgbClr val="FFFFFF"/>
          </a:solidFill>
          <a:ln cap="flat" cmpd="sng" w="19050">
            <a:solidFill>
              <a:srgbClr val="316DC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867" name="Google Shape;867;p97"/>
          <p:cNvPicPr preferRelativeResize="0"/>
          <p:nvPr/>
        </p:nvPicPr>
        <p:blipFill rotWithShape="1">
          <a:blip r:embed="rId5">
            <a:alphaModFix/>
          </a:blip>
          <a:srcRect b="0" l="139" r="139" t="0"/>
          <a:stretch/>
        </p:blipFill>
        <p:spPr>
          <a:xfrm>
            <a:off x="3970267" y="4119836"/>
            <a:ext cx="393094" cy="393094"/>
          </a:xfrm>
          <a:prstGeom prst="rect">
            <a:avLst/>
          </a:prstGeom>
          <a:noFill/>
          <a:ln>
            <a:noFill/>
          </a:ln>
        </p:spPr>
      </p:pic>
      <p:pic>
        <p:nvPicPr>
          <p:cNvPr id="868" name="Google Shape;868;p97"/>
          <p:cNvPicPr preferRelativeResize="0"/>
          <p:nvPr/>
        </p:nvPicPr>
        <p:blipFill rotWithShape="1">
          <a:blip r:embed="rId5">
            <a:alphaModFix/>
          </a:blip>
          <a:srcRect b="0" l="139" r="139" t="0"/>
          <a:stretch/>
        </p:blipFill>
        <p:spPr>
          <a:xfrm>
            <a:off x="8064816" y="4065836"/>
            <a:ext cx="393094" cy="393094"/>
          </a:xfrm>
          <a:prstGeom prst="rect">
            <a:avLst/>
          </a:prstGeom>
          <a:noFill/>
          <a:ln>
            <a:noFill/>
          </a:ln>
        </p:spPr>
      </p:pic>
      <p:pic>
        <p:nvPicPr>
          <p:cNvPr id="869" name="Google Shape;869;p97"/>
          <p:cNvPicPr preferRelativeResize="0"/>
          <p:nvPr/>
        </p:nvPicPr>
        <p:blipFill rotWithShape="1">
          <a:blip r:embed="rId5">
            <a:alphaModFix/>
          </a:blip>
          <a:srcRect b="0" l="139" r="139" t="0"/>
          <a:stretch/>
        </p:blipFill>
        <p:spPr>
          <a:xfrm>
            <a:off x="9321135" y="2626960"/>
            <a:ext cx="393094" cy="393094"/>
          </a:xfrm>
          <a:prstGeom prst="rect">
            <a:avLst/>
          </a:prstGeom>
          <a:noFill/>
          <a:ln>
            <a:noFill/>
          </a:ln>
        </p:spPr>
      </p:pic>
      <p:pic>
        <p:nvPicPr>
          <p:cNvPr id="870" name="Google Shape;870;p97"/>
          <p:cNvPicPr preferRelativeResize="0"/>
          <p:nvPr/>
        </p:nvPicPr>
        <p:blipFill rotWithShape="1">
          <a:blip r:embed="rId4">
            <a:alphaModFix/>
          </a:blip>
          <a:srcRect b="0" l="0" r="0" t="0"/>
          <a:stretch/>
        </p:blipFill>
        <p:spPr>
          <a:xfrm>
            <a:off x="5629395" y="3274987"/>
            <a:ext cx="420519" cy="420519"/>
          </a:xfrm>
          <a:prstGeom prst="rect">
            <a:avLst/>
          </a:prstGeom>
          <a:noFill/>
          <a:ln>
            <a:noFill/>
          </a:ln>
        </p:spPr>
      </p:pic>
      <p:pic>
        <p:nvPicPr>
          <p:cNvPr id="871" name="Google Shape;871;p97"/>
          <p:cNvPicPr preferRelativeResize="0"/>
          <p:nvPr/>
        </p:nvPicPr>
        <p:blipFill rotWithShape="1">
          <a:blip r:embed="rId4">
            <a:alphaModFix/>
          </a:blip>
          <a:srcRect b="0" l="0" r="0" t="0"/>
          <a:stretch/>
        </p:blipFill>
        <p:spPr>
          <a:xfrm>
            <a:off x="7239481" y="2382562"/>
            <a:ext cx="420519" cy="420519"/>
          </a:xfrm>
          <a:prstGeom prst="rect">
            <a:avLst/>
          </a:prstGeom>
          <a:noFill/>
          <a:ln>
            <a:noFill/>
          </a:ln>
        </p:spPr>
      </p:pic>
      <p:pic>
        <p:nvPicPr>
          <p:cNvPr id="872" name="Google Shape;872;p97"/>
          <p:cNvPicPr preferRelativeResize="0"/>
          <p:nvPr/>
        </p:nvPicPr>
        <p:blipFill rotWithShape="1">
          <a:blip r:embed="rId4">
            <a:alphaModFix/>
          </a:blip>
          <a:srcRect b="0" l="0" r="0" t="0"/>
          <a:stretch/>
        </p:blipFill>
        <p:spPr>
          <a:xfrm>
            <a:off x="9132284" y="4075549"/>
            <a:ext cx="420519" cy="420519"/>
          </a:xfrm>
          <a:prstGeom prst="rect">
            <a:avLst/>
          </a:prstGeom>
          <a:noFill/>
          <a:ln>
            <a:noFill/>
          </a:ln>
        </p:spPr>
      </p:pic>
      <p:pic>
        <p:nvPicPr>
          <p:cNvPr id="873" name="Google Shape;873;p97"/>
          <p:cNvPicPr preferRelativeResize="0"/>
          <p:nvPr/>
        </p:nvPicPr>
        <p:blipFill rotWithShape="1">
          <a:blip r:embed="rId3">
            <a:alphaModFix/>
          </a:blip>
          <a:srcRect b="0" l="0" r="0" t="0"/>
          <a:stretch/>
        </p:blipFill>
        <p:spPr>
          <a:xfrm>
            <a:off x="3914932" y="2643043"/>
            <a:ext cx="420520" cy="420508"/>
          </a:xfrm>
          <a:prstGeom prst="rect">
            <a:avLst/>
          </a:prstGeom>
          <a:noFill/>
          <a:ln>
            <a:noFill/>
          </a:ln>
        </p:spPr>
      </p:pic>
      <p:pic>
        <p:nvPicPr>
          <p:cNvPr id="874" name="Google Shape;874;p97"/>
          <p:cNvPicPr preferRelativeResize="0"/>
          <p:nvPr/>
        </p:nvPicPr>
        <p:blipFill rotWithShape="1">
          <a:blip r:embed="rId3">
            <a:alphaModFix/>
          </a:blip>
          <a:srcRect b="0" l="0" r="0" t="0"/>
          <a:stretch/>
        </p:blipFill>
        <p:spPr>
          <a:xfrm>
            <a:off x="6594393" y="4084280"/>
            <a:ext cx="420520" cy="420508"/>
          </a:xfrm>
          <a:prstGeom prst="rect">
            <a:avLst/>
          </a:prstGeom>
          <a:noFill/>
          <a:ln>
            <a:noFill/>
          </a:ln>
        </p:spPr>
      </p:pic>
      <p:pic>
        <p:nvPicPr>
          <p:cNvPr id="875" name="Google Shape;875;p97"/>
          <p:cNvPicPr preferRelativeResize="0"/>
          <p:nvPr/>
        </p:nvPicPr>
        <p:blipFill rotWithShape="1">
          <a:blip r:embed="rId3">
            <a:alphaModFix/>
          </a:blip>
          <a:srcRect b="0" l="0" r="0" t="0"/>
          <a:stretch/>
        </p:blipFill>
        <p:spPr>
          <a:xfrm>
            <a:off x="10972009" y="3356368"/>
            <a:ext cx="420520" cy="42050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160"/>
          <p:cNvSpPr txBox="1"/>
          <p:nvPr/>
        </p:nvSpPr>
        <p:spPr>
          <a:xfrm>
            <a:off x="885250" y="1100350"/>
            <a:ext cx="10424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900">
                <a:solidFill>
                  <a:srgbClr val="102441"/>
                </a:solidFill>
                <a:latin typeface="Red Hat Display"/>
                <a:ea typeface="Red Hat Display"/>
                <a:cs typeface="Red Hat Display"/>
                <a:sym typeface="Red Hat Display"/>
              </a:rPr>
              <a:t>Ansible Automation Platform </a:t>
            </a:r>
            <a:r>
              <a:rPr lang="en" sz="2900">
                <a:solidFill>
                  <a:srgbClr val="102441"/>
                </a:solidFill>
                <a:latin typeface="Red Hat Display"/>
                <a:ea typeface="Red Hat Display"/>
                <a:cs typeface="Red Hat Display"/>
                <a:sym typeface="Red Hat Display"/>
              </a:rPr>
              <a:t>facts</a:t>
            </a:r>
            <a:endParaRPr sz="2900">
              <a:solidFill>
                <a:srgbClr val="102441"/>
              </a:solidFill>
              <a:latin typeface="Red Hat Display"/>
              <a:ea typeface="Red Hat Display"/>
              <a:cs typeface="Red Hat Display"/>
              <a:sym typeface="Red Hat Display"/>
            </a:endParaRPr>
          </a:p>
        </p:txBody>
      </p:sp>
      <p:sp>
        <p:nvSpPr>
          <p:cNvPr id="2270" name="Google Shape;2270;p160"/>
          <p:cNvSpPr/>
          <p:nvPr/>
        </p:nvSpPr>
        <p:spPr>
          <a:xfrm>
            <a:off x="885200" y="1635200"/>
            <a:ext cx="10424400" cy="4959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sz="1900">
                <a:solidFill>
                  <a:schemeClr val="dk1"/>
                </a:solidFill>
                <a:latin typeface="Red Hat Display"/>
                <a:ea typeface="Red Hat Display"/>
                <a:cs typeface="Red Hat Display"/>
                <a:sym typeface="Red Hat Display"/>
              </a:rPr>
              <a:t>Network automation begins and ends with </a:t>
            </a:r>
            <a:r>
              <a:rPr b="1" lang="en" sz="1900">
                <a:solidFill>
                  <a:schemeClr val="dk1"/>
                </a:solidFill>
                <a:latin typeface="Red Hat Display"/>
                <a:ea typeface="Red Hat Display"/>
                <a:cs typeface="Red Hat Display"/>
                <a:sym typeface="Red Hat Display"/>
              </a:rPr>
              <a:t>facts</a:t>
            </a:r>
            <a:endParaRPr b="1" sz="1900">
              <a:solidFill>
                <a:schemeClr val="dk1"/>
              </a:solidFill>
              <a:latin typeface="Red Hat Display"/>
              <a:ea typeface="Red Hat Display"/>
              <a:cs typeface="Red Hat Display"/>
              <a:sym typeface="Red Hat Display"/>
            </a:endParaRPr>
          </a:p>
        </p:txBody>
      </p:sp>
      <p:sp>
        <p:nvSpPr>
          <p:cNvPr id="2271" name="Google Shape;2271;p160"/>
          <p:cNvSpPr/>
          <p:nvPr/>
        </p:nvSpPr>
        <p:spPr>
          <a:xfrm>
            <a:off x="995909" y="2920567"/>
            <a:ext cx="1152000" cy="1152000"/>
          </a:xfrm>
          <a:prstGeom prst="ellipse">
            <a:avLst/>
          </a:prstGeom>
          <a:noFill/>
          <a:ln cap="flat" cmpd="sng" w="9525">
            <a:solidFill>
              <a:schemeClr val="dk1"/>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2" name="Google Shape;2272;p160"/>
          <p:cNvSpPr txBox="1"/>
          <p:nvPr/>
        </p:nvSpPr>
        <p:spPr>
          <a:xfrm>
            <a:off x="561320" y="4275767"/>
            <a:ext cx="2021100" cy="689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700">
                <a:solidFill>
                  <a:srgbClr val="102441"/>
                </a:solidFill>
                <a:latin typeface="Red Hat Display Medium"/>
                <a:ea typeface="Red Hat Display Medium"/>
                <a:cs typeface="Red Hat Display Medium"/>
                <a:sym typeface="Red Hat Display Medium"/>
              </a:rPr>
              <a:t>Network native configuration</a:t>
            </a:r>
            <a:endParaRPr sz="1700">
              <a:solidFill>
                <a:srgbClr val="102441"/>
              </a:solidFill>
              <a:latin typeface="Red Hat Display Medium"/>
              <a:ea typeface="Red Hat Display Medium"/>
              <a:cs typeface="Red Hat Display Medium"/>
              <a:sym typeface="Red Hat Display Medium"/>
            </a:endParaRPr>
          </a:p>
        </p:txBody>
      </p:sp>
      <p:sp>
        <p:nvSpPr>
          <p:cNvPr id="2273" name="Google Shape;2273;p160"/>
          <p:cNvSpPr txBox="1"/>
          <p:nvPr/>
        </p:nvSpPr>
        <p:spPr>
          <a:xfrm>
            <a:off x="3713642" y="4275767"/>
            <a:ext cx="2021100" cy="689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700">
                <a:solidFill>
                  <a:srgbClr val="102441"/>
                </a:solidFill>
                <a:latin typeface="Red Hat Display Medium"/>
                <a:ea typeface="Red Hat Display Medium"/>
                <a:cs typeface="Red Hat Display Medium"/>
                <a:sym typeface="Red Hat Display Medium"/>
              </a:rPr>
              <a:t>Convert to </a:t>
            </a:r>
            <a:br>
              <a:rPr lang="en" sz="1700">
                <a:solidFill>
                  <a:srgbClr val="102441"/>
                </a:solidFill>
                <a:latin typeface="Red Hat Display Medium"/>
                <a:ea typeface="Red Hat Display Medium"/>
                <a:cs typeface="Red Hat Display Medium"/>
                <a:sym typeface="Red Hat Display Medium"/>
              </a:rPr>
            </a:br>
            <a:r>
              <a:rPr lang="en" sz="1700">
                <a:solidFill>
                  <a:srgbClr val="102441"/>
                </a:solidFill>
                <a:latin typeface="Red Hat Display Medium"/>
                <a:ea typeface="Red Hat Display Medium"/>
                <a:cs typeface="Red Hat Display Medium"/>
                <a:sym typeface="Red Hat Display Medium"/>
              </a:rPr>
              <a:t>structured data</a:t>
            </a:r>
            <a:endParaRPr sz="1700">
              <a:solidFill>
                <a:srgbClr val="102441"/>
              </a:solidFill>
              <a:latin typeface="Red Hat Display Medium"/>
              <a:ea typeface="Red Hat Display Medium"/>
              <a:cs typeface="Red Hat Display Medium"/>
              <a:sym typeface="Red Hat Display Medium"/>
            </a:endParaRPr>
          </a:p>
        </p:txBody>
      </p:sp>
      <p:sp>
        <p:nvSpPr>
          <p:cNvPr id="2274" name="Google Shape;2274;p160"/>
          <p:cNvSpPr txBox="1"/>
          <p:nvPr/>
        </p:nvSpPr>
        <p:spPr>
          <a:xfrm>
            <a:off x="7273221" y="2661500"/>
            <a:ext cx="4611900" cy="2709900"/>
          </a:xfrm>
          <a:prstGeom prst="rect">
            <a:avLst/>
          </a:prstGeom>
          <a:solidFill>
            <a:srgbClr val="102441"/>
          </a:solidFill>
          <a:ln>
            <a:noFill/>
          </a:ln>
        </p:spPr>
        <p:txBody>
          <a:bodyPr anchorCtr="0" anchor="t" bIns="0" lIns="304800" spcFirstLastPara="1" rIns="304800" wrap="square" tIns="243825">
            <a:noAutofit/>
          </a:bodyPr>
          <a:lstStyle/>
          <a:p>
            <a:pPr indent="0" lvl="0" marL="0" rtl="0" algn="l">
              <a:lnSpc>
                <a:spcPct val="120000"/>
              </a:lnSpc>
              <a:spcBef>
                <a:spcPts val="0"/>
              </a:spcBef>
              <a:spcAft>
                <a:spcPts val="0"/>
              </a:spcAft>
              <a:buNone/>
            </a:pPr>
            <a:r>
              <a:rPr lang="en" sz="1200">
                <a:solidFill>
                  <a:schemeClr val="lt1"/>
                </a:solidFill>
                <a:latin typeface="Overpass Mono"/>
                <a:ea typeface="Overpass Mono"/>
                <a:cs typeface="Overpass Mono"/>
                <a:sym typeface="Overpass Mono"/>
              </a:rPr>
              <a:t>"ansible_facts": {</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1200">
                <a:solidFill>
                  <a:schemeClr val="lt1"/>
                </a:solidFill>
                <a:latin typeface="Overpass Mono"/>
                <a:ea typeface="Overpass Mono"/>
                <a:cs typeface="Overpass Mono"/>
                <a:sym typeface="Overpass Mono"/>
              </a:rPr>
              <a:t>  "ansible_net_iostype": "</a:t>
            </a:r>
            <a:r>
              <a:rPr lang="en" sz="1200">
                <a:solidFill>
                  <a:srgbClr val="26C6DA"/>
                </a:solidFill>
                <a:latin typeface="Overpass Mono"/>
                <a:ea typeface="Overpass Mono"/>
                <a:cs typeface="Overpass Mono"/>
                <a:sym typeface="Overpass Mono"/>
              </a:rPr>
              <a:t>IOS-XE</a:t>
            </a:r>
            <a:r>
              <a:rPr lang="en" sz="1200">
                <a:solidFill>
                  <a:schemeClr val="lt1"/>
                </a:solidFill>
                <a:latin typeface="Overpass Mono"/>
                <a:ea typeface="Overpass Mono"/>
                <a:cs typeface="Overpass Mono"/>
                <a:sym typeface="Overpass Mono"/>
              </a:rPr>
              <a:t>",</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1200">
                <a:solidFill>
                  <a:schemeClr val="lt1"/>
                </a:solidFill>
                <a:latin typeface="Overpass Mono"/>
                <a:ea typeface="Overpass Mono"/>
                <a:cs typeface="Overpass Mono"/>
                <a:sym typeface="Overpass Mono"/>
              </a:rPr>
              <a:t>  "ansible_net_version": "</a:t>
            </a:r>
            <a:r>
              <a:rPr lang="en" sz="1200">
                <a:solidFill>
                  <a:srgbClr val="5CBEC1"/>
                </a:solidFill>
                <a:latin typeface="Overpass Mono"/>
                <a:ea typeface="Overpass Mono"/>
                <a:cs typeface="Overpass Mono"/>
                <a:sym typeface="Overpass Mono"/>
              </a:rPr>
              <a:t>16.09.02</a:t>
            </a:r>
            <a:r>
              <a:rPr lang="en" sz="1200">
                <a:solidFill>
                  <a:schemeClr val="lt1"/>
                </a:solidFill>
                <a:latin typeface="Overpass Mono"/>
                <a:ea typeface="Overpass Mono"/>
                <a:cs typeface="Overpass Mono"/>
                <a:sym typeface="Overpass Mono"/>
              </a:rPr>
              <a:t>"</a:t>
            </a:r>
            <a:r>
              <a:rPr lang="en" sz="1200">
                <a:solidFill>
                  <a:srgbClr val="5CBEC1"/>
                </a:solidFill>
                <a:latin typeface="Overpass Mono"/>
                <a:ea typeface="Overpass Mono"/>
                <a:cs typeface="Overpass Mono"/>
                <a:sym typeface="Overpass Mono"/>
              </a:rPr>
              <a:t>,</a:t>
            </a:r>
            <a:endParaRPr sz="1200">
              <a:solidFill>
                <a:srgbClr val="5CBEC1"/>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1200">
                <a:solidFill>
                  <a:schemeClr val="lt1"/>
                </a:solidFill>
                <a:latin typeface="Overpass Mono"/>
                <a:ea typeface="Overpass Mono"/>
                <a:cs typeface="Overpass Mono"/>
                <a:sym typeface="Overpass Mono"/>
              </a:rPr>
              <a:t>  "ansible_net_serialnum": "</a:t>
            </a:r>
            <a:r>
              <a:rPr lang="en" sz="1200">
                <a:solidFill>
                  <a:srgbClr val="5CBEC1"/>
                </a:solidFill>
                <a:latin typeface="Overpass Mono"/>
                <a:ea typeface="Overpass Mono"/>
                <a:cs typeface="Overpass Mono"/>
                <a:sym typeface="Overpass Mono"/>
              </a:rPr>
              <a:t>9L8KQ482JFZ</a:t>
            </a:r>
            <a:r>
              <a:rPr lang="en" sz="1200">
                <a:solidFill>
                  <a:schemeClr val="lt1"/>
                </a:solidFill>
                <a:latin typeface="Overpass Mono"/>
                <a:ea typeface="Overpass Mono"/>
                <a:cs typeface="Overpass Mono"/>
                <a:sym typeface="Overpass Mono"/>
              </a:rPr>
              <a:t>",</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1200">
                <a:solidFill>
                  <a:srgbClr val="90A4AE"/>
                </a:solidFill>
                <a:latin typeface="Overpass Mono"/>
                <a:ea typeface="Overpass Mono"/>
                <a:cs typeface="Overpass Mono"/>
                <a:sym typeface="Overpass Mono"/>
              </a:rPr>
              <a:t>  </a:t>
            </a:r>
            <a:r>
              <a:rPr lang="en" sz="1200">
                <a:solidFill>
                  <a:schemeClr val="lt1"/>
                </a:solidFill>
                <a:latin typeface="Overpass Mono"/>
                <a:ea typeface="Overpass Mono"/>
                <a:cs typeface="Overpass Mono"/>
                <a:sym typeface="Overpass Mono"/>
              </a:rPr>
              <a:t>"ansible_net_model": "</a:t>
            </a:r>
            <a:r>
              <a:rPr lang="en" sz="1200">
                <a:solidFill>
                  <a:srgbClr val="5CBEC1"/>
                </a:solidFill>
                <a:latin typeface="Overpass Mono"/>
                <a:ea typeface="Overpass Mono"/>
                <a:cs typeface="Overpass Mono"/>
                <a:sym typeface="Overpass Mono"/>
              </a:rPr>
              <a:t>CSR1000V</a:t>
            </a:r>
            <a:r>
              <a:rPr lang="en" sz="1200">
                <a:solidFill>
                  <a:schemeClr val="lt1"/>
                </a:solidFill>
                <a:latin typeface="Overpass Mono"/>
                <a:ea typeface="Overpass Mono"/>
                <a:cs typeface="Overpass Mono"/>
                <a:sym typeface="Overpass Mono"/>
              </a:rPr>
              <a:t>",</a:t>
            </a:r>
            <a:br>
              <a:rPr lang="en" sz="1200">
                <a:solidFill>
                  <a:schemeClr val="lt1"/>
                </a:solidFill>
                <a:latin typeface="Overpass Mono"/>
                <a:ea typeface="Overpass Mono"/>
                <a:cs typeface="Overpass Mono"/>
                <a:sym typeface="Overpass Mono"/>
              </a:rPr>
            </a:b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1200">
                <a:solidFill>
                  <a:schemeClr val="lt1"/>
                </a:solidFill>
                <a:latin typeface="Overpass Mono"/>
                <a:ea typeface="Overpass Mono"/>
                <a:cs typeface="Overpass Mono"/>
                <a:sym typeface="Overpass Mono"/>
              </a:rPr>
              <a:t>&lt;</a:t>
            </a:r>
            <a:r>
              <a:rPr lang="en" sz="1200">
                <a:solidFill>
                  <a:srgbClr val="90A4AE"/>
                </a:solidFill>
                <a:latin typeface="Overpass Mono"/>
                <a:ea typeface="Overpass Mono"/>
                <a:cs typeface="Overpass Mono"/>
                <a:sym typeface="Overpass Mono"/>
              </a:rPr>
              <a:t>&lt;</a:t>
            </a:r>
            <a:r>
              <a:rPr lang="en" sz="1200">
                <a:solidFill>
                  <a:srgbClr val="FF8A80"/>
                </a:solidFill>
                <a:latin typeface="Overpass Mono"/>
                <a:ea typeface="Overpass Mono"/>
                <a:cs typeface="Overpass Mono"/>
                <a:sym typeface="Overpass Mono"/>
              </a:rPr>
              <a:t>rest of output removed for brevity</a:t>
            </a:r>
            <a:r>
              <a:rPr lang="en" sz="1200">
                <a:solidFill>
                  <a:srgbClr val="90A4AE"/>
                </a:solidFill>
                <a:latin typeface="Overpass Mono"/>
                <a:ea typeface="Overpass Mono"/>
                <a:cs typeface="Overpass Mono"/>
                <a:sym typeface="Overpass Mono"/>
              </a:rPr>
              <a:t>&gt;</a:t>
            </a:r>
            <a:r>
              <a:rPr lang="en" sz="1200">
                <a:solidFill>
                  <a:schemeClr val="lt1"/>
                </a:solidFill>
                <a:latin typeface="Overpass Mono"/>
                <a:ea typeface="Overpass Mono"/>
                <a:cs typeface="Overpass Mono"/>
                <a:sym typeface="Overpass Mono"/>
              </a:rPr>
              <a:t>&gt;</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t/>
            </a:r>
            <a:endParaRPr sz="800">
              <a:solidFill>
                <a:srgbClr val="90A4AE"/>
              </a:solidFill>
              <a:latin typeface="Overpass Mono"/>
              <a:ea typeface="Overpass Mono"/>
              <a:cs typeface="Overpass Mono"/>
              <a:sym typeface="Overpass Mono"/>
            </a:endParaRPr>
          </a:p>
        </p:txBody>
      </p:sp>
      <p:grpSp>
        <p:nvGrpSpPr>
          <p:cNvPr id="2275" name="Google Shape;2275;p160"/>
          <p:cNvGrpSpPr/>
          <p:nvPr/>
        </p:nvGrpSpPr>
        <p:grpSpPr>
          <a:xfrm>
            <a:off x="2625068" y="3420883"/>
            <a:ext cx="1045978" cy="151202"/>
            <a:chOff x="2124375" y="2515050"/>
            <a:chExt cx="784503" cy="113404"/>
          </a:xfrm>
        </p:grpSpPr>
        <p:cxnSp>
          <p:nvCxnSpPr>
            <p:cNvPr id="2276" name="Google Shape;2276;p160"/>
            <p:cNvCxnSpPr/>
            <p:nvPr/>
          </p:nvCxnSpPr>
          <p:spPr>
            <a:xfrm>
              <a:off x="2124375" y="2571752"/>
              <a:ext cx="784500" cy="0"/>
            </a:xfrm>
            <a:prstGeom prst="straightConnector1">
              <a:avLst/>
            </a:prstGeom>
            <a:noFill/>
            <a:ln cap="rnd" cmpd="sng" w="9525">
              <a:solidFill>
                <a:schemeClr val="dk1"/>
              </a:solidFill>
              <a:prstDash val="solid"/>
              <a:round/>
              <a:headEnd len="med" w="med" type="none"/>
              <a:tailEnd len="med" w="med" type="none"/>
            </a:ln>
          </p:spPr>
        </p:cxnSp>
        <p:grpSp>
          <p:nvGrpSpPr>
            <p:cNvPr id="2277" name="Google Shape;2277;p160"/>
            <p:cNvGrpSpPr/>
            <p:nvPr/>
          </p:nvGrpSpPr>
          <p:grpSpPr>
            <a:xfrm>
              <a:off x="2854284" y="2515050"/>
              <a:ext cx="54595" cy="113404"/>
              <a:chOff x="5006485" y="1684866"/>
              <a:chExt cx="601925" cy="2418000"/>
            </a:xfrm>
          </p:grpSpPr>
          <p:cxnSp>
            <p:nvCxnSpPr>
              <p:cNvPr id="2278" name="Google Shape;2278;p160"/>
              <p:cNvCxnSpPr/>
              <p:nvPr/>
            </p:nvCxnSpPr>
            <p:spPr>
              <a:xfrm rot="10800000">
                <a:off x="5008110" y="1684866"/>
                <a:ext cx="600300" cy="1209000"/>
              </a:xfrm>
              <a:prstGeom prst="straightConnector1">
                <a:avLst/>
              </a:prstGeom>
              <a:noFill/>
              <a:ln cap="rnd" cmpd="sng" w="9525">
                <a:solidFill>
                  <a:schemeClr val="dk1"/>
                </a:solidFill>
                <a:prstDash val="solid"/>
                <a:round/>
                <a:headEnd len="med" w="med" type="none"/>
                <a:tailEnd len="med" w="med" type="none"/>
              </a:ln>
            </p:spPr>
          </p:cxnSp>
          <p:cxnSp>
            <p:nvCxnSpPr>
              <p:cNvPr id="2279" name="Google Shape;2279;p160"/>
              <p:cNvCxnSpPr/>
              <p:nvPr/>
            </p:nvCxnSpPr>
            <p:spPr>
              <a:xfrm flipH="1">
                <a:off x="5006485" y="2893866"/>
                <a:ext cx="600300" cy="1209000"/>
              </a:xfrm>
              <a:prstGeom prst="straightConnector1">
                <a:avLst/>
              </a:prstGeom>
              <a:noFill/>
              <a:ln cap="rnd" cmpd="sng" w="9525">
                <a:solidFill>
                  <a:schemeClr val="dk1"/>
                </a:solidFill>
                <a:prstDash val="solid"/>
                <a:round/>
                <a:headEnd len="med" w="med" type="none"/>
                <a:tailEnd len="med" w="med" type="none"/>
              </a:ln>
            </p:spPr>
          </p:cxnSp>
        </p:grpSp>
      </p:grpSp>
      <p:grpSp>
        <p:nvGrpSpPr>
          <p:cNvPr id="2280" name="Google Shape;2280;p160"/>
          <p:cNvGrpSpPr/>
          <p:nvPr/>
        </p:nvGrpSpPr>
        <p:grpSpPr>
          <a:xfrm>
            <a:off x="5777405" y="3420883"/>
            <a:ext cx="1045978" cy="151202"/>
            <a:chOff x="2124375" y="2515050"/>
            <a:chExt cx="784503" cy="113404"/>
          </a:xfrm>
        </p:grpSpPr>
        <p:cxnSp>
          <p:nvCxnSpPr>
            <p:cNvPr id="2281" name="Google Shape;2281;p160"/>
            <p:cNvCxnSpPr/>
            <p:nvPr/>
          </p:nvCxnSpPr>
          <p:spPr>
            <a:xfrm>
              <a:off x="2124375" y="2571752"/>
              <a:ext cx="784500" cy="0"/>
            </a:xfrm>
            <a:prstGeom prst="straightConnector1">
              <a:avLst/>
            </a:prstGeom>
            <a:noFill/>
            <a:ln cap="rnd" cmpd="sng" w="9525">
              <a:solidFill>
                <a:schemeClr val="dk1"/>
              </a:solidFill>
              <a:prstDash val="solid"/>
              <a:round/>
              <a:headEnd len="med" w="med" type="none"/>
              <a:tailEnd len="med" w="med" type="none"/>
            </a:ln>
          </p:spPr>
        </p:cxnSp>
        <p:grpSp>
          <p:nvGrpSpPr>
            <p:cNvPr id="2282" name="Google Shape;2282;p160"/>
            <p:cNvGrpSpPr/>
            <p:nvPr/>
          </p:nvGrpSpPr>
          <p:grpSpPr>
            <a:xfrm>
              <a:off x="2854284" y="2515050"/>
              <a:ext cx="54595" cy="113404"/>
              <a:chOff x="5006485" y="1684866"/>
              <a:chExt cx="601925" cy="2418000"/>
            </a:xfrm>
          </p:grpSpPr>
          <p:cxnSp>
            <p:nvCxnSpPr>
              <p:cNvPr id="2283" name="Google Shape;2283;p160"/>
              <p:cNvCxnSpPr/>
              <p:nvPr/>
            </p:nvCxnSpPr>
            <p:spPr>
              <a:xfrm rot="10800000">
                <a:off x="5008110" y="1684866"/>
                <a:ext cx="600300" cy="1209000"/>
              </a:xfrm>
              <a:prstGeom prst="straightConnector1">
                <a:avLst/>
              </a:prstGeom>
              <a:noFill/>
              <a:ln cap="rnd" cmpd="sng" w="9525">
                <a:solidFill>
                  <a:schemeClr val="dk1"/>
                </a:solidFill>
                <a:prstDash val="solid"/>
                <a:round/>
                <a:headEnd len="med" w="med" type="none"/>
                <a:tailEnd len="med" w="med" type="none"/>
              </a:ln>
            </p:spPr>
          </p:cxnSp>
          <p:cxnSp>
            <p:nvCxnSpPr>
              <p:cNvPr id="2284" name="Google Shape;2284;p160"/>
              <p:cNvCxnSpPr/>
              <p:nvPr/>
            </p:nvCxnSpPr>
            <p:spPr>
              <a:xfrm flipH="1">
                <a:off x="5006485" y="2893866"/>
                <a:ext cx="600300" cy="1209000"/>
              </a:xfrm>
              <a:prstGeom prst="straightConnector1">
                <a:avLst/>
              </a:prstGeom>
              <a:noFill/>
              <a:ln cap="rnd" cmpd="sng" w="9525">
                <a:solidFill>
                  <a:schemeClr val="dk1"/>
                </a:solidFill>
                <a:prstDash val="solid"/>
                <a:round/>
                <a:headEnd len="med" w="med" type="none"/>
                <a:tailEnd len="med" w="med" type="none"/>
              </a:ln>
            </p:spPr>
          </p:cxnSp>
        </p:grpSp>
      </p:grpSp>
      <p:sp>
        <p:nvSpPr>
          <p:cNvPr id="2285" name="Google Shape;2285;p160"/>
          <p:cNvSpPr/>
          <p:nvPr/>
        </p:nvSpPr>
        <p:spPr>
          <a:xfrm rot="-5400000">
            <a:off x="7273088" y="2499786"/>
            <a:ext cx="2439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6" name="Google Shape;2286;p160"/>
          <p:cNvSpPr/>
          <p:nvPr/>
        </p:nvSpPr>
        <p:spPr>
          <a:xfrm>
            <a:off x="11667380" y="2499686"/>
            <a:ext cx="2175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287" name="Google Shape;2287;p160"/>
          <p:cNvSpPr/>
          <p:nvPr/>
        </p:nvSpPr>
        <p:spPr>
          <a:xfrm>
            <a:off x="7415484" y="2499683"/>
            <a:ext cx="4314600" cy="2439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288" name="Google Shape;2288;p160"/>
          <p:cNvSpPr/>
          <p:nvPr/>
        </p:nvSpPr>
        <p:spPr>
          <a:xfrm>
            <a:off x="7379118" y="2577683"/>
            <a:ext cx="87900" cy="879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9" name="Google Shape;2289;p160"/>
          <p:cNvSpPr/>
          <p:nvPr/>
        </p:nvSpPr>
        <p:spPr>
          <a:xfrm>
            <a:off x="7553656" y="2577683"/>
            <a:ext cx="87900" cy="879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0" name="Google Shape;2290;p160"/>
          <p:cNvSpPr/>
          <p:nvPr/>
        </p:nvSpPr>
        <p:spPr>
          <a:xfrm>
            <a:off x="7728194" y="2577683"/>
            <a:ext cx="87900" cy="879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91" name="Google Shape;2291;p160"/>
          <p:cNvGrpSpPr/>
          <p:nvPr/>
        </p:nvGrpSpPr>
        <p:grpSpPr>
          <a:xfrm>
            <a:off x="7273208" y="5202519"/>
            <a:ext cx="4611799" cy="244027"/>
            <a:chOff x="2805175" y="2429600"/>
            <a:chExt cx="2183100" cy="183025"/>
          </a:xfrm>
        </p:grpSpPr>
        <p:sp>
          <p:nvSpPr>
            <p:cNvPr id="2292" name="Google Shape;2292;p160"/>
            <p:cNvSpPr/>
            <p:nvPr/>
          </p:nvSpPr>
          <p:spPr>
            <a:xfrm rot="5400000">
              <a:off x="4805275" y="2429625"/>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293" name="Google Shape;2293;p160"/>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294" name="Google Shape;2294;p160"/>
            <p:cNvSpPr/>
            <p:nvPr/>
          </p:nvSpPr>
          <p:spPr>
            <a:xfrm rot="10800000">
              <a:off x="2892875" y="2429600"/>
              <a:ext cx="19887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pic>
        <p:nvPicPr>
          <p:cNvPr id="2295" name="Google Shape;2295;p160"/>
          <p:cNvPicPr preferRelativeResize="0"/>
          <p:nvPr/>
        </p:nvPicPr>
        <p:blipFill>
          <a:blip r:embed="rId3">
            <a:alphaModFix/>
          </a:blip>
          <a:stretch>
            <a:fillRect/>
          </a:stretch>
        </p:blipFill>
        <p:spPr>
          <a:xfrm>
            <a:off x="1117739" y="3041130"/>
            <a:ext cx="908311" cy="910834"/>
          </a:xfrm>
          <a:prstGeom prst="rect">
            <a:avLst/>
          </a:prstGeom>
          <a:noFill/>
          <a:ln>
            <a:noFill/>
          </a:ln>
        </p:spPr>
      </p:pic>
      <p:pic>
        <p:nvPicPr>
          <p:cNvPr id="2296" name="Google Shape;2296;p160"/>
          <p:cNvPicPr preferRelativeResize="0"/>
          <p:nvPr/>
        </p:nvPicPr>
        <p:blipFill>
          <a:blip r:embed="rId4">
            <a:alphaModFix/>
          </a:blip>
          <a:stretch>
            <a:fillRect/>
          </a:stretch>
        </p:blipFill>
        <p:spPr>
          <a:xfrm>
            <a:off x="4201234" y="2973576"/>
            <a:ext cx="1045975" cy="1045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161"/>
          <p:cNvSpPr txBox="1"/>
          <p:nvPr/>
        </p:nvSpPr>
        <p:spPr>
          <a:xfrm>
            <a:off x="826650" y="1273950"/>
            <a:ext cx="9490500" cy="15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400">
                <a:latin typeface="Red Hat Text"/>
                <a:ea typeface="Red Hat Text"/>
                <a:cs typeface="Red Hat Text"/>
                <a:sym typeface="Red Hat Text"/>
              </a:rPr>
              <a:t>The </a:t>
            </a:r>
            <a:r>
              <a:rPr b="1" lang="en" sz="2400">
                <a:latin typeface="Red Hat Text"/>
                <a:ea typeface="Red Hat Text"/>
                <a:cs typeface="Red Hat Text"/>
                <a:sym typeface="Red Hat Text"/>
              </a:rPr>
              <a:t>debug</a:t>
            </a:r>
            <a:r>
              <a:rPr lang="en" sz="2400">
                <a:latin typeface="Red Hat Text"/>
                <a:ea typeface="Red Hat Text"/>
                <a:cs typeface="Red Hat Text"/>
                <a:sym typeface="Red Hat Text"/>
              </a:rPr>
              <a:t> module is used like a "print" statement in most programming languages. Variables are accessed </a:t>
            </a:r>
            <a:br>
              <a:rPr lang="en" sz="2400">
                <a:latin typeface="Red Hat Text"/>
                <a:ea typeface="Red Hat Text"/>
                <a:cs typeface="Red Hat Text"/>
                <a:sym typeface="Red Hat Text"/>
              </a:rPr>
            </a:br>
            <a:r>
              <a:rPr lang="en" sz="2400">
                <a:latin typeface="Red Hat Text"/>
                <a:ea typeface="Red Hat Text"/>
                <a:cs typeface="Red Hat Text"/>
                <a:sym typeface="Red Hat Text"/>
              </a:rPr>
              <a:t>using "{{ }}" - quoted curly braces</a:t>
            </a:r>
            <a:endParaRPr sz="2400">
              <a:latin typeface="Red Hat Text"/>
              <a:ea typeface="Red Hat Text"/>
              <a:cs typeface="Red Hat Text"/>
              <a:sym typeface="Red Hat Text"/>
            </a:endParaRPr>
          </a:p>
        </p:txBody>
      </p:sp>
      <p:sp>
        <p:nvSpPr>
          <p:cNvPr id="2302" name="Google Shape;2302;p161"/>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Displaying output - The “debug” module</a:t>
            </a:r>
            <a:endParaRPr sz="3600">
              <a:solidFill>
                <a:srgbClr val="EE0000"/>
              </a:solidFill>
              <a:latin typeface="Red Hat Display"/>
              <a:ea typeface="Red Hat Display"/>
              <a:cs typeface="Red Hat Display"/>
              <a:sym typeface="Red Hat Display"/>
            </a:endParaRPr>
          </a:p>
        </p:txBody>
      </p:sp>
      <p:sp>
        <p:nvSpPr>
          <p:cNvPr id="2303" name="Google Shape;2303;p161"/>
          <p:cNvSpPr txBox="1"/>
          <p:nvPr/>
        </p:nvSpPr>
        <p:spPr>
          <a:xfrm>
            <a:off x="1449025" y="3154850"/>
            <a:ext cx="9434100" cy="2733600"/>
          </a:xfrm>
          <a:prstGeom prst="rect">
            <a:avLst/>
          </a:prstGeom>
          <a:solidFill>
            <a:srgbClr val="102441"/>
          </a:solidFill>
          <a:ln>
            <a:noFill/>
          </a:ln>
        </p:spPr>
        <p:txBody>
          <a:bodyPr anchorCtr="0" anchor="t" bIns="228600" lIns="228600" spcFirstLastPara="1" rIns="228600" wrap="square" tIns="182875">
            <a:noAutofit/>
          </a:bodyPr>
          <a:lstStyle/>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 name: </a:t>
            </a:r>
            <a:r>
              <a:rPr lang="en" sz="1800">
                <a:solidFill>
                  <a:srgbClr val="FFBC00"/>
                </a:solidFill>
                <a:latin typeface="Overpass Mono"/>
                <a:ea typeface="Overpass Mono"/>
                <a:cs typeface="Overpass Mono"/>
                <a:sym typeface="Overpass Mono"/>
              </a:rPr>
              <a:t>display version</a:t>
            </a:r>
            <a:endParaRPr sz="18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  debug:</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    msg: </a:t>
            </a:r>
            <a:r>
              <a:rPr lang="en" sz="1800">
                <a:solidFill>
                  <a:srgbClr val="00BFA4"/>
                </a:solidFill>
                <a:latin typeface="Overpass Mono"/>
                <a:ea typeface="Overpass Mono"/>
                <a:cs typeface="Overpass Mono"/>
                <a:sym typeface="Overpass Mono"/>
              </a:rPr>
              <a:t>"The IOS version is: {{ ansible_net_version }}"</a:t>
            </a:r>
            <a:endParaRPr sz="18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 name: </a:t>
            </a:r>
            <a:r>
              <a:rPr lang="en" sz="1800">
                <a:solidFill>
                  <a:srgbClr val="FFBC00"/>
                </a:solidFill>
                <a:latin typeface="Overpass Mono"/>
                <a:ea typeface="Overpass Mono"/>
                <a:cs typeface="Overpass Mono"/>
                <a:sym typeface="Overpass Mono"/>
              </a:rPr>
              <a:t>display serial number</a:t>
            </a:r>
            <a:endParaRPr sz="18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  debug:</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rPr lang="en" sz="1800">
                <a:solidFill>
                  <a:srgbClr val="FFFFFF"/>
                </a:solidFill>
                <a:latin typeface="Overpass Mono"/>
                <a:ea typeface="Overpass Mono"/>
                <a:cs typeface="Overpass Mono"/>
                <a:sym typeface="Overpass Mono"/>
              </a:rPr>
              <a:t>    msg: </a:t>
            </a:r>
            <a:r>
              <a:rPr lang="en" sz="1800">
                <a:solidFill>
                  <a:srgbClr val="00BFA4"/>
                </a:solidFill>
                <a:latin typeface="Overpass Mono"/>
                <a:ea typeface="Overpass Mono"/>
                <a:cs typeface="Overpass Mono"/>
                <a:sym typeface="Overpass Mono"/>
              </a:rPr>
              <a:t>"The serial number is: {{ ansible_net_serialnum }}"</a:t>
            </a:r>
            <a:endParaRPr sz="18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100"/>
              <a:buFont typeface="Arial"/>
              <a:buNone/>
            </a:pPr>
            <a:r>
              <a:t/>
            </a:r>
            <a:endParaRPr sz="1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100"/>
              <a:buFont typeface="Arial"/>
              <a:buNone/>
            </a:pPr>
            <a:r>
              <a:t/>
            </a:r>
            <a:endParaRPr sz="1800">
              <a:solidFill>
                <a:srgbClr val="FFFFFF"/>
              </a:solidFill>
              <a:latin typeface="Overpass Mono"/>
              <a:ea typeface="Overpass Mono"/>
              <a:cs typeface="Overpass Mono"/>
              <a:sym typeface="Overpass Mono"/>
            </a:endParaRPr>
          </a:p>
        </p:txBody>
      </p:sp>
      <p:sp>
        <p:nvSpPr>
          <p:cNvPr id="2304" name="Google Shape;2304;p161"/>
          <p:cNvSpPr/>
          <p:nvPr/>
        </p:nvSpPr>
        <p:spPr>
          <a:xfrm rot="-5400000">
            <a:off x="1449025" y="2998027"/>
            <a:ext cx="1830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61"/>
          <p:cNvSpPr/>
          <p:nvPr/>
        </p:nvSpPr>
        <p:spPr>
          <a:xfrm>
            <a:off x="6709225" y="2998025"/>
            <a:ext cx="163200" cy="183000"/>
          </a:xfrm>
          <a:prstGeom prst="round1Rect">
            <a:avLst>
              <a:gd fmla="val 16667" name="adj"/>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61"/>
          <p:cNvSpPr/>
          <p:nvPr/>
        </p:nvSpPr>
        <p:spPr>
          <a:xfrm>
            <a:off x="1555825" y="2998025"/>
            <a:ext cx="9327300" cy="183000"/>
          </a:xfrm>
          <a:prstGeom prst="rect">
            <a:avLst/>
          </a:prstGeom>
          <a:solidFill>
            <a:srgbClr val="0D1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07" name="Google Shape;2307;p161"/>
          <p:cNvSpPr/>
          <p:nvPr/>
        </p:nvSpPr>
        <p:spPr>
          <a:xfrm>
            <a:off x="1528550" y="3056525"/>
            <a:ext cx="66000" cy="66000"/>
          </a:xfrm>
          <a:prstGeom prst="ellipse">
            <a:avLst/>
          </a:prstGeom>
          <a:solidFill>
            <a:srgbClr val="F1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61"/>
          <p:cNvSpPr/>
          <p:nvPr/>
        </p:nvSpPr>
        <p:spPr>
          <a:xfrm>
            <a:off x="1659457" y="3056525"/>
            <a:ext cx="66000" cy="660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61"/>
          <p:cNvSpPr/>
          <p:nvPr/>
        </p:nvSpPr>
        <p:spPr>
          <a:xfrm>
            <a:off x="1790363" y="3056525"/>
            <a:ext cx="66000" cy="66000"/>
          </a:xfrm>
          <a:prstGeom prst="ellipse">
            <a:avLst/>
          </a:prstGeom>
          <a:solidFill>
            <a:srgbClr val="5CB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0" name="Google Shape;2310;p161"/>
          <p:cNvGrpSpPr/>
          <p:nvPr/>
        </p:nvGrpSpPr>
        <p:grpSpPr>
          <a:xfrm>
            <a:off x="1449035" y="5822473"/>
            <a:ext cx="9434088" cy="65981"/>
            <a:chOff x="2805175" y="2429600"/>
            <a:chExt cx="2412625" cy="183025"/>
          </a:xfrm>
        </p:grpSpPr>
        <p:sp>
          <p:nvSpPr>
            <p:cNvPr id="2311" name="Google Shape;2311;p161"/>
            <p:cNvSpPr/>
            <p:nvPr/>
          </p:nvSpPr>
          <p:spPr>
            <a:xfrm rot="5400000">
              <a:off x="5034800" y="2429600"/>
              <a:ext cx="1830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61"/>
            <p:cNvSpPr/>
            <p:nvPr/>
          </p:nvSpPr>
          <p:spPr>
            <a:xfrm rot="10800000">
              <a:off x="2805175" y="2429625"/>
              <a:ext cx="186600" cy="183000"/>
            </a:xfrm>
            <a:prstGeom prst="round1Rect">
              <a:avLst>
                <a:gd fmla="val 16667" name="adj"/>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13" name="Google Shape;2313;p161"/>
            <p:cNvSpPr/>
            <p:nvPr/>
          </p:nvSpPr>
          <p:spPr>
            <a:xfrm rot="10800000">
              <a:off x="2892975" y="2429600"/>
              <a:ext cx="2212800" cy="183000"/>
            </a:xfrm>
            <a:prstGeom prst="rect">
              <a:avLst/>
            </a:prstGeom>
            <a:solidFill>
              <a:srgbClr val="10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162"/>
          <p:cNvSpPr txBox="1"/>
          <p:nvPr/>
        </p:nvSpPr>
        <p:spPr>
          <a:xfrm>
            <a:off x="817513" y="798267"/>
            <a:ext cx="5609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900">
                <a:solidFill>
                  <a:srgbClr val="102441"/>
                </a:solidFill>
                <a:latin typeface="Red Hat Display"/>
                <a:ea typeface="Red Hat Display"/>
                <a:cs typeface="Red Hat Display"/>
                <a:sym typeface="Red Hat Display"/>
              </a:rPr>
              <a:t>Working with Ansible facts</a:t>
            </a:r>
            <a:endParaRPr sz="2900">
              <a:solidFill>
                <a:srgbClr val="102441"/>
              </a:solidFill>
              <a:latin typeface="Red Hat Display"/>
              <a:ea typeface="Red Hat Display"/>
              <a:cs typeface="Red Hat Display"/>
              <a:sym typeface="Red Hat Display"/>
            </a:endParaRPr>
          </a:p>
        </p:txBody>
      </p:sp>
      <p:sp>
        <p:nvSpPr>
          <p:cNvPr id="2319" name="Google Shape;2319;p162"/>
          <p:cNvSpPr txBox="1"/>
          <p:nvPr/>
        </p:nvSpPr>
        <p:spPr>
          <a:xfrm>
            <a:off x="1430065" y="1530100"/>
            <a:ext cx="4502700" cy="360900"/>
          </a:xfrm>
          <a:prstGeom prst="rect">
            <a:avLst/>
          </a:prstGeom>
          <a:noFill/>
          <a:ln>
            <a:noFill/>
          </a:ln>
        </p:spPr>
        <p:txBody>
          <a:bodyPr anchorCtr="0" anchor="t" bIns="24375" lIns="0" spcFirstLastPara="1" rIns="0" wrap="square" tIns="0">
            <a:noAutofit/>
          </a:bodyPr>
          <a:lstStyle/>
          <a:p>
            <a:pPr indent="0" lvl="0" marL="0" rtl="0" algn="l">
              <a:lnSpc>
                <a:spcPct val="120000"/>
              </a:lnSpc>
              <a:spcBef>
                <a:spcPts val="0"/>
              </a:spcBef>
              <a:spcAft>
                <a:spcPts val="0"/>
              </a:spcAft>
              <a:buNone/>
            </a:pPr>
            <a:r>
              <a:rPr lang="en" sz="1900">
                <a:solidFill>
                  <a:srgbClr val="102441"/>
                </a:solidFill>
                <a:latin typeface="Red Hat Display Medium"/>
                <a:ea typeface="Red Hat Display Medium"/>
                <a:cs typeface="Red Hat Display Medium"/>
                <a:sym typeface="Red Hat Display Medium"/>
              </a:rPr>
              <a:t>1. Gather facts</a:t>
            </a:r>
            <a:endParaRPr sz="1900">
              <a:solidFill>
                <a:srgbClr val="FFFFFF"/>
              </a:solidFill>
              <a:latin typeface="Red Hat Display Medium"/>
              <a:ea typeface="Red Hat Display Medium"/>
              <a:cs typeface="Red Hat Display Medium"/>
              <a:sym typeface="Red Hat Display Medium"/>
            </a:endParaRPr>
          </a:p>
        </p:txBody>
      </p:sp>
      <p:sp>
        <p:nvSpPr>
          <p:cNvPr id="2320" name="Google Shape;2320;p162"/>
          <p:cNvSpPr txBox="1"/>
          <p:nvPr/>
        </p:nvSpPr>
        <p:spPr>
          <a:xfrm>
            <a:off x="6858465" y="1530100"/>
            <a:ext cx="4502700" cy="360900"/>
          </a:xfrm>
          <a:prstGeom prst="rect">
            <a:avLst/>
          </a:prstGeom>
          <a:noFill/>
          <a:ln>
            <a:noFill/>
          </a:ln>
        </p:spPr>
        <p:txBody>
          <a:bodyPr anchorCtr="0" anchor="t" bIns="24375" lIns="0" spcFirstLastPara="1" rIns="0" wrap="square" tIns="0">
            <a:noAutofit/>
          </a:bodyPr>
          <a:lstStyle/>
          <a:p>
            <a:pPr indent="0" lvl="0" marL="0" rtl="0" algn="l">
              <a:lnSpc>
                <a:spcPct val="120000"/>
              </a:lnSpc>
              <a:spcBef>
                <a:spcPts val="0"/>
              </a:spcBef>
              <a:spcAft>
                <a:spcPts val="0"/>
              </a:spcAft>
              <a:buNone/>
            </a:pPr>
            <a:r>
              <a:rPr lang="en" sz="1900">
                <a:solidFill>
                  <a:srgbClr val="102441"/>
                </a:solidFill>
                <a:latin typeface="Red Hat Display Medium"/>
                <a:ea typeface="Red Hat Display Medium"/>
                <a:cs typeface="Red Hat Display Medium"/>
                <a:sym typeface="Red Hat Display Medium"/>
              </a:rPr>
              <a:t>2. Use facts</a:t>
            </a:r>
            <a:endParaRPr sz="1900">
              <a:solidFill>
                <a:srgbClr val="FFFFFF"/>
              </a:solidFill>
              <a:latin typeface="Red Hat Display Medium"/>
              <a:ea typeface="Red Hat Display Medium"/>
              <a:cs typeface="Red Hat Display Medium"/>
              <a:sym typeface="Red Hat Display Medium"/>
            </a:endParaRPr>
          </a:p>
        </p:txBody>
      </p:sp>
      <p:grpSp>
        <p:nvGrpSpPr>
          <p:cNvPr id="2321" name="Google Shape;2321;p162"/>
          <p:cNvGrpSpPr/>
          <p:nvPr/>
        </p:nvGrpSpPr>
        <p:grpSpPr>
          <a:xfrm>
            <a:off x="1125204" y="1951540"/>
            <a:ext cx="4502687" cy="243997"/>
            <a:chOff x="2805075" y="1798025"/>
            <a:chExt cx="3377100" cy="183002"/>
          </a:xfrm>
        </p:grpSpPr>
        <p:sp>
          <p:nvSpPr>
            <p:cNvPr id="2322" name="Google Shape;2322;p162"/>
            <p:cNvSpPr/>
            <p:nvPr/>
          </p:nvSpPr>
          <p:spPr>
            <a:xfrm rot="-5400000">
              <a:off x="2805075" y="1798027"/>
              <a:ext cx="183000" cy="1830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3" name="Google Shape;2323;p162"/>
            <p:cNvSpPr/>
            <p:nvPr/>
          </p:nvSpPr>
          <p:spPr>
            <a:xfrm>
              <a:off x="6018975" y="1798027"/>
              <a:ext cx="163200" cy="1830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24" name="Google Shape;2324;p162"/>
            <p:cNvSpPr/>
            <p:nvPr/>
          </p:nvSpPr>
          <p:spPr>
            <a:xfrm>
              <a:off x="2911875" y="1798025"/>
              <a:ext cx="3152400" cy="1830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25" name="Google Shape;2325;p162"/>
            <p:cNvSpPr/>
            <p:nvPr/>
          </p:nvSpPr>
          <p:spPr>
            <a:xfrm>
              <a:off x="2884600" y="1856525"/>
              <a:ext cx="66000" cy="660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6" name="Google Shape;2326;p162"/>
            <p:cNvSpPr/>
            <p:nvPr/>
          </p:nvSpPr>
          <p:spPr>
            <a:xfrm>
              <a:off x="3015507" y="1856525"/>
              <a:ext cx="66000" cy="660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7" name="Google Shape;2327;p162"/>
            <p:cNvSpPr/>
            <p:nvPr/>
          </p:nvSpPr>
          <p:spPr>
            <a:xfrm>
              <a:off x="3146413" y="1856525"/>
              <a:ext cx="66000" cy="660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328" name="Google Shape;2328;p162"/>
          <p:cNvSpPr txBox="1"/>
          <p:nvPr/>
        </p:nvSpPr>
        <p:spPr>
          <a:xfrm>
            <a:off x="1125272" y="2193013"/>
            <a:ext cx="4502700" cy="1324500"/>
          </a:xfrm>
          <a:prstGeom prst="rect">
            <a:avLst/>
          </a:prstGeom>
          <a:solidFill>
            <a:srgbClr val="102441"/>
          </a:solidFill>
          <a:ln>
            <a:noFill/>
          </a:ln>
        </p:spPr>
        <p:txBody>
          <a:bodyPr anchorCtr="0" anchor="t" bIns="0" lIns="304800" spcFirstLastPara="1" rIns="304800" wrap="square" tIns="243825">
            <a:noAutofit/>
          </a:bodyPr>
          <a:lstStyle/>
          <a:p>
            <a:pPr indent="0" lvl="0" marL="0" rtl="0" algn="l">
              <a:lnSpc>
                <a:spcPct val="115000"/>
              </a:lnSpc>
              <a:spcBef>
                <a:spcPts val="0"/>
              </a:spcBef>
              <a:spcAft>
                <a:spcPts val="0"/>
              </a:spcAft>
              <a:buNone/>
            </a:pPr>
            <a:r>
              <a:rPr lang="en" sz="1200">
                <a:solidFill>
                  <a:srgbClr val="90A4AE"/>
                </a:solidFill>
                <a:latin typeface="Overpass Mono"/>
                <a:ea typeface="Overpass Mono"/>
                <a:cs typeface="Overpass Mono"/>
                <a:sym typeface="Overpass Mono"/>
              </a:rPr>
              <a:t>-</a:t>
            </a:r>
            <a:r>
              <a:rPr lang="en" sz="1200">
                <a:solidFill>
                  <a:srgbClr val="FFFFFF"/>
                </a:solidFill>
                <a:latin typeface="Overpass Mono"/>
                <a:ea typeface="Overpass Mono"/>
                <a:cs typeface="Overpass Mono"/>
                <a:sym typeface="Overpass Mono"/>
              </a:rPr>
              <a:t> name</a:t>
            </a:r>
            <a:r>
              <a:rPr lang="en" sz="1200">
                <a:solidFill>
                  <a:srgbClr val="90A4AE"/>
                </a:solidFill>
                <a:latin typeface="Overpass Mono"/>
                <a:ea typeface="Overpass Mono"/>
                <a:cs typeface="Overpass Mono"/>
                <a:sym typeface="Overpass Mono"/>
              </a:rPr>
              <a:t>:</a:t>
            </a:r>
            <a:r>
              <a:rPr lang="en" sz="1200">
                <a:solidFill>
                  <a:srgbClr val="FFFFFF"/>
                </a:solidFill>
                <a:latin typeface="Overpass Mono"/>
                <a:ea typeface="Overpass Mono"/>
                <a:cs typeface="Overpass Mono"/>
                <a:sym typeface="Overpass Mono"/>
              </a:rPr>
              <a:t> </a:t>
            </a:r>
            <a:r>
              <a:rPr lang="en" sz="1200">
                <a:solidFill>
                  <a:srgbClr val="FFBC00"/>
                </a:solidFill>
                <a:latin typeface="Overpass Mono"/>
                <a:ea typeface="Overpass Mono"/>
                <a:cs typeface="Overpass Mono"/>
                <a:sym typeface="Overpass Mono"/>
              </a:rPr>
              <a:t>gather eos facts</a:t>
            </a:r>
            <a:endParaRPr sz="1200">
              <a:solidFill>
                <a:srgbClr val="FFBC00"/>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arista.eos.facts</a:t>
            </a:r>
            <a:r>
              <a:rPr lang="en" sz="1200">
                <a:solidFill>
                  <a:srgbClr val="90A4AE"/>
                </a:solidFill>
                <a:latin typeface="Overpass Mono"/>
                <a:ea typeface="Overpass Mono"/>
                <a:cs typeface="Overpass Mono"/>
                <a:sym typeface="Overpass Mono"/>
              </a:rPr>
              <a:t>:</a:t>
            </a:r>
            <a:endParaRPr sz="1200">
              <a:solidFill>
                <a:srgbClr val="FFFFFF"/>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gather_subset</a:t>
            </a:r>
            <a:r>
              <a:rPr lang="en" sz="1200">
                <a:solidFill>
                  <a:srgbClr val="90A4AE"/>
                </a:solidFill>
                <a:latin typeface="Overpass Mono"/>
                <a:ea typeface="Overpass Mono"/>
                <a:cs typeface="Overpass Mono"/>
                <a:sym typeface="Overpass Mono"/>
              </a:rPr>
              <a:t>:</a:t>
            </a:r>
            <a:r>
              <a:rPr lang="en" sz="1200">
                <a:solidFill>
                  <a:srgbClr val="FFFFFF"/>
                </a:solidFill>
                <a:latin typeface="Overpass Mono"/>
                <a:ea typeface="Overpass Mono"/>
                <a:cs typeface="Overpass Mono"/>
                <a:sym typeface="Overpass Mono"/>
              </a:rPr>
              <a:t> </a:t>
            </a:r>
            <a:r>
              <a:rPr lang="en" sz="1200">
                <a:solidFill>
                  <a:srgbClr val="26C6DA"/>
                </a:solidFill>
                <a:latin typeface="Overpass Mono"/>
                <a:ea typeface="Overpass Mono"/>
                <a:cs typeface="Overpass Mono"/>
                <a:sym typeface="Overpass Mono"/>
              </a:rPr>
              <a:t>config</a:t>
            </a:r>
            <a:endParaRPr sz="1200">
              <a:solidFill>
                <a:srgbClr val="26C6DA"/>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gather_network_resources</a:t>
            </a:r>
            <a:r>
              <a:rPr lang="en" sz="1200">
                <a:solidFill>
                  <a:srgbClr val="90A4AE"/>
                </a:solidFill>
                <a:latin typeface="Overpass Mono"/>
                <a:ea typeface="Overpass Mono"/>
                <a:cs typeface="Overpass Mono"/>
                <a:sym typeface="Overpass Mono"/>
              </a:rPr>
              <a:t>:</a:t>
            </a:r>
            <a:r>
              <a:rPr lang="en" sz="1200">
                <a:solidFill>
                  <a:schemeClr val="lt1"/>
                </a:solidFill>
                <a:latin typeface="Overpass Mono"/>
                <a:ea typeface="Overpass Mono"/>
                <a:cs typeface="Overpass Mono"/>
                <a:sym typeface="Overpass Mono"/>
              </a:rPr>
              <a:t> </a:t>
            </a:r>
            <a:r>
              <a:rPr lang="en" sz="1200">
                <a:solidFill>
                  <a:srgbClr val="26C6DA"/>
                </a:solidFill>
                <a:latin typeface="Overpass Mono"/>
                <a:ea typeface="Overpass Mono"/>
                <a:cs typeface="Overpass Mono"/>
                <a:sym typeface="Overpass Mono"/>
              </a:rPr>
              <a:t>vlans</a:t>
            </a:r>
            <a:endParaRPr sz="1200">
              <a:solidFill>
                <a:srgbClr val="26C6DA"/>
              </a:solidFill>
              <a:latin typeface="Overpass Mono"/>
              <a:ea typeface="Overpass Mono"/>
              <a:cs typeface="Overpass Mono"/>
              <a:sym typeface="Overpass Mono"/>
            </a:endParaRPr>
          </a:p>
          <a:p>
            <a:pPr indent="0" lvl="0" marL="0" rtl="0" algn="l">
              <a:lnSpc>
                <a:spcPct val="150000"/>
              </a:lnSpc>
              <a:spcBef>
                <a:spcPts val="0"/>
              </a:spcBef>
              <a:spcAft>
                <a:spcPts val="0"/>
              </a:spcAft>
              <a:buNone/>
            </a:pPr>
            <a:r>
              <a:t/>
            </a:r>
            <a:endParaRPr sz="1200">
              <a:solidFill>
                <a:srgbClr val="FFFFFF"/>
              </a:solidFill>
              <a:latin typeface="Overpass Mono"/>
              <a:ea typeface="Overpass Mono"/>
              <a:cs typeface="Overpass Mono"/>
              <a:sym typeface="Overpass Mono"/>
            </a:endParaRPr>
          </a:p>
        </p:txBody>
      </p:sp>
      <p:grpSp>
        <p:nvGrpSpPr>
          <p:cNvPr id="2329" name="Google Shape;2329;p162"/>
          <p:cNvGrpSpPr/>
          <p:nvPr/>
        </p:nvGrpSpPr>
        <p:grpSpPr>
          <a:xfrm>
            <a:off x="1125204" y="3470299"/>
            <a:ext cx="4502687" cy="244027"/>
            <a:chOff x="2805175" y="2429600"/>
            <a:chExt cx="3377100" cy="183025"/>
          </a:xfrm>
        </p:grpSpPr>
        <p:sp>
          <p:nvSpPr>
            <p:cNvPr id="2330" name="Google Shape;2330;p162"/>
            <p:cNvSpPr/>
            <p:nvPr/>
          </p:nvSpPr>
          <p:spPr>
            <a:xfrm rot="5400000">
              <a:off x="5999275" y="2429600"/>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31" name="Google Shape;2331;p162"/>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32" name="Google Shape;2332;p162"/>
            <p:cNvSpPr/>
            <p:nvPr/>
          </p:nvSpPr>
          <p:spPr>
            <a:xfrm rot="10800000">
              <a:off x="2892850" y="2429600"/>
              <a:ext cx="31470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2333" name="Google Shape;2333;p162"/>
          <p:cNvGrpSpPr/>
          <p:nvPr/>
        </p:nvGrpSpPr>
        <p:grpSpPr>
          <a:xfrm>
            <a:off x="6155536" y="5689993"/>
            <a:ext cx="4502687" cy="421543"/>
            <a:chOff x="2805175" y="2429600"/>
            <a:chExt cx="3377100" cy="183025"/>
          </a:xfrm>
        </p:grpSpPr>
        <p:sp>
          <p:nvSpPr>
            <p:cNvPr id="2334" name="Google Shape;2334;p162"/>
            <p:cNvSpPr/>
            <p:nvPr/>
          </p:nvSpPr>
          <p:spPr>
            <a:xfrm rot="5400000">
              <a:off x="5999275" y="2429600"/>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35" name="Google Shape;2335;p162"/>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36" name="Google Shape;2336;p162"/>
            <p:cNvSpPr/>
            <p:nvPr/>
          </p:nvSpPr>
          <p:spPr>
            <a:xfrm rot="10800000">
              <a:off x="2892850" y="2429600"/>
              <a:ext cx="31470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337" name="Google Shape;2337;p162"/>
          <p:cNvSpPr txBox="1"/>
          <p:nvPr/>
        </p:nvSpPr>
        <p:spPr>
          <a:xfrm>
            <a:off x="6155482" y="4582697"/>
            <a:ext cx="4498800" cy="1328700"/>
          </a:xfrm>
          <a:prstGeom prst="rect">
            <a:avLst/>
          </a:prstGeom>
          <a:solidFill>
            <a:srgbClr val="102441"/>
          </a:solidFill>
          <a:ln>
            <a:noFill/>
          </a:ln>
        </p:spPr>
        <p:txBody>
          <a:bodyPr anchorCtr="0" anchor="t" bIns="0" lIns="304800" spcFirstLastPara="1" rIns="304800" wrap="square" tIns="243825">
            <a:noAutofit/>
          </a:bodyPr>
          <a:lstStyle/>
          <a:p>
            <a:pPr indent="0" lvl="0" marL="0" rtl="0" algn="l">
              <a:lnSpc>
                <a:spcPct val="115000"/>
              </a:lnSpc>
              <a:spcBef>
                <a:spcPts val="0"/>
              </a:spcBef>
              <a:spcAft>
                <a:spcPts val="0"/>
              </a:spcAft>
              <a:buClr>
                <a:schemeClr val="dk1"/>
              </a:buClr>
              <a:buSzPts val="1500"/>
              <a:buFont typeface="Arial"/>
              <a:buNone/>
            </a:pPr>
            <a:r>
              <a:rPr lang="en" sz="1200">
                <a:solidFill>
                  <a:srgbClr val="FFFFFF"/>
                </a:solidFill>
                <a:latin typeface="Overpass Mono"/>
                <a:ea typeface="Overpass Mono"/>
                <a:cs typeface="Overpass Mono"/>
                <a:sym typeface="Overpass Mono"/>
              </a:rPr>
              <a:t>- name: </a:t>
            </a:r>
            <a:r>
              <a:rPr lang="en" sz="1200">
                <a:solidFill>
                  <a:srgbClr val="FFBC00"/>
                </a:solidFill>
                <a:latin typeface="Overpass Mono"/>
                <a:ea typeface="Overpass Mono"/>
                <a:cs typeface="Overpass Mono"/>
                <a:sym typeface="Overpass Mono"/>
              </a:rPr>
              <a:t>print out vlans</a:t>
            </a:r>
            <a:endParaRPr sz="1200">
              <a:solidFill>
                <a:srgbClr val="FFBC00"/>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rPr lang="en" sz="1200">
                <a:solidFill>
                  <a:srgbClr val="FFFFFF"/>
                </a:solidFill>
                <a:latin typeface="Overpass Mono"/>
                <a:ea typeface="Overpass Mono"/>
                <a:cs typeface="Overpass Mono"/>
                <a:sym typeface="Overpass Mono"/>
              </a:rPr>
              <a:t>  debug:</a:t>
            </a:r>
            <a:endParaRPr sz="1200">
              <a:solidFill>
                <a:srgbClr val="FFFFFF"/>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rPr lang="en" sz="1200">
                <a:solidFill>
                  <a:srgbClr val="FFFFFF"/>
                </a:solidFill>
                <a:latin typeface="Overpass Mono"/>
                <a:ea typeface="Overpass Mono"/>
                <a:cs typeface="Overpass Mono"/>
                <a:sym typeface="Overpass Mono"/>
              </a:rPr>
              <a:t>    var: </a:t>
            </a:r>
            <a:r>
              <a:rPr lang="en" sz="1200">
                <a:solidFill>
                  <a:srgbClr val="26C6DA"/>
                </a:solidFill>
                <a:latin typeface="Overpass Mono"/>
                <a:ea typeface="Overpass Mono"/>
                <a:cs typeface="Overpass Mono"/>
                <a:sym typeface="Overpass Mono"/>
              </a:rPr>
              <a:t>vlanfacts</a:t>
            </a:r>
            <a:endParaRPr sz="1200">
              <a:solidFill>
                <a:srgbClr val="26C6DA"/>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t/>
            </a:r>
            <a:endParaRPr sz="1200">
              <a:solidFill>
                <a:srgbClr val="FFFFFF"/>
              </a:solidFill>
              <a:latin typeface="Overpass Mono"/>
              <a:ea typeface="Overpass Mono"/>
              <a:cs typeface="Overpass Mono"/>
              <a:sym typeface="Overpass Mono"/>
            </a:endParaRPr>
          </a:p>
          <a:p>
            <a:pPr indent="609600" lvl="0" marL="0" rtl="0" algn="l">
              <a:lnSpc>
                <a:spcPct val="115000"/>
              </a:lnSpc>
              <a:spcBef>
                <a:spcPts val="0"/>
              </a:spcBef>
              <a:spcAft>
                <a:spcPts val="0"/>
              </a:spcAft>
              <a:buNone/>
            </a:pPr>
            <a:r>
              <a:t/>
            </a:r>
            <a:endParaRPr sz="1200">
              <a:solidFill>
                <a:srgbClr val="90A4AE"/>
              </a:solidFill>
              <a:latin typeface="Overpass Mono"/>
              <a:ea typeface="Overpass Mono"/>
              <a:cs typeface="Overpass Mono"/>
              <a:sym typeface="Overpass Mono"/>
            </a:endParaRPr>
          </a:p>
        </p:txBody>
      </p:sp>
      <p:grpSp>
        <p:nvGrpSpPr>
          <p:cNvPr id="2338" name="Google Shape;2338;p162"/>
          <p:cNvGrpSpPr/>
          <p:nvPr/>
        </p:nvGrpSpPr>
        <p:grpSpPr>
          <a:xfrm>
            <a:off x="6155469" y="4358335"/>
            <a:ext cx="4502687" cy="243997"/>
            <a:chOff x="2805075" y="1798025"/>
            <a:chExt cx="3377100" cy="183002"/>
          </a:xfrm>
        </p:grpSpPr>
        <p:sp>
          <p:nvSpPr>
            <p:cNvPr id="2339" name="Google Shape;2339;p162"/>
            <p:cNvSpPr/>
            <p:nvPr/>
          </p:nvSpPr>
          <p:spPr>
            <a:xfrm rot="-5400000">
              <a:off x="2805075" y="1798027"/>
              <a:ext cx="183000" cy="1830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0" name="Google Shape;2340;p162"/>
            <p:cNvSpPr/>
            <p:nvPr/>
          </p:nvSpPr>
          <p:spPr>
            <a:xfrm>
              <a:off x="6018975" y="1798027"/>
              <a:ext cx="163200" cy="1830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41" name="Google Shape;2341;p162"/>
            <p:cNvSpPr/>
            <p:nvPr/>
          </p:nvSpPr>
          <p:spPr>
            <a:xfrm>
              <a:off x="2911875" y="1798025"/>
              <a:ext cx="3152400" cy="1830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42" name="Google Shape;2342;p162"/>
            <p:cNvSpPr/>
            <p:nvPr/>
          </p:nvSpPr>
          <p:spPr>
            <a:xfrm>
              <a:off x="2884600" y="1856525"/>
              <a:ext cx="66000" cy="660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3" name="Google Shape;2343;p162"/>
            <p:cNvSpPr/>
            <p:nvPr/>
          </p:nvSpPr>
          <p:spPr>
            <a:xfrm>
              <a:off x="3015507" y="1856525"/>
              <a:ext cx="66000" cy="660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4" name="Google Shape;2344;p162"/>
            <p:cNvSpPr/>
            <p:nvPr/>
          </p:nvSpPr>
          <p:spPr>
            <a:xfrm>
              <a:off x="3146413" y="1856525"/>
              <a:ext cx="66000" cy="660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45" name="Google Shape;2345;p162"/>
          <p:cNvGrpSpPr/>
          <p:nvPr/>
        </p:nvGrpSpPr>
        <p:grpSpPr>
          <a:xfrm>
            <a:off x="1125238" y="4358873"/>
            <a:ext cx="4502687" cy="243997"/>
            <a:chOff x="2805075" y="1798025"/>
            <a:chExt cx="3377100" cy="183002"/>
          </a:xfrm>
        </p:grpSpPr>
        <p:sp>
          <p:nvSpPr>
            <p:cNvPr id="2346" name="Google Shape;2346;p162"/>
            <p:cNvSpPr/>
            <p:nvPr/>
          </p:nvSpPr>
          <p:spPr>
            <a:xfrm rot="-5400000">
              <a:off x="2805075" y="1798027"/>
              <a:ext cx="183000" cy="1830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7" name="Google Shape;2347;p162"/>
            <p:cNvSpPr/>
            <p:nvPr/>
          </p:nvSpPr>
          <p:spPr>
            <a:xfrm>
              <a:off x="6018975" y="1798027"/>
              <a:ext cx="163200" cy="1830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48" name="Google Shape;2348;p162"/>
            <p:cNvSpPr/>
            <p:nvPr/>
          </p:nvSpPr>
          <p:spPr>
            <a:xfrm>
              <a:off x="2911875" y="1798025"/>
              <a:ext cx="3152400" cy="1830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49" name="Google Shape;2349;p162"/>
            <p:cNvSpPr/>
            <p:nvPr/>
          </p:nvSpPr>
          <p:spPr>
            <a:xfrm>
              <a:off x="2884600" y="1856525"/>
              <a:ext cx="66000" cy="660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0" name="Google Shape;2350;p162"/>
            <p:cNvSpPr/>
            <p:nvPr/>
          </p:nvSpPr>
          <p:spPr>
            <a:xfrm>
              <a:off x="3015507" y="1856525"/>
              <a:ext cx="66000" cy="660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1" name="Google Shape;2351;p162"/>
            <p:cNvSpPr/>
            <p:nvPr/>
          </p:nvSpPr>
          <p:spPr>
            <a:xfrm>
              <a:off x="3146413" y="1856525"/>
              <a:ext cx="66000" cy="660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352" name="Google Shape;2352;p162"/>
          <p:cNvSpPr txBox="1"/>
          <p:nvPr/>
        </p:nvSpPr>
        <p:spPr>
          <a:xfrm>
            <a:off x="1125306" y="4583412"/>
            <a:ext cx="4502700" cy="1324500"/>
          </a:xfrm>
          <a:prstGeom prst="rect">
            <a:avLst/>
          </a:prstGeom>
          <a:solidFill>
            <a:srgbClr val="102441"/>
          </a:solidFill>
          <a:ln>
            <a:noFill/>
          </a:ln>
        </p:spPr>
        <p:txBody>
          <a:bodyPr anchorCtr="0" anchor="t" bIns="0" lIns="304800" spcFirstLastPara="1" rIns="304800" wrap="square" tIns="243825">
            <a:noAutofit/>
          </a:bodyPr>
          <a:lstStyle/>
          <a:p>
            <a:pPr indent="0" lvl="0" marL="0" rtl="0" algn="l">
              <a:lnSpc>
                <a:spcPct val="115000"/>
              </a:lnSpc>
              <a:spcBef>
                <a:spcPts val="0"/>
              </a:spcBef>
              <a:spcAft>
                <a:spcPts val="0"/>
              </a:spcAft>
              <a:buNone/>
            </a:pPr>
            <a:r>
              <a:rPr lang="en" sz="1200">
                <a:solidFill>
                  <a:srgbClr val="90A4AE"/>
                </a:solidFill>
                <a:latin typeface="Overpass Mono"/>
                <a:ea typeface="Overpass Mono"/>
                <a:cs typeface="Overpass Mono"/>
                <a:sym typeface="Overpass Mono"/>
              </a:rPr>
              <a:t>-</a:t>
            </a:r>
            <a:r>
              <a:rPr lang="en" sz="1200">
                <a:solidFill>
                  <a:srgbClr val="FFFFFF"/>
                </a:solidFill>
                <a:latin typeface="Overpass Mono"/>
                <a:ea typeface="Overpass Mono"/>
                <a:cs typeface="Overpass Mono"/>
                <a:sym typeface="Overpass Mono"/>
              </a:rPr>
              <a:t> name</a:t>
            </a:r>
            <a:r>
              <a:rPr lang="en" sz="1200">
                <a:solidFill>
                  <a:srgbClr val="90A4AE"/>
                </a:solidFill>
                <a:latin typeface="Overpass Mono"/>
                <a:ea typeface="Overpass Mono"/>
                <a:cs typeface="Overpass Mono"/>
                <a:sym typeface="Overpass Mono"/>
              </a:rPr>
              <a:t>:</a:t>
            </a:r>
            <a:r>
              <a:rPr lang="en" sz="1200">
                <a:solidFill>
                  <a:srgbClr val="FFFFFF"/>
                </a:solidFill>
                <a:latin typeface="Overpass Mono"/>
                <a:ea typeface="Overpass Mono"/>
                <a:cs typeface="Overpass Mono"/>
                <a:sym typeface="Overpass Mono"/>
              </a:rPr>
              <a:t> </a:t>
            </a:r>
            <a:r>
              <a:rPr lang="en" sz="1200">
                <a:solidFill>
                  <a:srgbClr val="FFBC00"/>
                </a:solidFill>
                <a:latin typeface="Overpass Mono"/>
                <a:ea typeface="Overpass Mono"/>
                <a:cs typeface="Overpass Mono"/>
                <a:sym typeface="Overpass Mono"/>
              </a:rPr>
              <a:t>gather eos facts</a:t>
            </a:r>
            <a:endParaRPr sz="1200">
              <a:solidFill>
                <a:srgbClr val="FFBC00"/>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arista.eos.vlans</a:t>
            </a:r>
            <a:r>
              <a:rPr lang="en" sz="1200">
                <a:solidFill>
                  <a:srgbClr val="90A4AE"/>
                </a:solidFill>
                <a:latin typeface="Overpass Mono"/>
                <a:ea typeface="Overpass Mono"/>
                <a:cs typeface="Overpass Mono"/>
                <a:sym typeface="Overpass Mono"/>
              </a:rPr>
              <a:t>:</a:t>
            </a:r>
            <a:endParaRPr sz="1200">
              <a:solidFill>
                <a:srgbClr val="FFFFFF"/>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state</a:t>
            </a:r>
            <a:r>
              <a:rPr lang="en" sz="1200">
                <a:solidFill>
                  <a:srgbClr val="90A4AE"/>
                </a:solidFill>
                <a:latin typeface="Overpass Mono"/>
                <a:ea typeface="Overpass Mono"/>
                <a:cs typeface="Overpass Mono"/>
                <a:sym typeface="Overpass Mono"/>
              </a:rPr>
              <a:t>:</a:t>
            </a:r>
            <a:r>
              <a:rPr lang="en" sz="1200">
                <a:solidFill>
                  <a:srgbClr val="FFFFFF"/>
                </a:solidFill>
                <a:latin typeface="Overpass Mono"/>
                <a:ea typeface="Overpass Mono"/>
                <a:cs typeface="Overpass Mono"/>
                <a:sym typeface="Overpass Mono"/>
              </a:rPr>
              <a:t> </a:t>
            </a:r>
            <a:r>
              <a:rPr lang="en" sz="1200">
                <a:solidFill>
                  <a:srgbClr val="26C6DA"/>
                </a:solidFill>
                <a:latin typeface="Overpass Mono"/>
                <a:ea typeface="Overpass Mono"/>
                <a:cs typeface="Overpass Mono"/>
                <a:sym typeface="Overpass Mono"/>
              </a:rPr>
              <a:t>gathered</a:t>
            </a:r>
            <a:endParaRPr sz="1200">
              <a:solidFill>
                <a:srgbClr val="26C6DA"/>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rPr lang="en" sz="1200">
                <a:solidFill>
                  <a:schemeClr val="lt1"/>
                </a:solidFill>
                <a:latin typeface="Overpass Mono"/>
                <a:ea typeface="Overpass Mono"/>
                <a:cs typeface="Overpass Mono"/>
                <a:sym typeface="Overpass Mono"/>
              </a:rPr>
              <a:t>  registered</a:t>
            </a:r>
            <a:r>
              <a:rPr lang="en" sz="1200">
                <a:solidFill>
                  <a:srgbClr val="90A4AE"/>
                </a:solidFill>
                <a:latin typeface="Overpass Mono"/>
                <a:ea typeface="Overpass Mono"/>
                <a:cs typeface="Overpass Mono"/>
                <a:sym typeface="Overpass Mono"/>
              </a:rPr>
              <a:t>:</a:t>
            </a:r>
            <a:r>
              <a:rPr lang="en" sz="1200">
                <a:solidFill>
                  <a:schemeClr val="lt1"/>
                </a:solidFill>
                <a:latin typeface="Overpass Mono"/>
                <a:ea typeface="Overpass Mono"/>
                <a:cs typeface="Overpass Mono"/>
                <a:sym typeface="Overpass Mono"/>
              </a:rPr>
              <a:t> </a:t>
            </a:r>
            <a:r>
              <a:rPr lang="en" sz="1200">
                <a:solidFill>
                  <a:srgbClr val="26C6DA"/>
                </a:solidFill>
                <a:latin typeface="Overpass Mono"/>
                <a:ea typeface="Overpass Mono"/>
                <a:cs typeface="Overpass Mono"/>
                <a:sym typeface="Overpass Mono"/>
              </a:rPr>
              <a:t>vlanfacts</a:t>
            </a:r>
            <a:endParaRPr sz="1200">
              <a:solidFill>
                <a:srgbClr val="26C6DA"/>
              </a:solidFill>
              <a:latin typeface="Overpass Mono"/>
              <a:ea typeface="Overpass Mono"/>
              <a:cs typeface="Overpass Mono"/>
              <a:sym typeface="Overpass Mono"/>
            </a:endParaRPr>
          </a:p>
          <a:p>
            <a:pPr indent="0" lvl="0" marL="0" rtl="0" algn="l">
              <a:lnSpc>
                <a:spcPct val="150000"/>
              </a:lnSpc>
              <a:spcBef>
                <a:spcPts val="0"/>
              </a:spcBef>
              <a:spcAft>
                <a:spcPts val="0"/>
              </a:spcAft>
              <a:buNone/>
            </a:pPr>
            <a:r>
              <a:t/>
            </a:r>
            <a:endParaRPr sz="1200">
              <a:solidFill>
                <a:srgbClr val="FFFFFF"/>
              </a:solidFill>
              <a:latin typeface="Overpass Mono"/>
              <a:ea typeface="Overpass Mono"/>
              <a:cs typeface="Overpass Mono"/>
              <a:sym typeface="Overpass Mono"/>
            </a:endParaRPr>
          </a:p>
        </p:txBody>
      </p:sp>
      <p:grpSp>
        <p:nvGrpSpPr>
          <p:cNvPr id="2353" name="Google Shape;2353;p162"/>
          <p:cNvGrpSpPr/>
          <p:nvPr/>
        </p:nvGrpSpPr>
        <p:grpSpPr>
          <a:xfrm>
            <a:off x="1125238" y="5868027"/>
            <a:ext cx="4502687" cy="244027"/>
            <a:chOff x="2805175" y="2429600"/>
            <a:chExt cx="3377100" cy="183025"/>
          </a:xfrm>
        </p:grpSpPr>
        <p:sp>
          <p:nvSpPr>
            <p:cNvPr id="2354" name="Google Shape;2354;p162"/>
            <p:cNvSpPr/>
            <p:nvPr/>
          </p:nvSpPr>
          <p:spPr>
            <a:xfrm rot="5400000">
              <a:off x="5999275" y="2429600"/>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55" name="Google Shape;2355;p162"/>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56" name="Google Shape;2356;p162"/>
            <p:cNvSpPr/>
            <p:nvPr/>
          </p:nvSpPr>
          <p:spPr>
            <a:xfrm rot="10800000">
              <a:off x="2892850" y="2429600"/>
              <a:ext cx="31470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2357" name="Google Shape;2357;p162"/>
          <p:cNvGrpSpPr/>
          <p:nvPr/>
        </p:nvGrpSpPr>
        <p:grpSpPr>
          <a:xfrm>
            <a:off x="6157498" y="3453601"/>
            <a:ext cx="4498635" cy="260646"/>
            <a:chOff x="2805175" y="2429600"/>
            <a:chExt cx="3377100" cy="183025"/>
          </a:xfrm>
        </p:grpSpPr>
        <p:sp>
          <p:nvSpPr>
            <p:cNvPr id="2358" name="Google Shape;2358;p162"/>
            <p:cNvSpPr/>
            <p:nvPr/>
          </p:nvSpPr>
          <p:spPr>
            <a:xfrm rot="5400000">
              <a:off x="5999275" y="2429600"/>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59" name="Google Shape;2359;p162"/>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60" name="Google Shape;2360;p162"/>
            <p:cNvSpPr/>
            <p:nvPr/>
          </p:nvSpPr>
          <p:spPr>
            <a:xfrm rot="10800000">
              <a:off x="2892850" y="2429600"/>
              <a:ext cx="31470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361" name="Google Shape;2361;p162"/>
          <p:cNvSpPr txBox="1"/>
          <p:nvPr/>
        </p:nvSpPr>
        <p:spPr>
          <a:xfrm>
            <a:off x="6157514" y="2159599"/>
            <a:ext cx="4498800" cy="1384800"/>
          </a:xfrm>
          <a:prstGeom prst="rect">
            <a:avLst/>
          </a:prstGeom>
          <a:solidFill>
            <a:srgbClr val="102441"/>
          </a:solidFill>
          <a:ln>
            <a:noFill/>
          </a:ln>
        </p:spPr>
        <p:txBody>
          <a:bodyPr anchorCtr="0" anchor="t" bIns="0" lIns="304800" spcFirstLastPara="1" rIns="304800" wrap="square" tIns="243825">
            <a:noAutofit/>
          </a:bodyPr>
          <a:lstStyle/>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name: </a:t>
            </a:r>
            <a:r>
              <a:rPr lang="en" sz="1200">
                <a:solidFill>
                  <a:srgbClr val="FFBC00"/>
                </a:solidFill>
                <a:latin typeface="Overpass Mono"/>
                <a:ea typeface="Overpass Mono"/>
                <a:cs typeface="Overpass Mono"/>
                <a:sym typeface="Overpass Mono"/>
              </a:rPr>
              <a:t>print out vlans</a:t>
            </a:r>
            <a:endParaRPr sz="1200">
              <a:solidFill>
                <a:srgbClr val="FFBC00"/>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debug:</a:t>
            </a:r>
            <a:endParaRPr sz="1200">
              <a:solidFill>
                <a:srgbClr val="FFFFFF"/>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var: </a:t>
            </a:r>
            <a:r>
              <a:rPr lang="en" sz="1200">
                <a:solidFill>
                  <a:srgbClr val="26C6DA"/>
                </a:solidFill>
                <a:latin typeface="Overpass Mono"/>
                <a:ea typeface="Overpass Mono"/>
                <a:cs typeface="Overpass Mono"/>
                <a:sym typeface="Overpass Mono"/>
              </a:rPr>
              <a:t>ansible_network_resources.vlans</a:t>
            </a:r>
            <a:endParaRPr sz="1200">
              <a:solidFill>
                <a:srgbClr val="26C6DA"/>
              </a:solidFill>
              <a:latin typeface="Overpass Mono"/>
              <a:ea typeface="Overpass Mono"/>
              <a:cs typeface="Overpass Mono"/>
              <a:sym typeface="Overpass Mono"/>
            </a:endParaRPr>
          </a:p>
        </p:txBody>
      </p:sp>
      <p:sp>
        <p:nvSpPr>
          <p:cNvPr id="2362" name="Google Shape;2362;p162"/>
          <p:cNvSpPr/>
          <p:nvPr/>
        </p:nvSpPr>
        <p:spPr>
          <a:xfrm rot="-5400000">
            <a:off x="6157548" y="1949276"/>
            <a:ext cx="2439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3" name="Google Shape;2363;p162"/>
          <p:cNvSpPr/>
          <p:nvPr/>
        </p:nvSpPr>
        <p:spPr>
          <a:xfrm>
            <a:off x="10519744" y="1949169"/>
            <a:ext cx="1365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64" name="Google Shape;2364;p162"/>
          <p:cNvSpPr/>
          <p:nvPr/>
        </p:nvSpPr>
        <p:spPr>
          <a:xfrm>
            <a:off x="6246813" y="1949167"/>
            <a:ext cx="4292400" cy="2439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65" name="Google Shape;2365;p162"/>
          <p:cNvSpPr/>
          <p:nvPr/>
        </p:nvSpPr>
        <p:spPr>
          <a:xfrm>
            <a:off x="6263579" y="2027173"/>
            <a:ext cx="87900" cy="879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6" name="Google Shape;2366;p162"/>
          <p:cNvSpPr/>
          <p:nvPr/>
        </p:nvSpPr>
        <p:spPr>
          <a:xfrm>
            <a:off x="6438117" y="2027173"/>
            <a:ext cx="87900" cy="879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7" name="Google Shape;2367;p162"/>
          <p:cNvSpPr/>
          <p:nvPr/>
        </p:nvSpPr>
        <p:spPr>
          <a:xfrm>
            <a:off x="6612655" y="2027173"/>
            <a:ext cx="87900" cy="879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368" name="Google Shape;2368;p162"/>
          <p:cNvCxnSpPr/>
          <p:nvPr/>
        </p:nvCxnSpPr>
        <p:spPr>
          <a:xfrm>
            <a:off x="2954127" y="4056717"/>
            <a:ext cx="6283500" cy="0"/>
          </a:xfrm>
          <a:prstGeom prst="straightConnector1">
            <a:avLst/>
          </a:prstGeom>
          <a:noFill/>
          <a:ln cap="flat" cmpd="sng" w="9525">
            <a:solidFill>
              <a:schemeClr val="dk2"/>
            </a:solidFill>
            <a:prstDash val="dot"/>
            <a:round/>
            <a:headEnd len="med" w="med" type="none"/>
            <a:tailEnd len="med" w="med" type="none"/>
          </a:ln>
        </p:spPr>
      </p:cxnSp>
      <p:sp>
        <p:nvSpPr>
          <p:cNvPr id="2369" name="Google Shape;2369;p162"/>
          <p:cNvSpPr txBox="1"/>
          <p:nvPr/>
        </p:nvSpPr>
        <p:spPr>
          <a:xfrm>
            <a:off x="5840056" y="3769550"/>
            <a:ext cx="511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highlight>
                  <a:schemeClr val="lt1"/>
                </a:highlight>
                <a:latin typeface="Red Hat Text"/>
                <a:ea typeface="Red Hat Text"/>
                <a:cs typeface="Red Hat Text"/>
                <a:sym typeface="Red Hat Text"/>
              </a:rPr>
              <a:t>or</a:t>
            </a:r>
            <a:endParaRPr sz="1900">
              <a:highlight>
                <a:schemeClr val="lt1"/>
              </a:highlight>
              <a:latin typeface="Red Hat Text"/>
              <a:ea typeface="Red Hat Text"/>
              <a:cs typeface="Red Hat Text"/>
              <a:sym typeface="Red Hat Text"/>
            </a:endParaRPr>
          </a:p>
        </p:txBody>
      </p:sp>
      <p:cxnSp>
        <p:nvCxnSpPr>
          <p:cNvPr id="2370" name="Google Shape;2370;p162"/>
          <p:cNvCxnSpPr>
            <a:stCxn id="2328" idx="3"/>
            <a:endCxn id="2361" idx="1"/>
          </p:cNvCxnSpPr>
          <p:nvPr/>
        </p:nvCxnSpPr>
        <p:spPr>
          <a:xfrm flipH="1" rot="10800000">
            <a:off x="5627972" y="2851963"/>
            <a:ext cx="529500" cy="3300"/>
          </a:xfrm>
          <a:prstGeom prst="straightConnector1">
            <a:avLst/>
          </a:prstGeom>
          <a:noFill/>
          <a:ln cap="flat" cmpd="sng" w="28575">
            <a:solidFill>
              <a:srgbClr val="FFBC00"/>
            </a:solidFill>
            <a:prstDash val="solid"/>
            <a:round/>
            <a:headEnd len="med" w="med" type="none"/>
            <a:tailEnd len="med" w="med" type="triangle"/>
          </a:ln>
        </p:spPr>
      </p:cxnSp>
      <p:cxnSp>
        <p:nvCxnSpPr>
          <p:cNvPr id="2371" name="Google Shape;2371;p162"/>
          <p:cNvCxnSpPr>
            <a:stCxn id="2352" idx="3"/>
            <a:endCxn id="2337" idx="1"/>
          </p:cNvCxnSpPr>
          <p:nvPr/>
        </p:nvCxnSpPr>
        <p:spPr>
          <a:xfrm>
            <a:off x="5628006" y="5245662"/>
            <a:ext cx="527400" cy="1500"/>
          </a:xfrm>
          <a:prstGeom prst="straightConnector1">
            <a:avLst/>
          </a:prstGeom>
          <a:noFill/>
          <a:ln cap="flat" cmpd="sng" w="28575">
            <a:solidFill>
              <a:srgbClr val="FFBC00"/>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163"/>
          <p:cNvSpPr txBox="1"/>
          <p:nvPr/>
        </p:nvSpPr>
        <p:spPr>
          <a:xfrm>
            <a:off x="108397" y="3317417"/>
            <a:ext cx="3933000" cy="1575600"/>
          </a:xfrm>
          <a:prstGeom prst="rect">
            <a:avLst/>
          </a:prstGeom>
          <a:solidFill>
            <a:srgbClr val="102441"/>
          </a:solidFill>
          <a:ln>
            <a:noFill/>
          </a:ln>
        </p:spPr>
        <p:txBody>
          <a:bodyPr anchorCtr="0" anchor="t" bIns="304800" lIns="304800" spcFirstLastPara="1" rIns="304800" wrap="square" tIns="243825">
            <a:noAutofit/>
          </a:bodyPr>
          <a:lstStyle/>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name: </a:t>
            </a:r>
            <a:r>
              <a:rPr lang="en" sz="1200">
                <a:solidFill>
                  <a:srgbClr val="FFBC00"/>
                </a:solidFill>
                <a:latin typeface="Overpass Mono"/>
                <a:ea typeface="Overpass Mono"/>
                <a:cs typeface="Overpass Mono"/>
                <a:sym typeface="Overpass Mono"/>
              </a:rPr>
              <a:t>retrieve eos facts </a:t>
            </a:r>
            <a:endParaRPr sz="12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arista.eos.facts:</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gather_subset: </a:t>
            </a:r>
            <a:r>
              <a:rPr lang="en" sz="1200">
                <a:solidFill>
                  <a:srgbClr val="00BFA4"/>
                </a:solidFill>
                <a:latin typeface="Overpass Mono"/>
                <a:ea typeface="Overpass Mono"/>
                <a:cs typeface="Overpass Mono"/>
                <a:sym typeface="Overpass Mono"/>
              </a:rPr>
              <a:t>config</a:t>
            </a:r>
            <a:endParaRPr sz="12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gather_network_resources: </a:t>
            </a:r>
            <a:r>
              <a:rPr lang="en" sz="1200">
                <a:solidFill>
                  <a:srgbClr val="00BFA4"/>
                </a:solidFill>
                <a:latin typeface="Overpass Mono"/>
                <a:ea typeface="Overpass Mono"/>
                <a:cs typeface="Overpass Mono"/>
                <a:sym typeface="Overpass Mono"/>
              </a:rPr>
              <a:t>all</a:t>
            </a:r>
            <a:r>
              <a:rPr lang="en" sz="1200">
                <a:solidFill>
                  <a:schemeClr val="lt1"/>
                </a:solidFill>
                <a:latin typeface="Overpass Mono"/>
                <a:ea typeface="Overpass Mono"/>
                <a:cs typeface="Overpass Mono"/>
                <a:sym typeface="Overpass Mono"/>
              </a:rPr>
              <a:t>  </a:t>
            </a:r>
            <a:endParaRPr sz="12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t/>
            </a:r>
            <a:endParaRPr sz="12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500"/>
              <a:buFont typeface="Arial"/>
              <a:buNone/>
            </a:pPr>
            <a:r>
              <a:t/>
            </a:r>
            <a:endParaRPr sz="1200">
              <a:solidFill>
                <a:srgbClr val="90A4AE"/>
              </a:solidFill>
              <a:latin typeface="Overpass Mono"/>
              <a:ea typeface="Overpass Mono"/>
              <a:cs typeface="Overpass Mono"/>
              <a:sym typeface="Overpass Mono"/>
            </a:endParaRPr>
          </a:p>
        </p:txBody>
      </p:sp>
      <p:grpSp>
        <p:nvGrpSpPr>
          <p:cNvPr id="2377" name="Google Shape;2377;p163"/>
          <p:cNvGrpSpPr/>
          <p:nvPr/>
        </p:nvGrpSpPr>
        <p:grpSpPr>
          <a:xfrm>
            <a:off x="108348" y="4865469"/>
            <a:ext cx="3933061" cy="244027"/>
            <a:chOff x="2805175" y="2429600"/>
            <a:chExt cx="2412625" cy="183025"/>
          </a:xfrm>
        </p:grpSpPr>
        <p:sp>
          <p:nvSpPr>
            <p:cNvPr id="2378" name="Google Shape;2378;p163"/>
            <p:cNvSpPr/>
            <p:nvPr/>
          </p:nvSpPr>
          <p:spPr>
            <a:xfrm rot="5400000">
              <a:off x="5034800" y="2429600"/>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79" name="Google Shape;2379;p163"/>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80" name="Google Shape;2380;p163"/>
            <p:cNvSpPr/>
            <p:nvPr/>
          </p:nvSpPr>
          <p:spPr>
            <a:xfrm rot="10800000">
              <a:off x="2892975" y="2429600"/>
              <a:ext cx="22128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381" name="Google Shape;2381;p163"/>
          <p:cNvSpPr txBox="1"/>
          <p:nvPr/>
        </p:nvSpPr>
        <p:spPr>
          <a:xfrm>
            <a:off x="4133598" y="3332283"/>
            <a:ext cx="3937800" cy="1575600"/>
          </a:xfrm>
          <a:prstGeom prst="rect">
            <a:avLst/>
          </a:prstGeom>
          <a:solidFill>
            <a:srgbClr val="102441"/>
          </a:solidFill>
          <a:ln>
            <a:noFill/>
          </a:ln>
        </p:spPr>
        <p:txBody>
          <a:bodyPr anchorCtr="0" anchor="t" bIns="304800" lIns="304800" spcFirstLastPara="1" rIns="304800" wrap="square" tIns="243825">
            <a:noAutofit/>
          </a:bodyPr>
          <a:lstStyle/>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name: </a:t>
            </a:r>
            <a:r>
              <a:rPr lang="en" sz="1200">
                <a:solidFill>
                  <a:srgbClr val="FFBC00"/>
                </a:solidFill>
                <a:latin typeface="Overpass Mono"/>
                <a:ea typeface="Overpass Mono"/>
                <a:cs typeface="Overpass Mono"/>
                <a:sym typeface="Overpass Mono"/>
              </a:rPr>
              <a:t>retrieve ios facts </a:t>
            </a:r>
            <a:endParaRPr sz="12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cisco.ios.facts:</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gather_subset: </a:t>
            </a:r>
            <a:r>
              <a:rPr lang="en" sz="1200">
                <a:solidFill>
                  <a:srgbClr val="00BFA4"/>
                </a:solidFill>
                <a:latin typeface="Overpass Mono"/>
                <a:ea typeface="Overpass Mono"/>
                <a:cs typeface="Overpass Mono"/>
                <a:sym typeface="Overpass Mono"/>
              </a:rPr>
              <a:t>config</a:t>
            </a:r>
            <a:endParaRPr sz="12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gather_network_resources: </a:t>
            </a:r>
            <a:r>
              <a:rPr lang="en" sz="1200">
                <a:solidFill>
                  <a:srgbClr val="00BFA4"/>
                </a:solidFill>
                <a:latin typeface="Overpass Mono"/>
                <a:ea typeface="Overpass Mono"/>
                <a:cs typeface="Overpass Mono"/>
                <a:sym typeface="Overpass Mono"/>
              </a:rPr>
              <a:t>all</a:t>
            </a:r>
            <a:r>
              <a:rPr lang="en" sz="1200">
                <a:solidFill>
                  <a:schemeClr val="lt1"/>
                </a:solidFill>
                <a:latin typeface="Overpass Mono"/>
                <a:ea typeface="Overpass Mono"/>
                <a:cs typeface="Overpass Mono"/>
                <a:sym typeface="Overpass Mono"/>
              </a:rPr>
              <a:t>  </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t/>
            </a:r>
            <a:endParaRPr sz="12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500"/>
              <a:buFont typeface="Arial"/>
              <a:buNone/>
            </a:pPr>
            <a:r>
              <a:t/>
            </a:r>
            <a:endParaRPr sz="1200">
              <a:solidFill>
                <a:srgbClr val="90A4AE"/>
              </a:solidFill>
              <a:latin typeface="Overpass Mono"/>
              <a:ea typeface="Overpass Mono"/>
              <a:cs typeface="Overpass Mono"/>
              <a:sym typeface="Overpass Mono"/>
            </a:endParaRPr>
          </a:p>
        </p:txBody>
      </p:sp>
      <p:sp>
        <p:nvSpPr>
          <p:cNvPr id="2382" name="Google Shape;2382;p163"/>
          <p:cNvSpPr/>
          <p:nvPr/>
        </p:nvSpPr>
        <p:spPr>
          <a:xfrm rot="-5400000">
            <a:off x="4133598" y="3140919"/>
            <a:ext cx="2439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3" name="Google Shape;2383;p163"/>
          <p:cNvSpPr/>
          <p:nvPr/>
        </p:nvSpPr>
        <p:spPr>
          <a:xfrm>
            <a:off x="7839907" y="3140819"/>
            <a:ext cx="2316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84" name="Google Shape;2384;p163"/>
          <p:cNvSpPr/>
          <p:nvPr/>
        </p:nvSpPr>
        <p:spPr>
          <a:xfrm>
            <a:off x="4275995" y="3140817"/>
            <a:ext cx="3598200" cy="2439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85" name="Google Shape;2385;p163"/>
          <p:cNvSpPr/>
          <p:nvPr/>
        </p:nvSpPr>
        <p:spPr>
          <a:xfrm>
            <a:off x="4239629" y="3218817"/>
            <a:ext cx="87900" cy="879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6" name="Google Shape;2386;p163"/>
          <p:cNvSpPr/>
          <p:nvPr/>
        </p:nvSpPr>
        <p:spPr>
          <a:xfrm>
            <a:off x="4414167" y="3218817"/>
            <a:ext cx="87900" cy="879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7" name="Google Shape;2387;p163"/>
          <p:cNvSpPr/>
          <p:nvPr/>
        </p:nvSpPr>
        <p:spPr>
          <a:xfrm>
            <a:off x="4588705" y="3218817"/>
            <a:ext cx="87900" cy="879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88" name="Google Shape;2388;p163"/>
          <p:cNvGrpSpPr/>
          <p:nvPr/>
        </p:nvGrpSpPr>
        <p:grpSpPr>
          <a:xfrm>
            <a:off x="4133412" y="4872003"/>
            <a:ext cx="3937887" cy="244027"/>
            <a:chOff x="2805175" y="2429600"/>
            <a:chExt cx="2412625" cy="183025"/>
          </a:xfrm>
        </p:grpSpPr>
        <p:sp>
          <p:nvSpPr>
            <p:cNvPr id="2389" name="Google Shape;2389;p163"/>
            <p:cNvSpPr/>
            <p:nvPr/>
          </p:nvSpPr>
          <p:spPr>
            <a:xfrm rot="5400000">
              <a:off x="5034800" y="2429600"/>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90" name="Google Shape;2390;p163"/>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91" name="Google Shape;2391;p163"/>
            <p:cNvSpPr/>
            <p:nvPr/>
          </p:nvSpPr>
          <p:spPr>
            <a:xfrm rot="10800000">
              <a:off x="2892975" y="2429600"/>
              <a:ext cx="22128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392" name="Google Shape;2392;p163"/>
          <p:cNvSpPr txBox="1"/>
          <p:nvPr/>
        </p:nvSpPr>
        <p:spPr>
          <a:xfrm>
            <a:off x="8163599" y="3343383"/>
            <a:ext cx="3937800" cy="1575600"/>
          </a:xfrm>
          <a:prstGeom prst="rect">
            <a:avLst/>
          </a:prstGeom>
          <a:solidFill>
            <a:srgbClr val="102441"/>
          </a:solidFill>
          <a:ln>
            <a:noFill/>
          </a:ln>
        </p:spPr>
        <p:txBody>
          <a:bodyPr anchorCtr="0" anchor="t" bIns="304800" lIns="304800" spcFirstLastPara="1" rIns="304800" wrap="square" tIns="243825">
            <a:noAutofit/>
          </a:bodyPr>
          <a:lstStyle/>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name: </a:t>
            </a:r>
            <a:r>
              <a:rPr lang="en" sz="1200">
                <a:solidFill>
                  <a:srgbClr val="FFBC00"/>
                </a:solidFill>
                <a:latin typeface="Overpass Mono"/>
                <a:ea typeface="Overpass Mono"/>
                <a:cs typeface="Overpass Mono"/>
                <a:sym typeface="Overpass Mono"/>
              </a:rPr>
              <a:t>retrieve junos facts </a:t>
            </a:r>
            <a:endParaRPr sz="1200">
              <a:solidFill>
                <a:srgbClr val="FFBC00"/>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junipernetworks.junos.facts:</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gather_subset: </a:t>
            </a:r>
            <a:r>
              <a:rPr lang="en" sz="1200">
                <a:solidFill>
                  <a:srgbClr val="00BFA4"/>
                </a:solidFill>
                <a:latin typeface="Overpass Mono"/>
                <a:ea typeface="Overpass Mono"/>
                <a:cs typeface="Overpass Mono"/>
                <a:sym typeface="Overpass Mono"/>
              </a:rPr>
              <a:t>config</a:t>
            </a:r>
            <a:endParaRPr sz="1200">
              <a:solidFill>
                <a:srgbClr val="00BFA4"/>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gather_network_resources: </a:t>
            </a:r>
            <a:r>
              <a:rPr lang="en" sz="1200">
                <a:solidFill>
                  <a:srgbClr val="00BFA4"/>
                </a:solidFill>
                <a:latin typeface="Overpass Mono"/>
                <a:ea typeface="Overpass Mono"/>
                <a:cs typeface="Overpass Mono"/>
                <a:sym typeface="Overpass Mono"/>
              </a:rPr>
              <a:t>all</a:t>
            </a:r>
            <a:r>
              <a:rPr lang="en" sz="1200">
                <a:solidFill>
                  <a:schemeClr val="lt1"/>
                </a:solidFill>
                <a:latin typeface="Overpass Mono"/>
                <a:ea typeface="Overpass Mono"/>
                <a:cs typeface="Overpass Mono"/>
                <a:sym typeface="Overpass Mono"/>
              </a:rPr>
              <a:t>  </a:t>
            </a:r>
            <a:endParaRPr sz="1200">
              <a:solidFill>
                <a:schemeClr val="lt1"/>
              </a:solidFill>
              <a:latin typeface="Overpass Mono"/>
              <a:ea typeface="Overpass Mono"/>
              <a:cs typeface="Overpass Mono"/>
              <a:sym typeface="Overpass Mono"/>
            </a:endParaRPr>
          </a:p>
          <a:p>
            <a:pPr indent="0" lvl="0" marL="0" rtl="0" algn="l">
              <a:lnSpc>
                <a:spcPct val="120000"/>
              </a:lnSpc>
              <a:spcBef>
                <a:spcPts val="0"/>
              </a:spcBef>
              <a:spcAft>
                <a:spcPts val="0"/>
              </a:spcAft>
              <a:buClr>
                <a:schemeClr val="dk1"/>
              </a:buClr>
              <a:buSzPts val="1500"/>
              <a:buFont typeface="Arial"/>
              <a:buNone/>
            </a:pPr>
            <a:r>
              <a:t/>
            </a:r>
            <a:endParaRPr sz="1200">
              <a:solidFill>
                <a:srgbClr val="90A4AE"/>
              </a:solidFill>
              <a:latin typeface="Overpass Mono"/>
              <a:ea typeface="Overpass Mono"/>
              <a:cs typeface="Overpass Mono"/>
              <a:sym typeface="Overpass Mono"/>
            </a:endParaRPr>
          </a:p>
          <a:p>
            <a:pPr indent="0" lvl="0" marL="0" rtl="0" algn="l">
              <a:lnSpc>
                <a:spcPct val="120000"/>
              </a:lnSpc>
              <a:spcBef>
                <a:spcPts val="0"/>
              </a:spcBef>
              <a:spcAft>
                <a:spcPts val="0"/>
              </a:spcAft>
              <a:buClr>
                <a:srgbClr val="000000"/>
              </a:buClr>
              <a:buSzPts val="1500"/>
              <a:buFont typeface="Arial"/>
              <a:buNone/>
            </a:pPr>
            <a:r>
              <a:t/>
            </a:r>
            <a:endParaRPr sz="1200">
              <a:solidFill>
                <a:srgbClr val="90A4AE"/>
              </a:solidFill>
              <a:latin typeface="Overpass Mono"/>
              <a:ea typeface="Overpass Mono"/>
              <a:cs typeface="Overpass Mono"/>
              <a:sym typeface="Overpass Mono"/>
            </a:endParaRPr>
          </a:p>
        </p:txBody>
      </p:sp>
      <p:sp>
        <p:nvSpPr>
          <p:cNvPr id="2393" name="Google Shape;2393;p163"/>
          <p:cNvSpPr/>
          <p:nvPr/>
        </p:nvSpPr>
        <p:spPr>
          <a:xfrm rot="-5400000">
            <a:off x="8163599" y="3134386"/>
            <a:ext cx="2439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94" name="Google Shape;2394;p163"/>
          <p:cNvSpPr/>
          <p:nvPr/>
        </p:nvSpPr>
        <p:spPr>
          <a:xfrm>
            <a:off x="11883808" y="3134286"/>
            <a:ext cx="2175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95" name="Google Shape;2395;p163"/>
          <p:cNvSpPr/>
          <p:nvPr/>
        </p:nvSpPr>
        <p:spPr>
          <a:xfrm>
            <a:off x="8305996" y="3134300"/>
            <a:ext cx="3598200" cy="2439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396" name="Google Shape;2396;p163"/>
          <p:cNvSpPr/>
          <p:nvPr/>
        </p:nvSpPr>
        <p:spPr>
          <a:xfrm>
            <a:off x="8269630" y="3212283"/>
            <a:ext cx="87900" cy="879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97" name="Google Shape;2397;p163"/>
          <p:cNvSpPr/>
          <p:nvPr/>
        </p:nvSpPr>
        <p:spPr>
          <a:xfrm>
            <a:off x="8444168" y="3212283"/>
            <a:ext cx="87900" cy="879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98" name="Google Shape;2398;p163"/>
          <p:cNvSpPr/>
          <p:nvPr/>
        </p:nvSpPr>
        <p:spPr>
          <a:xfrm>
            <a:off x="8618705" y="3212283"/>
            <a:ext cx="87900" cy="879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99" name="Google Shape;2399;p163"/>
          <p:cNvGrpSpPr/>
          <p:nvPr/>
        </p:nvGrpSpPr>
        <p:grpSpPr>
          <a:xfrm>
            <a:off x="8163507" y="4872019"/>
            <a:ext cx="3937887" cy="244027"/>
            <a:chOff x="2805175" y="2429600"/>
            <a:chExt cx="2412625" cy="183025"/>
          </a:xfrm>
        </p:grpSpPr>
        <p:sp>
          <p:nvSpPr>
            <p:cNvPr id="2400" name="Google Shape;2400;p163"/>
            <p:cNvSpPr/>
            <p:nvPr/>
          </p:nvSpPr>
          <p:spPr>
            <a:xfrm rot="5400000">
              <a:off x="5034800" y="2429600"/>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01" name="Google Shape;2401;p163"/>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402" name="Google Shape;2402;p163"/>
            <p:cNvSpPr/>
            <p:nvPr/>
          </p:nvSpPr>
          <p:spPr>
            <a:xfrm rot="10800000">
              <a:off x="2892975" y="2429600"/>
              <a:ext cx="22128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403" name="Google Shape;2403;p163"/>
          <p:cNvSpPr txBox="1"/>
          <p:nvPr/>
        </p:nvSpPr>
        <p:spPr>
          <a:xfrm>
            <a:off x="1258352" y="1902200"/>
            <a:ext cx="1787100" cy="533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Display"/>
                <a:ea typeface="Red Hat Display"/>
                <a:cs typeface="Red Hat Display"/>
                <a:sym typeface="Red Hat Display"/>
              </a:rPr>
              <a:t>Arista EOS</a:t>
            </a:r>
            <a:endParaRPr sz="1900">
              <a:latin typeface="Red Hat Display"/>
              <a:ea typeface="Red Hat Display"/>
              <a:cs typeface="Red Hat Display"/>
              <a:sym typeface="Red Hat Display"/>
            </a:endParaRPr>
          </a:p>
        </p:txBody>
      </p:sp>
      <p:sp>
        <p:nvSpPr>
          <p:cNvPr id="2404" name="Google Shape;2404;p163"/>
          <p:cNvSpPr txBox="1"/>
          <p:nvPr/>
        </p:nvSpPr>
        <p:spPr>
          <a:xfrm>
            <a:off x="9164374" y="1902200"/>
            <a:ext cx="1787100" cy="533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Display"/>
                <a:ea typeface="Red Hat Display"/>
                <a:cs typeface="Red Hat Display"/>
                <a:sym typeface="Red Hat Display"/>
              </a:rPr>
              <a:t>Juniper Junos</a:t>
            </a:r>
            <a:endParaRPr sz="1900">
              <a:latin typeface="Red Hat Display"/>
              <a:ea typeface="Red Hat Display"/>
              <a:cs typeface="Red Hat Display"/>
              <a:sym typeface="Red Hat Display"/>
            </a:endParaRPr>
          </a:p>
        </p:txBody>
      </p:sp>
      <p:pic>
        <p:nvPicPr>
          <p:cNvPr id="2405" name="Google Shape;2405;p163"/>
          <p:cNvPicPr preferRelativeResize="0"/>
          <p:nvPr/>
        </p:nvPicPr>
        <p:blipFill>
          <a:blip r:embed="rId3">
            <a:alphaModFix/>
          </a:blip>
          <a:stretch>
            <a:fillRect/>
          </a:stretch>
        </p:blipFill>
        <p:spPr>
          <a:xfrm>
            <a:off x="5208855" y="2231136"/>
            <a:ext cx="1792179" cy="548627"/>
          </a:xfrm>
          <a:prstGeom prst="rect">
            <a:avLst/>
          </a:prstGeom>
          <a:noFill/>
          <a:ln>
            <a:noFill/>
          </a:ln>
        </p:spPr>
      </p:pic>
      <p:sp>
        <p:nvSpPr>
          <p:cNvPr id="2406" name="Google Shape;2406;p163"/>
          <p:cNvSpPr txBox="1"/>
          <p:nvPr/>
        </p:nvSpPr>
        <p:spPr>
          <a:xfrm>
            <a:off x="5202205" y="1902200"/>
            <a:ext cx="1787100" cy="533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Display"/>
                <a:ea typeface="Red Hat Display"/>
                <a:cs typeface="Red Hat Display"/>
                <a:sym typeface="Red Hat Display"/>
              </a:rPr>
              <a:t>Cisco IOS-XE</a:t>
            </a:r>
            <a:endParaRPr sz="1900">
              <a:latin typeface="Red Hat Display"/>
              <a:ea typeface="Red Hat Display"/>
              <a:cs typeface="Red Hat Display"/>
              <a:sym typeface="Red Hat Display"/>
            </a:endParaRPr>
          </a:p>
        </p:txBody>
      </p:sp>
      <p:pic>
        <p:nvPicPr>
          <p:cNvPr id="2407" name="Google Shape;2407;p163"/>
          <p:cNvPicPr preferRelativeResize="0"/>
          <p:nvPr/>
        </p:nvPicPr>
        <p:blipFill>
          <a:blip r:embed="rId3">
            <a:alphaModFix/>
          </a:blip>
          <a:stretch>
            <a:fillRect/>
          </a:stretch>
        </p:blipFill>
        <p:spPr>
          <a:xfrm flipH="1">
            <a:off x="1253321" y="2239936"/>
            <a:ext cx="1792179" cy="548627"/>
          </a:xfrm>
          <a:prstGeom prst="rect">
            <a:avLst/>
          </a:prstGeom>
          <a:noFill/>
          <a:ln>
            <a:noFill/>
          </a:ln>
        </p:spPr>
      </p:pic>
      <p:pic>
        <p:nvPicPr>
          <p:cNvPr id="2408" name="Google Shape;2408;p163"/>
          <p:cNvPicPr preferRelativeResize="0"/>
          <p:nvPr/>
        </p:nvPicPr>
        <p:blipFill>
          <a:blip r:embed="rId3">
            <a:alphaModFix/>
          </a:blip>
          <a:stretch>
            <a:fillRect/>
          </a:stretch>
        </p:blipFill>
        <p:spPr>
          <a:xfrm flipH="1" rot="10800000">
            <a:off x="9164358" y="2239933"/>
            <a:ext cx="1792179" cy="548627"/>
          </a:xfrm>
          <a:prstGeom prst="rect">
            <a:avLst/>
          </a:prstGeom>
          <a:noFill/>
          <a:ln>
            <a:noFill/>
          </a:ln>
        </p:spPr>
      </p:pic>
      <p:sp>
        <p:nvSpPr>
          <p:cNvPr id="2409" name="Google Shape;2409;p163"/>
          <p:cNvSpPr txBox="1"/>
          <p:nvPr/>
        </p:nvSpPr>
        <p:spPr>
          <a:xfrm>
            <a:off x="885250" y="1100350"/>
            <a:ext cx="10424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900">
                <a:solidFill>
                  <a:srgbClr val="102441"/>
                </a:solidFill>
                <a:latin typeface="Red Hat Display"/>
                <a:ea typeface="Red Hat Display"/>
                <a:cs typeface="Red Hat Display"/>
                <a:sym typeface="Red Hat Display"/>
              </a:rPr>
              <a:t>Simple and common approach</a:t>
            </a:r>
            <a:endParaRPr sz="2900">
              <a:solidFill>
                <a:srgbClr val="102441"/>
              </a:solidFill>
              <a:latin typeface="Red Hat Display"/>
              <a:ea typeface="Red Hat Display"/>
              <a:cs typeface="Red Hat Display"/>
              <a:sym typeface="Red Hat Display"/>
            </a:endParaRPr>
          </a:p>
        </p:txBody>
      </p:sp>
      <p:sp>
        <p:nvSpPr>
          <p:cNvPr id="2410" name="Google Shape;2410;p163"/>
          <p:cNvSpPr/>
          <p:nvPr/>
        </p:nvSpPr>
        <p:spPr>
          <a:xfrm rot="-5400000">
            <a:off x="108431" y="3137653"/>
            <a:ext cx="2439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1" name="Google Shape;2411;p163"/>
          <p:cNvSpPr/>
          <p:nvPr/>
        </p:nvSpPr>
        <p:spPr>
          <a:xfrm>
            <a:off x="3809906" y="3137552"/>
            <a:ext cx="2316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12" name="Google Shape;2412;p163"/>
          <p:cNvSpPr/>
          <p:nvPr/>
        </p:nvSpPr>
        <p:spPr>
          <a:xfrm>
            <a:off x="250827" y="3137550"/>
            <a:ext cx="3598200" cy="2439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413" name="Google Shape;2413;p163"/>
          <p:cNvSpPr/>
          <p:nvPr/>
        </p:nvSpPr>
        <p:spPr>
          <a:xfrm>
            <a:off x="214461" y="3215550"/>
            <a:ext cx="87900" cy="879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4" name="Google Shape;2414;p163"/>
          <p:cNvSpPr/>
          <p:nvPr/>
        </p:nvSpPr>
        <p:spPr>
          <a:xfrm>
            <a:off x="388999" y="3215550"/>
            <a:ext cx="87900" cy="879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5" name="Google Shape;2415;p163"/>
          <p:cNvSpPr/>
          <p:nvPr/>
        </p:nvSpPr>
        <p:spPr>
          <a:xfrm>
            <a:off x="563537" y="3215550"/>
            <a:ext cx="87900" cy="879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cxnSp>
        <p:nvCxnSpPr>
          <p:cNvPr id="2420" name="Google Shape;2420;p164"/>
          <p:cNvCxnSpPr/>
          <p:nvPr/>
        </p:nvCxnSpPr>
        <p:spPr>
          <a:xfrm flipH="1" rot="10800000">
            <a:off x="1957419" y="4040683"/>
            <a:ext cx="2453400" cy="11700"/>
          </a:xfrm>
          <a:prstGeom prst="straightConnector1">
            <a:avLst/>
          </a:prstGeom>
          <a:noFill/>
          <a:ln cap="flat" cmpd="sng" w="9525">
            <a:solidFill>
              <a:schemeClr val="dk2"/>
            </a:solidFill>
            <a:prstDash val="dot"/>
            <a:round/>
            <a:headEnd len="med" w="med" type="none"/>
            <a:tailEnd len="med" w="med" type="none"/>
          </a:ln>
        </p:spPr>
      </p:cxnSp>
      <p:sp>
        <p:nvSpPr>
          <p:cNvPr id="2421" name="Google Shape;2421;p164"/>
          <p:cNvSpPr txBox="1"/>
          <p:nvPr/>
        </p:nvSpPr>
        <p:spPr>
          <a:xfrm>
            <a:off x="817513" y="798267"/>
            <a:ext cx="5609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900">
                <a:solidFill>
                  <a:srgbClr val="102441"/>
                </a:solidFill>
                <a:latin typeface="Red Hat Display"/>
                <a:ea typeface="Red Hat Display"/>
                <a:cs typeface="Red Hat Display"/>
                <a:sym typeface="Red Hat Display"/>
              </a:rPr>
              <a:t>Working with Ansible facts</a:t>
            </a:r>
            <a:endParaRPr sz="2900">
              <a:solidFill>
                <a:srgbClr val="102441"/>
              </a:solidFill>
              <a:latin typeface="Red Hat Display"/>
              <a:ea typeface="Red Hat Display"/>
              <a:cs typeface="Red Hat Display"/>
              <a:sym typeface="Red Hat Display"/>
            </a:endParaRPr>
          </a:p>
        </p:txBody>
      </p:sp>
      <p:sp>
        <p:nvSpPr>
          <p:cNvPr id="2422" name="Google Shape;2422;p164"/>
          <p:cNvSpPr txBox="1"/>
          <p:nvPr/>
        </p:nvSpPr>
        <p:spPr>
          <a:xfrm>
            <a:off x="1430065" y="1530100"/>
            <a:ext cx="4502700" cy="360900"/>
          </a:xfrm>
          <a:prstGeom prst="rect">
            <a:avLst/>
          </a:prstGeom>
          <a:noFill/>
          <a:ln>
            <a:noFill/>
          </a:ln>
        </p:spPr>
        <p:txBody>
          <a:bodyPr anchorCtr="0" anchor="t" bIns="24375" lIns="0" spcFirstLastPara="1" rIns="0" wrap="square" tIns="0">
            <a:noAutofit/>
          </a:bodyPr>
          <a:lstStyle/>
          <a:p>
            <a:pPr indent="0" lvl="0" marL="0" rtl="0" algn="l">
              <a:lnSpc>
                <a:spcPct val="120000"/>
              </a:lnSpc>
              <a:spcBef>
                <a:spcPts val="0"/>
              </a:spcBef>
              <a:spcAft>
                <a:spcPts val="0"/>
              </a:spcAft>
              <a:buClr>
                <a:schemeClr val="dk1"/>
              </a:buClr>
              <a:buSzPts val="1500"/>
              <a:buFont typeface="Arial"/>
              <a:buNone/>
            </a:pPr>
            <a:r>
              <a:rPr lang="en" sz="1900">
                <a:solidFill>
                  <a:srgbClr val="102441"/>
                </a:solidFill>
                <a:latin typeface="Red Hat Display Medium"/>
                <a:ea typeface="Red Hat Display Medium"/>
                <a:cs typeface="Red Hat Display Medium"/>
                <a:sym typeface="Red Hat Display Medium"/>
              </a:rPr>
              <a:t>2. Use facts</a:t>
            </a:r>
            <a:endParaRPr sz="1900">
              <a:solidFill>
                <a:srgbClr val="102441"/>
              </a:solidFill>
              <a:latin typeface="Red Hat Display Medium"/>
              <a:ea typeface="Red Hat Display Medium"/>
              <a:cs typeface="Red Hat Display Medium"/>
              <a:sym typeface="Red Hat Display Medium"/>
            </a:endParaRPr>
          </a:p>
          <a:p>
            <a:pPr indent="0" lvl="0" marL="0" rtl="0" algn="l">
              <a:lnSpc>
                <a:spcPct val="120000"/>
              </a:lnSpc>
              <a:spcBef>
                <a:spcPts val="0"/>
              </a:spcBef>
              <a:spcAft>
                <a:spcPts val="0"/>
              </a:spcAft>
              <a:buClr>
                <a:schemeClr val="dk1"/>
              </a:buClr>
              <a:buSzPts val="1500"/>
              <a:buFont typeface="Arial"/>
              <a:buNone/>
            </a:pPr>
            <a:r>
              <a:t/>
            </a:r>
            <a:endParaRPr sz="1900">
              <a:solidFill>
                <a:srgbClr val="102441"/>
              </a:solidFill>
              <a:latin typeface="Red Hat Display Medium"/>
              <a:ea typeface="Red Hat Display Medium"/>
              <a:cs typeface="Red Hat Display Medium"/>
              <a:sym typeface="Red Hat Display Medium"/>
            </a:endParaRPr>
          </a:p>
          <a:p>
            <a:pPr indent="0" lvl="0" marL="0" rtl="0" algn="l">
              <a:lnSpc>
                <a:spcPct val="120000"/>
              </a:lnSpc>
              <a:spcBef>
                <a:spcPts val="0"/>
              </a:spcBef>
              <a:spcAft>
                <a:spcPts val="0"/>
              </a:spcAft>
              <a:buNone/>
            </a:pPr>
            <a:r>
              <a:t/>
            </a:r>
            <a:endParaRPr sz="1900">
              <a:solidFill>
                <a:srgbClr val="102441"/>
              </a:solidFill>
              <a:latin typeface="Red Hat Display Medium"/>
              <a:ea typeface="Red Hat Display Medium"/>
              <a:cs typeface="Red Hat Display Medium"/>
              <a:sym typeface="Red Hat Display Medium"/>
            </a:endParaRPr>
          </a:p>
        </p:txBody>
      </p:sp>
      <p:sp>
        <p:nvSpPr>
          <p:cNvPr id="2423" name="Google Shape;2423;p164"/>
          <p:cNvSpPr txBox="1"/>
          <p:nvPr/>
        </p:nvSpPr>
        <p:spPr>
          <a:xfrm>
            <a:off x="7084459" y="2193167"/>
            <a:ext cx="4502700" cy="360900"/>
          </a:xfrm>
          <a:prstGeom prst="rect">
            <a:avLst/>
          </a:prstGeom>
          <a:noFill/>
          <a:ln>
            <a:noFill/>
          </a:ln>
        </p:spPr>
        <p:txBody>
          <a:bodyPr anchorCtr="0" anchor="t" bIns="24375" lIns="0" spcFirstLastPara="1" rIns="0" wrap="square" tIns="0">
            <a:noAutofit/>
          </a:bodyPr>
          <a:lstStyle/>
          <a:p>
            <a:pPr indent="0" lvl="0" marL="0" rtl="0" algn="l">
              <a:lnSpc>
                <a:spcPct val="120000"/>
              </a:lnSpc>
              <a:spcBef>
                <a:spcPts val="0"/>
              </a:spcBef>
              <a:spcAft>
                <a:spcPts val="0"/>
              </a:spcAft>
              <a:buNone/>
            </a:pPr>
            <a:r>
              <a:rPr lang="en" sz="1900">
                <a:solidFill>
                  <a:srgbClr val="102441"/>
                </a:solidFill>
                <a:latin typeface="Red Hat Display Medium"/>
                <a:ea typeface="Red Hat Display Medium"/>
                <a:cs typeface="Red Hat Display Medium"/>
                <a:sym typeface="Red Hat Display Medium"/>
              </a:rPr>
              <a:t>3 Displayed Results</a:t>
            </a:r>
            <a:endParaRPr sz="1900">
              <a:solidFill>
                <a:srgbClr val="FFFFFF"/>
              </a:solidFill>
              <a:latin typeface="Red Hat Display Medium"/>
              <a:ea typeface="Red Hat Display Medium"/>
              <a:cs typeface="Red Hat Display Medium"/>
              <a:sym typeface="Red Hat Display Medium"/>
            </a:endParaRPr>
          </a:p>
        </p:txBody>
      </p:sp>
      <p:grpSp>
        <p:nvGrpSpPr>
          <p:cNvPr id="2424" name="Google Shape;2424;p164"/>
          <p:cNvGrpSpPr/>
          <p:nvPr/>
        </p:nvGrpSpPr>
        <p:grpSpPr>
          <a:xfrm>
            <a:off x="1075144" y="5722002"/>
            <a:ext cx="4499648" cy="421543"/>
            <a:chOff x="2805175" y="2429600"/>
            <a:chExt cx="3377100" cy="183025"/>
          </a:xfrm>
        </p:grpSpPr>
        <p:sp>
          <p:nvSpPr>
            <p:cNvPr id="2425" name="Google Shape;2425;p164"/>
            <p:cNvSpPr/>
            <p:nvPr/>
          </p:nvSpPr>
          <p:spPr>
            <a:xfrm rot="5400000">
              <a:off x="5999275" y="2429600"/>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26" name="Google Shape;2426;p164"/>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427" name="Google Shape;2427;p164"/>
            <p:cNvSpPr/>
            <p:nvPr/>
          </p:nvSpPr>
          <p:spPr>
            <a:xfrm rot="10800000">
              <a:off x="2892850" y="2429600"/>
              <a:ext cx="31470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428" name="Google Shape;2428;p164"/>
          <p:cNvSpPr txBox="1"/>
          <p:nvPr/>
        </p:nvSpPr>
        <p:spPr>
          <a:xfrm>
            <a:off x="1072885" y="4603104"/>
            <a:ext cx="4503600" cy="1283100"/>
          </a:xfrm>
          <a:prstGeom prst="rect">
            <a:avLst/>
          </a:prstGeom>
          <a:solidFill>
            <a:srgbClr val="102441"/>
          </a:solidFill>
          <a:ln>
            <a:noFill/>
          </a:ln>
        </p:spPr>
        <p:txBody>
          <a:bodyPr anchorCtr="0" anchor="t" bIns="0" lIns="304800" spcFirstLastPara="1" rIns="304800" wrap="square" tIns="243825">
            <a:noAutofit/>
          </a:bodyPr>
          <a:lstStyle/>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name: </a:t>
            </a:r>
            <a:r>
              <a:rPr lang="en" sz="1200">
                <a:solidFill>
                  <a:srgbClr val="FFBC00"/>
                </a:solidFill>
                <a:latin typeface="Overpass Mono"/>
                <a:ea typeface="Overpass Mono"/>
                <a:cs typeface="Overpass Mono"/>
                <a:sym typeface="Overpass Mono"/>
              </a:rPr>
              <a:t>print out vlans</a:t>
            </a:r>
            <a:endParaRPr sz="1200">
              <a:solidFill>
                <a:srgbClr val="FFBC00"/>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debug:</a:t>
            </a:r>
            <a:endParaRPr sz="1200">
              <a:solidFill>
                <a:srgbClr val="FFFFFF"/>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var: </a:t>
            </a:r>
            <a:r>
              <a:rPr lang="en" sz="1200">
                <a:solidFill>
                  <a:srgbClr val="26C6DA"/>
                </a:solidFill>
                <a:latin typeface="Overpass Mono"/>
                <a:ea typeface="Overpass Mono"/>
                <a:cs typeface="Overpass Mono"/>
                <a:sym typeface="Overpass Mono"/>
              </a:rPr>
              <a:t>vlanfacts</a:t>
            </a:r>
            <a:endParaRPr sz="1200">
              <a:solidFill>
                <a:srgbClr val="26C6DA"/>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t/>
            </a:r>
            <a:endParaRPr sz="1200">
              <a:solidFill>
                <a:srgbClr val="FFFFFF"/>
              </a:solidFill>
              <a:latin typeface="Overpass Mono"/>
              <a:ea typeface="Overpass Mono"/>
              <a:cs typeface="Overpass Mono"/>
              <a:sym typeface="Overpass Mono"/>
            </a:endParaRPr>
          </a:p>
          <a:p>
            <a:pPr indent="609600" lvl="0" marL="0" rtl="0" algn="l">
              <a:lnSpc>
                <a:spcPct val="115000"/>
              </a:lnSpc>
              <a:spcBef>
                <a:spcPts val="0"/>
              </a:spcBef>
              <a:spcAft>
                <a:spcPts val="0"/>
              </a:spcAft>
              <a:buNone/>
            </a:pPr>
            <a:r>
              <a:t/>
            </a:r>
            <a:endParaRPr sz="1200">
              <a:solidFill>
                <a:srgbClr val="90A4AE"/>
              </a:solidFill>
              <a:latin typeface="Overpass Mono"/>
              <a:ea typeface="Overpass Mono"/>
              <a:cs typeface="Overpass Mono"/>
              <a:sym typeface="Overpass Mono"/>
            </a:endParaRPr>
          </a:p>
        </p:txBody>
      </p:sp>
      <p:grpSp>
        <p:nvGrpSpPr>
          <p:cNvPr id="2429" name="Google Shape;2429;p164"/>
          <p:cNvGrpSpPr/>
          <p:nvPr/>
        </p:nvGrpSpPr>
        <p:grpSpPr>
          <a:xfrm>
            <a:off x="1071087" y="4378758"/>
            <a:ext cx="4503701" cy="243997"/>
            <a:chOff x="2805075" y="1798025"/>
            <a:chExt cx="3377100" cy="183002"/>
          </a:xfrm>
        </p:grpSpPr>
        <p:sp>
          <p:nvSpPr>
            <p:cNvPr id="2430" name="Google Shape;2430;p164"/>
            <p:cNvSpPr/>
            <p:nvPr/>
          </p:nvSpPr>
          <p:spPr>
            <a:xfrm rot="-5400000">
              <a:off x="2805075" y="1798027"/>
              <a:ext cx="183000" cy="1830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31" name="Google Shape;2431;p164"/>
            <p:cNvSpPr/>
            <p:nvPr/>
          </p:nvSpPr>
          <p:spPr>
            <a:xfrm>
              <a:off x="6018975" y="1798027"/>
              <a:ext cx="163200" cy="1830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32" name="Google Shape;2432;p164"/>
            <p:cNvSpPr/>
            <p:nvPr/>
          </p:nvSpPr>
          <p:spPr>
            <a:xfrm>
              <a:off x="2911875" y="1798025"/>
              <a:ext cx="3152400" cy="1830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433" name="Google Shape;2433;p164"/>
            <p:cNvSpPr/>
            <p:nvPr/>
          </p:nvSpPr>
          <p:spPr>
            <a:xfrm>
              <a:off x="2884600" y="1856525"/>
              <a:ext cx="66000" cy="660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34" name="Google Shape;2434;p164"/>
            <p:cNvSpPr/>
            <p:nvPr/>
          </p:nvSpPr>
          <p:spPr>
            <a:xfrm>
              <a:off x="3015507" y="1856525"/>
              <a:ext cx="66000" cy="660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35" name="Google Shape;2435;p164"/>
            <p:cNvSpPr/>
            <p:nvPr/>
          </p:nvSpPr>
          <p:spPr>
            <a:xfrm>
              <a:off x="3146413" y="1856525"/>
              <a:ext cx="66000" cy="660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6" name="Google Shape;2436;p164"/>
          <p:cNvGrpSpPr/>
          <p:nvPr/>
        </p:nvGrpSpPr>
        <p:grpSpPr>
          <a:xfrm>
            <a:off x="1077623" y="3453601"/>
            <a:ext cx="4498635" cy="260646"/>
            <a:chOff x="2805175" y="2429600"/>
            <a:chExt cx="3377100" cy="183025"/>
          </a:xfrm>
        </p:grpSpPr>
        <p:sp>
          <p:nvSpPr>
            <p:cNvPr id="2437" name="Google Shape;2437;p164"/>
            <p:cNvSpPr/>
            <p:nvPr/>
          </p:nvSpPr>
          <p:spPr>
            <a:xfrm rot="5400000">
              <a:off x="5999275" y="2429600"/>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38" name="Google Shape;2438;p164"/>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439" name="Google Shape;2439;p164"/>
            <p:cNvSpPr/>
            <p:nvPr/>
          </p:nvSpPr>
          <p:spPr>
            <a:xfrm rot="10800000">
              <a:off x="2892850" y="2429600"/>
              <a:ext cx="31470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440" name="Google Shape;2440;p164"/>
          <p:cNvSpPr txBox="1"/>
          <p:nvPr/>
        </p:nvSpPr>
        <p:spPr>
          <a:xfrm>
            <a:off x="1077639" y="2159599"/>
            <a:ext cx="4498800" cy="1384800"/>
          </a:xfrm>
          <a:prstGeom prst="rect">
            <a:avLst/>
          </a:prstGeom>
          <a:solidFill>
            <a:srgbClr val="102441"/>
          </a:solidFill>
          <a:ln>
            <a:noFill/>
          </a:ln>
        </p:spPr>
        <p:txBody>
          <a:bodyPr anchorCtr="0" anchor="t" bIns="0" lIns="304800" spcFirstLastPara="1" rIns="304800" wrap="square" tIns="243825">
            <a:noAutofit/>
          </a:bodyPr>
          <a:lstStyle/>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name: </a:t>
            </a:r>
            <a:r>
              <a:rPr lang="en" sz="1200">
                <a:solidFill>
                  <a:srgbClr val="FFBC00"/>
                </a:solidFill>
                <a:latin typeface="Overpass Mono"/>
                <a:ea typeface="Overpass Mono"/>
                <a:cs typeface="Overpass Mono"/>
                <a:sym typeface="Overpass Mono"/>
              </a:rPr>
              <a:t>print out vlans</a:t>
            </a:r>
            <a:endParaRPr sz="1200">
              <a:solidFill>
                <a:srgbClr val="FFBC00"/>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debug:</a:t>
            </a:r>
            <a:endParaRPr sz="1200">
              <a:solidFill>
                <a:srgbClr val="FFFFFF"/>
              </a:solidFill>
              <a:latin typeface="Overpass Mono"/>
              <a:ea typeface="Overpass Mono"/>
              <a:cs typeface="Overpass Mono"/>
              <a:sym typeface="Overpass Mono"/>
            </a:endParaRPr>
          </a:p>
          <a:p>
            <a:pPr indent="0" lvl="0" marL="0" rtl="0" algn="l">
              <a:lnSpc>
                <a:spcPct val="115000"/>
              </a:lnSpc>
              <a:spcBef>
                <a:spcPts val="0"/>
              </a:spcBef>
              <a:spcAft>
                <a:spcPts val="0"/>
              </a:spcAft>
              <a:buNone/>
            </a:pPr>
            <a:r>
              <a:rPr lang="en" sz="1200">
                <a:solidFill>
                  <a:srgbClr val="FFFFFF"/>
                </a:solidFill>
                <a:latin typeface="Overpass Mono"/>
                <a:ea typeface="Overpass Mono"/>
                <a:cs typeface="Overpass Mono"/>
                <a:sym typeface="Overpass Mono"/>
              </a:rPr>
              <a:t>    var: </a:t>
            </a:r>
            <a:r>
              <a:rPr lang="en" sz="1200">
                <a:solidFill>
                  <a:srgbClr val="26C6DA"/>
                </a:solidFill>
                <a:latin typeface="Overpass Mono"/>
                <a:ea typeface="Overpass Mono"/>
                <a:cs typeface="Overpass Mono"/>
                <a:sym typeface="Overpass Mono"/>
              </a:rPr>
              <a:t>ansible_network_resources.vlans</a:t>
            </a:r>
            <a:endParaRPr sz="1200">
              <a:solidFill>
                <a:srgbClr val="26C6DA"/>
              </a:solidFill>
              <a:latin typeface="Overpass Mono"/>
              <a:ea typeface="Overpass Mono"/>
              <a:cs typeface="Overpass Mono"/>
              <a:sym typeface="Overpass Mono"/>
            </a:endParaRPr>
          </a:p>
        </p:txBody>
      </p:sp>
      <p:sp>
        <p:nvSpPr>
          <p:cNvPr id="2441" name="Google Shape;2441;p164"/>
          <p:cNvSpPr/>
          <p:nvPr/>
        </p:nvSpPr>
        <p:spPr>
          <a:xfrm rot="-5400000">
            <a:off x="1077673" y="1949276"/>
            <a:ext cx="2439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2" name="Google Shape;2442;p164"/>
          <p:cNvSpPr/>
          <p:nvPr/>
        </p:nvSpPr>
        <p:spPr>
          <a:xfrm>
            <a:off x="5439869" y="1949169"/>
            <a:ext cx="1365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43" name="Google Shape;2443;p164"/>
          <p:cNvSpPr/>
          <p:nvPr/>
        </p:nvSpPr>
        <p:spPr>
          <a:xfrm>
            <a:off x="1166945" y="1949167"/>
            <a:ext cx="4273200" cy="2439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444" name="Google Shape;2444;p164"/>
          <p:cNvSpPr/>
          <p:nvPr/>
        </p:nvSpPr>
        <p:spPr>
          <a:xfrm>
            <a:off x="1183704" y="2027173"/>
            <a:ext cx="87900" cy="879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5" name="Google Shape;2445;p164"/>
          <p:cNvSpPr/>
          <p:nvPr/>
        </p:nvSpPr>
        <p:spPr>
          <a:xfrm>
            <a:off x="1358242" y="2027173"/>
            <a:ext cx="87900" cy="879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6" name="Google Shape;2446;p164"/>
          <p:cNvSpPr/>
          <p:nvPr/>
        </p:nvSpPr>
        <p:spPr>
          <a:xfrm>
            <a:off x="1532780" y="2027173"/>
            <a:ext cx="87900" cy="879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7" name="Google Shape;2447;p164"/>
          <p:cNvSpPr txBox="1"/>
          <p:nvPr/>
        </p:nvSpPr>
        <p:spPr>
          <a:xfrm>
            <a:off x="3047692" y="3779767"/>
            <a:ext cx="511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highlight>
                  <a:schemeClr val="lt1"/>
                </a:highlight>
                <a:latin typeface="Red Hat Text"/>
                <a:ea typeface="Red Hat Text"/>
                <a:cs typeface="Red Hat Text"/>
                <a:sym typeface="Red Hat Text"/>
              </a:rPr>
              <a:t>or</a:t>
            </a:r>
            <a:endParaRPr sz="1900">
              <a:highlight>
                <a:schemeClr val="lt1"/>
              </a:highlight>
              <a:latin typeface="Red Hat Text"/>
              <a:ea typeface="Red Hat Text"/>
              <a:cs typeface="Red Hat Text"/>
              <a:sym typeface="Red Hat Text"/>
            </a:endParaRPr>
          </a:p>
        </p:txBody>
      </p:sp>
      <p:grpSp>
        <p:nvGrpSpPr>
          <p:cNvPr id="2448" name="Google Shape;2448;p164"/>
          <p:cNvGrpSpPr/>
          <p:nvPr/>
        </p:nvGrpSpPr>
        <p:grpSpPr>
          <a:xfrm>
            <a:off x="6579321" y="5376918"/>
            <a:ext cx="4498635" cy="260646"/>
            <a:chOff x="2805175" y="2429600"/>
            <a:chExt cx="3377100" cy="183025"/>
          </a:xfrm>
        </p:grpSpPr>
        <p:sp>
          <p:nvSpPr>
            <p:cNvPr id="2449" name="Google Shape;2449;p164"/>
            <p:cNvSpPr/>
            <p:nvPr/>
          </p:nvSpPr>
          <p:spPr>
            <a:xfrm rot="5400000">
              <a:off x="5999275" y="2429600"/>
              <a:ext cx="183000" cy="183000"/>
            </a:xfrm>
            <a:prstGeom prst="round1Rect">
              <a:avLst>
                <a:gd fmla="val 16667" name="adj"/>
              </a:avLst>
            </a:prstGeom>
            <a:solidFill>
              <a:srgbClr val="4C113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50" name="Google Shape;2450;p164"/>
            <p:cNvSpPr/>
            <p:nvPr/>
          </p:nvSpPr>
          <p:spPr>
            <a:xfrm rot="10800000">
              <a:off x="2805175" y="2429625"/>
              <a:ext cx="186600" cy="183000"/>
            </a:xfrm>
            <a:prstGeom prst="round1Rect">
              <a:avLst>
                <a:gd fmla="val 16667" name="adj"/>
              </a:avLst>
            </a:prstGeom>
            <a:solidFill>
              <a:srgbClr val="4C113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451" name="Google Shape;2451;p164"/>
            <p:cNvSpPr/>
            <p:nvPr/>
          </p:nvSpPr>
          <p:spPr>
            <a:xfrm rot="10800000">
              <a:off x="2892850" y="2429600"/>
              <a:ext cx="3147000" cy="183000"/>
            </a:xfrm>
            <a:prstGeom prst="rect">
              <a:avLst/>
            </a:prstGeom>
            <a:solidFill>
              <a:srgbClr val="4C113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452" name="Google Shape;2452;p164"/>
          <p:cNvSpPr txBox="1"/>
          <p:nvPr/>
        </p:nvSpPr>
        <p:spPr>
          <a:xfrm>
            <a:off x="6579305" y="2852000"/>
            <a:ext cx="4498800" cy="2618100"/>
          </a:xfrm>
          <a:prstGeom prst="rect">
            <a:avLst/>
          </a:prstGeom>
          <a:solidFill>
            <a:srgbClr val="4C1130"/>
          </a:solidFill>
          <a:ln>
            <a:noFill/>
          </a:ln>
        </p:spPr>
        <p:txBody>
          <a:bodyPr anchorCtr="0" anchor="t" bIns="0" lIns="304800" spcFirstLastPara="1" rIns="304800" wrap="square" tIns="243825">
            <a:noAutofit/>
          </a:bodyPr>
          <a:lstStyle/>
          <a:p>
            <a:pPr indent="0" lvl="0" marL="0" rtl="0" algn="l">
              <a:lnSpc>
                <a:spcPct val="115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 name: </a:t>
            </a:r>
            <a:r>
              <a:rPr lang="en" sz="1200">
                <a:solidFill>
                  <a:srgbClr val="FFBC00"/>
                </a:solidFill>
                <a:latin typeface="Overpass Mono"/>
                <a:ea typeface="Overpass Mono"/>
                <a:cs typeface="Overpass Mono"/>
                <a:sym typeface="Overpass Mono"/>
              </a:rPr>
              <a:t>dmz</a:t>
            </a:r>
            <a:endParaRPr sz="1200">
              <a:solidFill>
                <a:srgbClr val="FFBC00"/>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state: </a:t>
            </a:r>
            <a:r>
              <a:rPr lang="en" sz="1200">
                <a:solidFill>
                  <a:srgbClr val="26C6DA"/>
                </a:solidFill>
                <a:latin typeface="Overpass Mono"/>
                <a:ea typeface="Overpass Mono"/>
                <a:cs typeface="Overpass Mono"/>
                <a:sym typeface="Overpass Mono"/>
              </a:rPr>
              <a:t>active</a:t>
            </a:r>
            <a:endParaRPr sz="1200">
              <a:solidFill>
                <a:srgbClr val="26C6DA"/>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vlan_id: </a:t>
            </a:r>
            <a:r>
              <a:rPr lang="en" sz="1200">
                <a:solidFill>
                  <a:srgbClr val="26C6DA"/>
                </a:solidFill>
                <a:latin typeface="Overpass Mono"/>
                <a:ea typeface="Overpass Mono"/>
                <a:cs typeface="Overpass Mono"/>
                <a:sym typeface="Overpass Mono"/>
              </a:rPr>
              <a:t>5</a:t>
            </a:r>
            <a:endParaRPr sz="1200">
              <a:solidFill>
                <a:srgbClr val="26C6DA"/>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 name: </a:t>
            </a:r>
            <a:r>
              <a:rPr lang="en" sz="1200">
                <a:solidFill>
                  <a:srgbClr val="FFBC00"/>
                </a:solidFill>
                <a:latin typeface="Overpass Mono"/>
                <a:ea typeface="Overpass Mono"/>
                <a:cs typeface="Overpass Mono"/>
                <a:sym typeface="Overpass Mono"/>
              </a:rPr>
              <a:t>voip</a:t>
            </a:r>
            <a:endParaRPr sz="1200">
              <a:solidFill>
                <a:srgbClr val="FFBC00"/>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state: </a:t>
            </a:r>
            <a:r>
              <a:rPr lang="en" sz="1200">
                <a:solidFill>
                  <a:srgbClr val="26C6DA"/>
                </a:solidFill>
                <a:latin typeface="Overpass Mono"/>
                <a:ea typeface="Overpass Mono"/>
                <a:cs typeface="Overpass Mono"/>
                <a:sym typeface="Overpass Mono"/>
              </a:rPr>
              <a:t>active</a:t>
            </a:r>
            <a:endParaRPr sz="1200">
              <a:solidFill>
                <a:srgbClr val="26C6DA"/>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vlan_id: </a:t>
            </a:r>
            <a:r>
              <a:rPr lang="en" sz="1200">
                <a:solidFill>
                  <a:srgbClr val="26C6DA"/>
                </a:solidFill>
                <a:latin typeface="Overpass Mono"/>
                <a:ea typeface="Overpass Mono"/>
                <a:cs typeface="Overpass Mono"/>
                <a:sym typeface="Overpass Mono"/>
              </a:rPr>
              <a:t>10</a:t>
            </a:r>
            <a:endParaRPr sz="1200">
              <a:solidFill>
                <a:srgbClr val="26C6DA"/>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 name: </a:t>
            </a:r>
            <a:r>
              <a:rPr lang="en" sz="1200">
                <a:solidFill>
                  <a:srgbClr val="FFBC00"/>
                </a:solidFill>
                <a:latin typeface="Overpass Mono"/>
                <a:ea typeface="Overpass Mono"/>
                <a:cs typeface="Overpass Mono"/>
                <a:sym typeface="Overpass Mono"/>
              </a:rPr>
              <a:t>desktop</a:t>
            </a:r>
            <a:endParaRPr sz="1200">
              <a:solidFill>
                <a:srgbClr val="FFBC00"/>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state: </a:t>
            </a:r>
            <a:r>
              <a:rPr lang="en" sz="1200">
                <a:solidFill>
                  <a:srgbClr val="26C6DA"/>
                </a:solidFill>
                <a:latin typeface="Overpass Mono"/>
                <a:ea typeface="Overpass Mono"/>
                <a:cs typeface="Overpass Mono"/>
                <a:sym typeface="Overpass Mono"/>
              </a:rPr>
              <a:t>active</a:t>
            </a:r>
            <a:endParaRPr sz="1200">
              <a:solidFill>
                <a:srgbClr val="26C6DA"/>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rPr lang="en" sz="1200">
                <a:solidFill>
                  <a:schemeClr val="lt1"/>
                </a:solidFill>
                <a:latin typeface="Overpass Mono"/>
                <a:ea typeface="Overpass Mono"/>
                <a:cs typeface="Overpass Mono"/>
                <a:sym typeface="Overpass Mono"/>
              </a:rPr>
              <a:t>    vlan_id: </a:t>
            </a:r>
            <a:r>
              <a:rPr lang="en" sz="1200">
                <a:solidFill>
                  <a:srgbClr val="26C6DA"/>
                </a:solidFill>
                <a:latin typeface="Overpass Mono"/>
                <a:ea typeface="Overpass Mono"/>
                <a:cs typeface="Overpass Mono"/>
                <a:sym typeface="Overpass Mono"/>
              </a:rPr>
              <a:t>30</a:t>
            </a:r>
            <a:endParaRPr sz="1200">
              <a:solidFill>
                <a:srgbClr val="26C6DA"/>
              </a:solidFill>
              <a:latin typeface="Overpass Mono"/>
              <a:ea typeface="Overpass Mono"/>
              <a:cs typeface="Overpass Mono"/>
              <a:sym typeface="Overpass Mono"/>
            </a:endParaRPr>
          </a:p>
          <a:p>
            <a:pPr indent="0" lvl="0" marL="0" rtl="0" algn="l">
              <a:lnSpc>
                <a:spcPct val="115000"/>
              </a:lnSpc>
              <a:spcBef>
                <a:spcPts val="0"/>
              </a:spcBef>
              <a:spcAft>
                <a:spcPts val="0"/>
              </a:spcAft>
              <a:buClr>
                <a:schemeClr val="dk1"/>
              </a:buClr>
              <a:buSzPts val="1500"/>
              <a:buFont typeface="Arial"/>
              <a:buNone/>
            </a:pPr>
            <a:r>
              <a:t/>
            </a:r>
            <a:endParaRPr sz="1200">
              <a:solidFill>
                <a:schemeClr val="lt1"/>
              </a:solidFill>
              <a:latin typeface="Overpass Mono"/>
              <a:ea typeface="Overpass Mono"/>
              <a:cs typeface="Overpass Mono"/>
              <a:sym typeface="Overpass Mono"/>
            </a:endParaRPr>
          </a:p>
        </p:txBody>
      </p:sp>
      <p:sp>
        <p:nvSpPr>
          <p:cNvPr id="2453" name="Google Shape;2453;p164"/>
          <p:cNvSpPr/>
          <p:nvPr/>
        </p:nvSpPr>
        <p:spPr>
          <a:xfrm rot="-5400000">
            <a:off x="6577671" y="2632593"/>
            <a:ext cx="243900" cy="243900"/>
          </a:xfrm>
          <a:prstGeom prst="round1Rect">
            <a:avLst>
              <a:gd fmla="val 16667"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4" name="Google Shape;2454;p164"/>
          <p:cNvSpPr/>
          <p:nvPr/>
        </p:nvSpPr>
        <p:spPr>
          <a:xfrm>
            <a:off x="10939867" y="2632486"/>
            <a:ext cx="136500" cy="243900"/>
          </a:xfrm>
          <a:prstGeom prst="round1Rect">
            <a:avLst>
              <a:gd fmla="val 16667"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55" name="Google Shape;2455;p164"/>
          <p:cNvSpPr/>
          <p:nvPr/>
        </p:nvSpPr>
        <p:spPr>
          <a:xfrm>
            <a:off x="6666936" y="2632500"/>
            <a:ext cx="4304400" cy="243900"/>
          </a:xfrm>
          <a:prstGeom prst="rect">
            <a:avLst/>
          </a:prstGeom>
          <a:solidFill>
            <a:srgbClr val="59595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456" name="Google Shape;2456;p164"/>
          <p:cNvSpPr/>
          <p:nvPr/>
        </p:nvSpPr>
        <p:spPr>
          <a:xfrm>
            <a:off x="6683702" y="2710490"/>
            <a:ext cx="87900" cy="879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7" name="Google Shape;2457;p164"/>
          <p:cNvSpPr/>
          <p:nvPr/>
        </p:nvSpPr>
        <p:spPr>
          <a:xfrm>
            <a:off x="6858240" y="2710490"/>
            <a:ext cx="87900" cy="879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8" name="Google Shape;2458;p164"/>
          <p:cNvSpPr/>
          <p:nvPr/>
        </p:nvSpPr>
        <p:spPr>
          <a:xfrm>
            <a:off x="7032778" y="2710490"/>
            <a:ext cx="87900" cy="879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459" name="Google Shape;2459;p164"/>
          <p:cNvCxnSpPr>
            <a:stCxn id="2428" idx="3"/>
            <a:endCxn id="2452" idx="1"/>
          </p:cNvCxnSpPr>
          <p:nvPr/>
        </p:nvCxnSpPr>
        <p:spPr>
          <a:xfrm flipH="1" rot="10800000">
            <a:off x="5576485" y="4161054"/>
            <a:ext cx="1002900" cy="1083600"/>
          </a:xfrm>
          <a:prstGeom prst="bentConnector3">
            <a:avLst>
              <a:gd fmla="val 50008" name="adj1"/>
            </a:avLst>
          </a:prstGeom>
          <a:noFill/>
          <a:ln cap="flat" cmpd="sng" w="28575">
            <a:solidFill>
              <a:srgbClr val="5CBEC1"/>
            </a:solidFill>
            <a:prstDash val="solid"/>
            <a:round/>
            <a:headEnd len="med" w="med" type="none"/>
            <a:tailEnd len="med" w="med" type="triangle"/>
          </a:ln>
        </p:spPr>
      </p:cxnSp>
      <p:cxnSp>
        <p:nvCxnSpPr>
          <p:cNvPr id="2460" name="Google Shape;2460;p164"/>
          <p:cNvCxnSpPr>
            <a:stCxn id="2440" idx="3"/>
            <a:endCxn id="2452" idx="1"/>
          </p:cNvCxnSpPr>
          <p:nvPr/>
        </p:nvCxnSpPr>
        <p:spPr>
          <a:xfrm>
            <a:off x="5576439" y="2851999"/>
            <a:ext cx="1002900" cy="1309200"/>
          </a:xfrm>
          <a:prstGeom prst="bentConnector3">
            <a:avLst>
              <a:gd fmla="val 49990" name="adj1"/>
            </a:avLst>
          </a:prstGeom>
          <a:noFill/>
          <a:ln cap="flat" cmpd="sng" w="28575">
            <a:solidFill>
              <a:srgbClr val="5CBEC1"/>
            </a:solidFill>
            <a:prstDash val="solid"/>
            <a:round/>
            <a:headEnd len="med" w="med" type="none"/>
            <a:tailEnd len="med" w="med" type="triangle"/>
          </a:ln>
        </p:spPr>
      </p:cxnSp>
      <p:sp>
        <p:nvSpPr>
          <p:cNvPr id="2461" name="Google Shape;2461;p164"/>
          <p:cNvSpPr/>
          <p:nvPr/>
        </p:nvSpPr>
        <p:spPr>
          <a:xfrm>
            <a:off x="7288554" y="6030333"/>
            <a:ext cx="624000" cy="256500"/>
          </a:xfrm>
          <a:prstGeom prst="rect">
            <a:avLst/>
          </a:prstGeom>
          <a:solidFill>
            <a:srgbClr val="10244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2" name="Google Shape;2462;p164"/>
          <p:cNvSpPr/>
          <p:nvPr/>
        </p:nvSpPr>
        <p:spPr>
          <a:xfrm>
            <a:off x="7288554" y="6451800"/>
            <a:ext cx="624000" cy="256500"/>
          </a:xfrm>
          <a:prstGeom prst="rect">
            <a:avLst/>
          </a:prstGeom>
          <a:solidFill>
            <a:srgbClr val="4C113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3" name="Google Shape;2463;p164"/>
          <p:cNvSpPr txBox="1"/>
          <p:nvPr/>
        </p:nvSpPr>
        <p:spPr>
          <a:xfrm>
            <a:off x="7863647" y="5932733"/>
            <a:ext cx="17931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latin typeface="Red Hat Text"/>
                <a:ea typeface="Red Hat Text"/>
                <a:cs typeface="Red Hat Text"/>
                <a:sym typeface="Red Hat Text"/>
              </a:rPr>
              <a:t>playbook</a:t>
            </a:r>
            <a:endParaRPr sz="1300">
              <a:latin typeface="Red Hat Text"/>
              <a:ea typeface="Red Hat Text"/>
              <a:cs typeface="Red Hat Text"/>
              <a:sym typeface="Red Hat Text"/>
            </a:endParaRPr>
          </a:p>
        </p:txBody>
      </p:sp>
      <p:sp>
        <p:nvSpPr>
          <p:cNvPr id="2464" name="Google Shape;2464;p164"/>
          <p:cNvSpPr txBox="1"/>
          <p:nvPr/>
        </p:nvSpPr>
        <p:spPr>
          <a:xfrm>
            <a:off x="7860107" y="6354200"/>
            <a:ext cx="24534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300">
                <a:latin typeface="Red Hat Text"/>
                <a:ea typeface="Red Hat Text"/>
                <a:cs typeface="Red Hat Text"/>
                <a:sym typeface="Red Hat Text"/>
              </a:rPr>
              <a:t>terminal output window</a:t>
            </a:r>
            <a:endParaRPr sz="1300">
              <a:latin typeface="Red Hat Text"/>
              <a:ea typeface="Red Hat Text"/>
              <a:cs typeface="Red Hat Text"/>
              <a:sym typeface="Red Hat Tex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165"/>
          <p:cNvSpPr txBox="1"/>
          <p:nvPr/>
        </p:nvSpPr>
        <p:spPr>
          <a:xfrm>
            <a:off x="501750" y="1321800"/>
            <a:ext cx="11188200" cy="4170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urier"/>
                <a:ea typeface="Courier"/>
                <a:cs typeface="Courier"/>
                <a:sym typeface="Courier"/>
              </a:rPr>
              <a:t>$ ansible-navigator run facts.yml --mode stdout</a:t>
            </a:r>
            <a:endParaRPr>
              <a:solidFill>
                <a:srgbClr val="FFFFFF"/>
              </a:solidFill>
              <a:latin typeface="Courier"/>
              <a:ea typeface="Courier"/>
              <a:cs typeface="Courier"/>
              <a:sym typeface="Courier"/>
            </a:endParaRPr>
          </a:p>
          <a:p>
            <a:pPr indent="0" lvl="0" marL="0" rtl="0" algn="l">
              <a:spcBef>
                <a:spcPts val="0"/>
              </a:spcBef>
              <a:spcAft>
                <a:spcPts val="0"/>
              </a:spcAft>
              <a:buNone/>
            </a:pPr>
            <a:r>
              <a:t/>
            </a:r>
            <a:endParaRPr>
              <a:solidFill>
                <a:srgbClr val="FFFFFF"/>
              </a:solidFill>
              <a:latin typeface="Courier"/>
              <a:ea typeface="Courier"/>
              <a:cs typeface="Courier"/>
              <a:sym typeface="Courier"/>
            </a:endParaRPr>
          </a:p>
          <a:p>
            <a:pPr indent="0" lvl="0" marL="0" rtl="0" algn="l">
              <a:spcBef>
                <a:spcPts val="0"/>
              </a:spcBef>
              <a:spcAft>
                <a:spcPts val="0"/>
              </a:spcAft>
              <a:buNone/>
            </a:pPr>
            <a:r>
              <a:rPr lang="en">
                <a:solidFill>
                  <a:srgbClr val="FFFFFF"/>
                </a:solidFill>
                <a:latin typeface="Courier"/>
                <a:ea typeface="Courier"/>
                <a:cs typeface="Courier"/>
                <a:sym typeface="Courier"/>
              </a:rPr>
              <a:t>PLAY [gather information from routers] **********************************************************</a:t>
            </a:r>
            <a:endParaRPr>
              <a:solidFill>
                <a:srgbClr val="FFFFFF"/>
              </a:solidFill>
              <a:latin typeface="Courier"/>
              <a:ea typeface="Courier"/>
              <a:cs typeface="Courier"/>
              <a:sym typeface="Courier"/>
            </a:endParaRPr>
          </a:p>
          <a:p>
            <a:pPr indent="0" lvl="0" marL="0" rtl="0" algn="l">
              <a:spcBef>
                <a:spcPts val="0"/>
              </a:spcBef>
              <a:spcAft>
                <a:spcPts val="0"/>
              </a:spcAft>
              <a:buNone/>
            </a:pPr>
            <a:r>
              <a:t/>
            </a:r>
            <a:endParaRPr>
              <a:solidFill>
                <a:srgbClr val="FFFFFF"/>
              </a:solidFill>
              <a:latin typeface="Courier"/>
              <a:ea typeface="Courier"/>
              <a:cs typeface="Courier"/>
              <a:sym typeface="Courier"/>
            </a:endParaRPr>
          </a:p>
          <a:p>
            <a:pPr indent="0" lvl="0" marL="0" rtl="0" algn="l">
              <a:spcBef>
                <a:spcPts val="0"/>
              </a:spcBef>
              <a:spcAft>
                <a:spcPts val="0"/>
              </a:spcAft>
              <a:buNone/>
            </a:pPr>
            <a:r>
              <a:rPr lang="en">
                <a:solidFill>
                  <a:srgbClr val="FFFFFF"/>
                </a:solidFill>
                <a:latin typeface="Courier"/>
                <a:ea typeface="Courier"/>
                <a:cs typeface="Courier"/>
                <a:sym typeface="Courier"/>
              </a:rPr>
              <a:t>TASK [gather router facts] **********************************************************************</a:t>
            </a:r>
            <a:endParaRPr>
              <a:solidFill>
                <a:srgbClr val="FFFFFF"/>
              </a:solidFill>
              <a:latin typeface="Courier"/>
              <a:ea typeface="Courier"/>
              <a:cs typeface="Courier"/>
              <a:sym typeface="Courier"/>
            </a:endParaRPr>
          </a:p>
          <a:p>
            <a:pPr indent="0" lvl="0" marL="0" rtl="0" algn="l">
              <a:spcBef>
                <a:spcPts val="0"/>
              </a:spcBef>
              <a:spcAft>
                <a:spcPts val="0"/>
              </a:spcAft>
              <a:buNone/>
            </a:pPr>
            <a:r>
              <a:rPr lang="en">
                <a:solidFill>
                  <a:srgbClr val="00FF00"/>
                </a:solidFill>
                <a:latin typeface="Courier"/>
                <a:ea typeface="Courier"/>
                <a:cs typeface="Courier"/>
                <a:sym typeface="Courier"/>
              </a:rPr>
              <a:t>ok: [rtr1]</a:t>
            </a:r>
            <a:br>
              <a:rPr lang="en">
                <a:solidFill>
                  <a:srgbClr val="00FF00"/>
                </a:solidFill>
                <a:latin typeface="Courier"/>
                <a:ea typeface="Courier"/>
                <a:cs typeface="Courier"/>
                <a:sym typeface="Courier"/>
              </a:rPr>
            </a:br>
            <a:endParaRPr>
              <a:solidFill>
                <a:srgbClr val="00FF00"/>
              </a:solidFill>
              <a:latin typeface="Courier"/>
              <a:ea typeface="Courier"/>
              <a:cs typeface="Courier"/>
              <a:sym typeface="Courier"/>
            </a:endParaRPr>
          </a:p>
          <a:p>
            <a:pPr indent="0" lvl="0" marL="0" rtl="0" algn="l">
              <a:spcBef>
                <a:spcPts val="0"/>
              </a:spcBef>
              <a:spcAft>
                <a:spcPts val="0"/>
              </a:spcAft>
              <a:buNone/>
            </a:pPr>
            <a:r>
              <a:rPr lang="en">
                <a:solidFill>
                  <a:srgbClr val="FFFFFF"/>
                </a:solidFill>
                <a:latin typeface="Courier"/>
                <a:ea typeface="Courier"/>
                <a:cs typeface="Courier"/>
                <a:sym typeface="Courier"/>
              </a:rPr>
              <a:t>TASK [display version] **************************************************************************</a:t>
            </a:r>
            <a:endParaRPr>
              <a:solidFill>
                <a:srgbClr val="FFFFFF"/>
              </a:solidFill>
              <a:latin typeface="Courier"/>
              <a:ea typeface="Courier"/>
              <a:cs typeface="Courier"/>
              <a:sym typeface="Courier"/>
            </a:endParaRPr>
          </a:p>
          <a:p>
            <a:pPr indent="0" lvl="0" marL="0" rtl="0" algn="l">
              <a:spcBef>
                <a:spcPts val="0"/>
              </a:spcBef>
              <a:spcAft>
                <a:spcPts val="0"/>
              </a:spcAft>
              <a:buNone/>
            </a:pPr>
            <a:r>
              <a:rPr lang="en">
                <a:solidFill>
                  <a:srgbClr val="00FF00"/>
                </a:solidFill>
                <a:latin typeface="Courier"/>
                <a:ea typeface="Courier"/>
                <a:cs typeface="Courier"/>
                <a:sym typeface="Courier"/>
              </a:rPr>
              <a:t>ok: [rtr1] =&gt;</a:t>
            </a:r>
            <a:endParaRPr>
              <a:solidFill>
                <a:srgbClr val="00FF00"/>
              </a:solidFill>
              <a:latin typeface="Courier"/>
              <a:ea typeface="Courier"/>
              <a:cs typeface="Courier"/>
              <a:sym typeface="Courier"/>
            </a:endParaRPr>
          </a:p>
          <a:p>
            <a:pPr indent="0" lvl="0" marL="0" rtl="0" algn="l">
              <a:spcBef>
                <a:spcPts val="0"/>
              </a:spcBef>
              <a:spcAft>
                <a:spcPts val="0"/>
              </a:spcAft>
              <a:buNone/>
            </a:pPr>
            <a:r>
              <a:rPr lang="en">
                <a:solidFill>
                  <a:srgbClr val="00FF00"/>
                </a:solidFill>
                <a:latin typeface="Courier"/>
                <a:ea typeface="Courier"/>
                <a:cs typeface="Courier"/>
                <a:sym typeface="Courier"/>
              </a:rPr>
              <a:t>  msg: 'The IOS version is: 16.09.02'</a:t>
            </a:r>
            <a:endParaRPr>
              <a:solidFill>
                <a:srgbClr val="00FF00"/>
              </a:solidFill>
              <a:latin typeface="Courier"/>
              <a:ea typeface="Courier"/>
              <a:cs typeface="Courier"/>
              <a:sym typeface="Courier"/>
            </a:endParaRPr>
          </a:p>
          <a:p>
            <a:pPr indent="0" lvl="0" marL="0" rtl="0" algn="l">
              <a:spcBef>
                <a:spcPts val="0"/>
              </a:spcBef>
              <a:spcAft>
                <a:spcPts val="0"/>
              </a:spcAft>
              <a:buNone/>
            </a:pPr>
            <a:r>
              <a:t/>
            </a:r>
            <a:endParaRPr>
              <a:solidFill>
                <a:srgbClr val="FFFFFF"/>
              </a:solidFill>
              <a:latin typeface="Courier"/>
              <a:ea typeface="Courier"/>
              <a:cs typeface="Courier"/>
              <a:sym typeface="Courier"/>
            </a:endParaRPr>
          </a:p>
          <a:p>
            <a:pPr indent="0" lvl="0" marL="0" rtl="0" algn="l">
              <a:spcBef>
                <a:spcPts val="0"/>
              </a:spcBef>
              <a:spcAft>
                <a:spcPts val="0"/>
              </a:spcAft>
              <a:buNone/>
            </a:pPr>
            <a:r>
              <a:rPr lang="en">
                <a:solidFill>
                  <a:srgbClr val="FFFFFF"/>
                </a:solidFill>
                <a:latin typeface="Courier"/>
                <a:ea typeface="Courier"/>
                <a:cs typeface="Courier"/>
                <a:sym typeface="Courier"/>
              </a:rPr>
              <a:t>TASK [display serial number] ********************************************************************</a:t>
            </a:r>
            <a:endParaRPr>
              <a:solidFill>
                <a:srgbClr val="FFFFFF"/>
              </a:solidFill>
              <a:latin typeface="Courier"/>
              <a:ea typeface="Courier"/>
              <a:cs typeface="Courier"/>
              <a:sym typeface="Courier"/>
            </a:endParaRPr>
          </a:p>
          <a:p>
            <a:pPr indent="0" lvl="0" marL="0" rtl="0" algn="l">
              <a:spcBef>
                <a:spcPts val="0"/>
              </a:spcBef>
              <a:spcAft>
                <a:spcPts val="0"/>
              </a:spcAft>
              <a:buNone/>
            </a:pPr>
            <a:r>
              <a:rPr lang="en">
                <a:solidFill>
                  <a:srgbClr val="00FF00"/>
                </a:solidFill>
                <a:latin typeface="Courier"/>
                <a:ea typeface="Courier"/>
                <a:cs typeface="Courier"/>
                <a:sym typeface="Courier"/>
              </a:rPr>
              <a:t>ok: [rtr1] =&gt;</a:t>
            </a:r>
            <a:endParaRPr>
              <a:solidFill>
                <a:srgbClr val="00FF00"/>
              </a:solidFill>
              <a:latin typeface="Courier"/>
              <a:ea typeface="Courier"/>
              <a:cs typeface="Courier"/>
              <a:sym typeface="Courier"/>
            </a:endParaRPr>
          </a:p>
          <a:p>
            <a:pPr indent="0" lvl="0" marL="0" rtl="0" algn="l">
              <a:spcBef>
                <a:spcPts val="0"/>
              </a:spcBef>
              <a:spcAft>
                <a:spcPts val="0"/>
              </a:spcAft>
              <a:buNone/>
            </a:pPr>
            <a:r>
              <a:rPr lang="en">
                <a:solidFill>
                  <a:srgbClr val="00FF00"/>
                </a:solidFill>
                <a:latin typeface="Courier"/>
                <a:ea typeface="Courier"/>
                <a:cs typeface="Courier"/>
                <a:sym typeface="Courier"/>
              </a:rPr>
              <a:t>  msg: The serial number is: 964A1H0D1RM</a:t>
            </a:r>
            <a:endParaRPr>
              <a:solidFill>
                <a:srgbClr val="00FF00"/>
              </a:solidFill>
              <a:latin typeface="Courier"/>
              <a:ea typeface="Courier"/>
              <a:cs typeface="Courier"/>
              <a:sym typeface="Courier"/>
            </a:endParaRPr>
          </a:p>
          <a:p>
            <a:pPr indent="0" lvl="0" marL="0" rtl="0" algn="l">
              <a:spcBef>
                <a:spcPts val="0"/>
              </a:spcBef>
              <a:spcAft>
                <a:spcPts val="0"/>
              </a:spcAft>
              <a:buNone/>
            </a:pPr>
            <a:r>
              <a:t/>
            </a:r>
            <a:endParaRPr>
              <a:solidFill>
                <a:srgbClr val="FFFFFF"/>
              </a:solidFill>
              <a:latin typeface="Courier"/>
              <a:ea typeface="Courier"/>
              <a:cs typeface="Courier"/>
              <a:sym typeface="Courier"/>
            </a:endParaRPr>
          </a:p>
          <a:p>
            <a:pPr indent="0" lvl="0" marL="0" rtl="0" algn="l">
              <a:spcBef>
                <a:spcPts val="0"/>
              </a:spcBef>
              <a:spcAft>
                <a:spcPts val="0"/>
              </a:spcAft>
              <a:buNone/>
            </a:pPr>
            <a:r>
              <a:rPr lang="en">
                <a:solidFill>
                  <a:srgbClr val="FFFFFF"/>
                </a:solidFill>
                <a:latin typeface="Courier"/>
                <a:ea typeface="Courier"/>
                <a:cs typeface="Courier"/>
                <a:sym typeface="Courier"/>
              </a:rPr>
              <a:t>PLAY RECAP **************************************************************************************</a:t>
            </a:r>
            <a:endParaRPr>
              <a:solidFill>
                <a:srgbClr val="FFFFFF"/>
              </a:solidFill>
              <a:latin typeface="Courier"/>
              <a:ea typeface="Courier"/>
              <a:cs typeface="Courier"/>
              <a:sym typeface="Courier"/>
            </a:endParaRPr>
          </a:p>
          <a:p>
            <a:pPr indent="0" lvl="0" marL="0" rtl="0" algn="l">
              <a:spcBef>
                <a:spcPts val="0"/>
              </a:spcBef>
              <a:spcAft>
                <a:spcPts val="0"/>
              </a:spcAft>
              <a:buNone/>
            </a:pPr>
            <a:r>
              <a:rPr lang="en">
                <a:solidFill>
                  <a:srgbClr val="00FF00"/>
                </a:solidFill>
                <a:latin typeface="Courier"/>
                <a:ea typeface="Courier"/>
                <a:cs typeface="Courier"/>
                <a:sym typeface="Courier"/>
              </a:rPr>
              <a:t>rtr1 </a:t>
            </a:r>
            <a:r>
              <a:rPr lang="en">
                <a:solidFill>
                  <a:srgbClr val="FFFFFF"/>
                </a:solidFill>
                <a:latin typeface="Courier"/>
                <a:ea typeface="Courier"/>
                <a:cs typeface="Courier"/>
                <a:sym typeface="Courier"/>
              </a:rPr>
              <a:t>       : </a:t>
            </a:r>
            <a:r>
              <a:rPr lang="en">
                <a:solidFill>
                  <a:srgbClr val="00FF00"/>
                </a:solidFill>
                <a:latin typeface="Courier"/>
                <a:ea typeface="Courier"/>
                <a:cs typeface="Courier"/>
                <a:sym typeface="Courier"/>
              </a:rPr>
              <a:t>ok=3 </a:t>
            </a:r>
            <a:r>
              <a:rPr lang="en">
                <a:solidFill>
                  <a:srgbClr val="FFFFFF"/>
                </a:solidFill>
                <a:latin typeface="Courier"/>
                <a:ea typeface="Courier"/>
                <a:cs typeface="Courier"/>
                <a:sym typeface="Courier"/>
              </a:rPr>
              <a:t>   changed=0    unreachable=0    failed=0    skipped=0    rescued=0    ignored=0</a:t>
            </a:r>
            <a:endParaRPr>
              <a:solidFill>
                <a:srgbClr val="FFFFFF"/>
              </a:solidFill>
              <a:latin typeface="Courier"/>
              <a:ea typeface="Courier"/>
              <a:cs typeface="Courier"/>
              <a:sym typeface="Courier"/>
            </a:endParaRPr>
          </a:p>
          <a:p>
            <a:pPr indent="0" lvl="0" marL="0" rtl="0" algn="l">
              <a:spcBef>
                <a:spcPts val="0"/>
              </a:spcBef>
              <a:spcAft>
                <a:spcPts val="0"/>
              </a:spcAft>
              <a:buNone/>
            </a:pPr>
            <a:r>
              <a:t/>
            </a:r>
            <a:endParaRPr>
              <a:solidFill>
                <a:srgbClr val="FFFFFF"/>
              </a:solidFill>
              <a:latin typeface="Courier"/>
              <a:ea typeface="Courier"/>
              <a:cs typeface="Courier"/>
              <a:sym typeface="Courier"/>
            </a:endParaRPr>
          </a:p>
        </p:txBody>
      </p:sp>
      <p:sp>
        <p:nvSpPr>
          <p:cNvPr id="2470" name="Google Shape;2470;p165"/>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Running the Ansible Playbook with verbosity</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166"/>
          <p:cNvSpPr txBox="1"/>
          <p:nvPr/>
        </p:nvSpPr>
        <p:spPr>
          <a:xfrm>
            <a:off x="885250" y="1100350"/>
            <a:ext cx="10424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500"/>
              <a:buFont typeface="Arial"/>
              <a:buNone/>
            </a:pPr>
            <a:r>
              <a:rPr lang="en" sz="2900">
                <a:solidFill>
                  <a:srgbClr val="102441"/>
                </a:solidFill>
                <a:latin typeface="Red Hat Display"/>
                <a:ea typeface="Red Hat Display"/>
                <a:cs typeface="Red Hat Display"/>
                <a:sym typeface="Red Hat Display"/>
              </a:rPr>
              <a:t>Structured data is malleable</a:t>
            </a:r>
            <a:endParaRPr sz="2900">
              <a:solidFill>
                <a:srgbClr val="102441"/>
              </a:solidFill>
              <a:latin typeface="Red Hat Display"/>
              <a:ea typeface="Red Hat Display"/>
              <a:cs typeface="Red Hat Display"/>
              <a:sym typeface="Red Hat Display"/>
            </a:endParaRPr>
          </a:p>
          <a:p>
            <a:pPr indent="0" lvl="0" marL="0" rtl="0" algn="ctr">
              <a:lnSpc>
                <a:spcPct val="130000"/>
              </a:lnSpc>
              <a:spcBef>
                <a:spcPts val="0"/>
              </a:spcBef>
              <a:spcAft>
                <a:spcPts val="0"/>
              </a:spcAft>
              <a:buClr>
                <a:schemeClr val="dk1"/>
              </a:buClr>
              <a:buSzPts val="1500"/>
              <a:buFont typeface="Arial"/>
              <a:buNone/>
            </a:pPr>
            <a:r>
              <a:t/>
            </a:r>
            <a:endParaRPr sz="2900">
              <a:solidFill>
                <a:srgbClr val="102441"/>
              </a:solidFill>
              <a:latin typeface="Red Hat Display"/>
              <a:ea typeface="Red Hat Display"/>
              <a:cs typeface="Red Hat Display"/>
              <a:sym typeface="Red Hat Display"/>
            </a:endParaRPr>
          </a:p>
          <a:p>
            <a:pPr indent="0" lvl="0" marL="0" rtl="0" algn="ctr">
              <a:lnSpc>
                <a:spcPct val="130000"/>
              </a:lnSpc>
              <a:spcBef>
                <a:spcPts val="0"/>
              </a:spcBef>
              <a:spcAft>
                <a:spcPts val="0"/>
              </a:spcAft>
              <a:buNone/>
            </a:pPr>
            <a:r>
              <a:t/>
            </a:r>
            <a:endParaRPr sz="2900">
              <a:solidFill>
                <a:srgbClr val="102441"/>
              </a:solidFill>
              <a:latin typeface="Red Hat Display"/>
              <a:ea typeface="Red Hat Display"/>
              <a:cs typeface="Red Hat Display"/>
              <a:sym typeface="Red Hat Display"/>
            </a:endParaRPr>
          </a:p>
        </p:txBody>
      </p:sp>
      <p:sp>
        <p:nvSpPr>
          <p:cNvPr id="2476" name="Google Shape;2476;p166"/>
          <p:cNvSpPr/>
          <p:nvPr/>
        </p:nvSpPr>
        <p:spPr>
          <a:xfrm>
            <a:off x="885200" y="1635200"/>
            <a:ext cx="10424400" cy="4959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sz="1900">
                <a:solidFill>
                  <a:schemeClr val="dk1"/>
                </a:solidFill>
                <a:latin typeface="Red Hat Display"/>
                <a:ea typeface="Red Hat Display"/>
                <a:cs typeface="Red Hat Display"/>
                <a:sym typeface="Red Hat Display"/>
              </a:rPr>
              <a:t>Create customized network reports </a:t>
            </a:r>
            <a:endParaRPr b="1" sz="1900">
              <a:solidFill>
                <a:schemeClr val="dk1"/>
              </a:solidFill>
              <a:latin typeface="Red Hat Display"/>
              <a:ea typeface="Red Hat Display"/>
              <a:cs typeface="Red Hat Display"/>
              <a:sym typeface="Red Hat Display"/>
            </a:endParaRPr>
          </a:p>
        </p:txBody>
      </p:sp>
      <p:sp>
        <p:nvSpPr>
          <p:cNvPr id="2477" name="Google Shape;2477;p166"/>
          <p:cNvSpPr txBox="1"/>
          <p:nvPr/>
        </p:nvSpPr>
        <p:spPr>
          <a:xfrm>
            <a:off x="5086941" y="4275767"/>
            <a:ext cx="2021100" cy="689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700">
                <a:solidFill>
                  <a:srgbClr val="102441"/>
                </a:solidFill>
                <a:latin typeface="Red Hat Display Medium"/>
                <a:ea typeface="Red Hat Display Medium"/>
                <a:cs typeface="Red Hat Display Medium"/>
                <a:sym typeface="Red Hat Display Medium"/>
              </a:rPr>
              <a:t>Ansible Automation Platform</a:t>
            </a:r>
            <a:endParaRPr sz="1700">
              <a:solidFill>
                <a:srgbClr val="102441"/>
              </a:solidFill>
              <a:latin typeface="Red Hat Display Medium"/>
              <a:ea typeface="Red Hat Display Medium"/>
              <a:cs typeface="Red Hat Display Medium"/>
              <a:sym typeface="Red Hat Display Medium"/>
            </a:endParaRPr>
          </a:p>
        </p:txBody>
      </p:sp>
      <p:sp>
        <p:nvSpPr>
          <p:cNvPr id="2478" name="Google Shape;2478;p166"/>
          <p:cNvSpPr txBox="1"/>
          <p:nvPr/>
        </p:nvSpPr>
        <p:spPr>
          <a:xfrm>
            <a:off x="330592" y="2191700"/>
            <a:ext cx="3267000" cy="3673200"/>
          </a:xfrm>
          <a:prstGeom prst="rect">
            <a:avLst/>
          </a:prstGeom>
          <a:solidFill>
            <a:srgbClr val="102441"/>
          </a:solidFill>
          <a:ln>
            <a:noFill/>
          </a:ln>
        </p:spPr>
        <p:txBody>
          <a:bodyPr anchorCtr="0" anchor="t" bIns="0" lIns="304800" spcFirstLastPara="1" rIns="304800" wrap="square" tIns="243825">
            <a:noAutofit/>
          </a:bodyPr>
          <a:lstStyle/>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ansible_facts:</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ansible_net_api: cliconf</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ansible_net_fqdn: rtr2</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ansible_net_gather_network_resources:</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 interfaces</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ansible_net_gather_subset:</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 default</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ansible_net_hostname: rtr2</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ansible_net_image: flash:EOS.swi</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ansible_net_model: vEOS</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ansible_net_python_version: 2.7.5</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ansible_net_serialnum: D00E130991A37B49F970714D8CCF7FCB</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ansible_net_system: eos</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ansible_net_version: 4.22.0F</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ansible_network_resources:</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interfaces:</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 enabled: true</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name: Ethernet1</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 enabled: true</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      name: Loopback0</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rPr lang="en" sz="800">
                <a:solidFill>
                  <a:srgbClr val="FFFFFF"/>
                </a:solidFill>
                <a:latin typeface="Overpass Mono"/>
                <a:ea typeface="Overpass Mono"/>
                <a:cs typeface="Overpass Mono"/>
                <a:sym typeface="Overpass Mono"/>
              </a:rPr>
              <a:t>&lt;</a:t>
            </a:r>
            <a:r>
              <a:rPr lang="en" sz="800">
                <a:solidFill>
                  <a:srgbClr val="90A4AE"/>
                </a:solidFill>
                <a:latin typeface="Overpass Mono"/>
                <a:ea typeface="Overpass Mono"/>
                <a:cs typeface="Overpass Mono"/>
                <a:sym typeface="Overpass Mono"/>
              </a:rPr>
              <a:t>&lt;</a:t>
            </a:r>
            <a:r>
              <a:rPr lang="en" sz="800">
                <a:solidFill>
                  <a:srgbClr val="26C6DA"/>
                </a:solidFill>
                <a:latin typeface="Overpass Mono"/>
                <a:ea typeface="Overpass Mono"/>
                <a:cs typeface="Overpass Mono"/>
                <a:sym typeface="Overpass Mono"/>
              </a:rPr>
              <a:t>rest </a:t>
            </a:r>
            <a:r>
              <a:rPr lang="en" sz="800">
                <a:solidFill>
                  <a:srgbClr val="FF8A80"/>
                </a:solidFill>
                <a:latin typeface="Overpass Mono"/>
                <a:ea typeface="Overpass Mono"/>
                <a:cs typeface="Overpass Mono"/>
                <a:sym typeface="Overpass Mono"/>
              </a:rPr>
              <a:t>of</a:t>
            </a:r>
            <a:r>
              <a:rPr lang="en" sz="800">
                <a:solidFill>
                  <a:srgbClr val="26C6DA"/>
                </a:solidFill>
                <a:latin typeface="Overpass Mono"/>
                <a:ea typeface="Overpass Mono"/>
                <a:cs typeface="Overpass Mono"/>
                <a:sym typeface="Overpass Mono"/>
              </a:rPr>
              <a:t> </a:t>
            </a:r>
            <a:r>
              <a:rPr lang="en" sz="800">
                <a:solidFill>
                  <a:srgbClr val="FF8A80"/>
                </a:solidFill>
                <a:latin typeface="Overpass Mono"/>
                <a:ea typeface="Overpass Mono"/>
                <a:cs typeface="Overpass Mono"/>
                <a:sym typeface="Overpass Mono"/>
              </a:rPr>
              <a:t>output</a:t>
            </a:r>
            <a:r>
              <a:rPr lang="en" sz="800">
                <a:solidFill>
                  <a:srgbClr val="26C6DA"/>
                </a:solidFill>
                <a:latin typeface="Overpass Mono"/>
                <a:ea typeface="Overpass Mono"/>
                <a:cs typeface="Overpass Mono"/>
                <a:sym typeface="Overpass Mono"/>
              </a:rPr>
              <a:t> </a:t>
            </a:r>
            <a:r>
              <a:rPr lang="en" sz="800">
                <a:solidFill>
                  <a:srgbClr val="FF8A80"/>
                </a:solidFill>
                <a:latin typeface="Overpass Mono"/>
                <a:ea typeface="Overpass Mono"/>
                <a:cs typeface="Overpass Mono"/>
                <a:sym typeface="Overpass Mono"/>
              </a:rPr>
              <a:t>removed</a:t>
            </a:r>
            <a:r>
              <a:rPr lang="en" sz="800">
                <a:solidFill>
                  <a:srgbClr val="26C6DA"/>
                </a:solidFill>
                <a:latin typeface="Overpass Mono"/>
                <a:ea typeface="Overpass Mono"/>
                <a:cs typeface="Overpass Mono"/>
                <a:sym typeface="Overpass Mono"/>
              </a:rPr>
              <a:t> </a:t>
            </a:r>
            <a:r>
              <a:rPr lang="en" sz="800">
                <a:solidFill>
                  <a:srgbClr val="FF8A80"/>
                </a:solidFill>
                <a:latin typeface="Overpass Mono"/>
                <a:ea typeface="Overpass Mono"/>
                <a:cs typeface="Overpass Mono"/>
                <a:sym typeface="Overpass Mono"/>
              </a:rPr>
              <a:t>for</a:t>
            </a:r>
            <a:r>
              <a:rPr lang="en" sz="800">
                <a:solidFill>
                  <a:srgbClr val="26C6DA"/>
                </a:solidFill>
                <a:latin typeface="Overpass Mono"/>
                <a:ea typeface="Overpass Mono"/>
                <a:cs typeface="Overpass Mono"/>
                <a:sym typeface="Overpass Mono"/>
              </a:rPr>
              <a:t> </a:t>
            </a:r>
            <a:r>
              <a:rPr lang="en" sz="800">
                <a:solidFill>
                  <a:srgbClr val="FF8A80"/>
                </a:solidFill>
                <a:latin typeface="Overpass Mono"/>
                <a:ea typeface="Overpass Mono"/>
                <a:cs typeface="Overpass Mono"/>
                <a:sym typeface="Overpass Mono"/>
              </a:rPr>
              <a:t>slide</a:t>
            </a:r>
            <a:r>
              <a:rPr lang="en" sz="800">
                <a:solidFill>
                  <a:srgbClr val="26C6DA"/>
                </a:solidFill>
                <a:latin typeface="Overpass Mono"/>
                <a:ea typeface="Overpass Mono"/>
                <a:cs typeface="Overpass Mono"/>
                <a:sym typeface="Overpass Mono"/>
              </a:rPr>
              <a:t> </a:t>
            </a:r>
            <a:r>
              <a:rPr lang="en" sz="800">
                <a:solidFill>
                  <a:srgbClr val="FF8A80"/>
                </a:solidFill>
                <a:latin typeface="Overpass Mono"/>
                <a:ea typeface="Overpass Mono"/>
                <a:cs typeface="Overpass Mono"/>
                <a:sym typeface="Overpass Mono"/>
              </a:rPr>
              <a:t>brevity</a:t>
            </a:r>
            <a:r>
              <a:rPr lang="en" sz="800">
                <a:solidFill>
                  <a:srgbClr val="90A4AE"/>
                </a:solidFill>
                <a:latin typeface="Overpass Mono"/>
                <a:ea typeface="Overpass Mono"/>
                <a:cs typeface="Overpass Mono"/>
                <a:sym typeface="Overpass Mono"/>
              </a:rPr>
              <a:t>&gt;</a:t>
            </a:r>
            <a:r>
              <a:rPr lang="en" sz="800">
                <a:solidFill>
                  <a:srgbClr val="FFFFFF"/>
                </a:solidFill>
                <a:latin typeface="Overpass Mono"/>
                <a:ea typeface="Overpass Mono"/>
                <a:cs typeface="Overpass Mono"/>
                <a:sym typeface="Overpass Mono"/>
              </a:rPr>
              <a:t>&gt;</a:t>
            </a:r>
            <a:endParaRPr sz="800">
              <a:solidFill>
                <a:srgbClr val="FFFFFF"/>
              </a:solidFill>
              <a:latin typeface="Overpass Mono"/>
              <a:ea typeface="Overpass Mono"/>
              <a:cs typeface="Overpass Mono"/>
              <a:sym typeface="Overpass Mono"/>
            </a:endParaRPr>
          </a:p>
          <a:p>
            <a:pPr indent="0" lvl="0" marL="0" rtl="0" algn="l">
              <a:lnSpc>
                <a:spcPct val="120000"/>
              </a:lnSpc>
              <a:spcBef>
                <a:spcPts val="0"/>
              </a:spcBef>
              <a:spcAft>
                <a:spcPts val="0"/>
              </a:spcAft>
              <a:buNone/>
            </a:pPr>
            <a:r>
              <a:t/>
            </a:r>
            <a:endParaRPr sz="800">
              <a:solidFill>
                <a:srgbClr val="90A4AE"/>
              </a:solidFill>
              <a:latin typeface="Overpass Mono"/>
              <a:ea typeface="Overpass Mono"/>
              <a:cs typeface="Overpass Mono"/>
              <a:sym typeface="Overpass Mono"/>
            </a:endParaRPr>
          </a:p>
        </p:txBody>
      </p:sp>
      <p:sp>
        <p:nvSpPr>
          <p:cNvPr id="2479" name="Google Shape;2479;p166"/>
          <p:cNvSpPr/>
          <p:nvPr/>
        </p:nvSpPr>
        <p:spPr>
          <a:xfrm rot="-5400000">
            <a:off x="330592" y="1976403"/>
            <a:ext cx="2439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0" name="Google Shape;2480;p166"/>
          <p:cNvSpPr/>
          <p:nvPr/>
        </p:nvSpPr>
        <p:spPr>
          <a:xfrm>
            <a:off x="3380117" y="1976302"/>
            <a:ext cx="217500" cy="243900"/>
          </a:xfrm>
          <a:prstGeom prst="round1Rect">
            <a:avLst>
              <a:gd fmla="val 16667" name="adj"/>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81" name="Google Shape;2481;p166"/>
          <p:cNvSpPr/>
          <p:nvPr/>
        </p:nvSpPr>
        <p:spPr>
          <a:xfrm>
            <a:off x="472988" y="1976300"/>
            <a:ext cx="2907000" cy="243900"/>
          </a:xfrm>
          <a:prstGeom prst="rect">
            <a:avLst/>
          </a:prstGeom>
          <a:solidFill>
            <a:srgbClr val="0D1C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482" name="Google Shape;2482;p166"/>
          <p:cNvSpPr/>
          <p:nvPr/>
        </p:nvSpPr>
        <p:spPr>
          <a:xfrm>
            <a:off x="436623" y="2054300"/>
            <a:ext cx="87900" cy="87900"/>
          </a:xfrm>
          <a:prstGeom prst="ellipse">
            <a:avLst/>
          </a:prstGeom>
          <a:solidFill>
            <a:srgbClr val="F1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3" name="Google Shape;2483;p166"/>
          <p:cNvSpPr/>
          <p:nvPr/>
        </p:nvSpPr>
        <p:spPr>
          <a:xfrm>
            <a:off x="611160" y="2054300"/>
            <a:ext cx="87900" cy="87900"/>
          </a:xfrm>
          <a:prstGeom prst="ellipse">
            <a:avLst/>
          </a:prstGeom>
          <a:solidFill>
            <a:srgbClr val="FFE5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4" name="Google Shape;2484;p166"/>
          <p:cNvSpPr/>
          <p:nvPr/>
        </p:nvSpPr>
        <p:spPr>
          <a:xfrm>
            <a:off x="785698" y="2054300"/>
            <a:ext cx="87900" cy="87900"/>
          </a:xfrm>
          <a:prstGeom prst="ellipse">
            <a:avLst/>
          </a:prstGeom>
          <a:solidFill>
            <a:srgbClr val="5CBE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485" name="Google Shape;2485;p166"/>
          <p:cNvGrpSpPr/>
          <p:nvPr/>
        </p:nvGrpSpPr>
        <p:grpSpPr>
          <a:xfrm>
            <a:off x="330667" y="5777352"/>
            <a:ext cx="3267009" cy="244027"/>
            <a:chOff x="2805175" y="2429600"/>
            <a:chExt cx="2183100" cy="183025"/>
          </a:xfrm>
        </p:grpSpPr>
        <p:sp>
          <p:nvSpPr>
            <p:cNvPr id="2486" name="Google Shape;2486;p166"/>
            <p:cNvSpPr/>
            <p:nvPr/>
          </p:nvSpPr>
          <p:spPr>
            <a:xfrm rot="5400000">
              <a:off x="4805275" y="2429625"/>
              <a:ext cx="1830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87" name="Google Shape;2487;p166"/>
            <p:cNvSpPr/>
            <p:nvPr/>
          </p:nvSpPr>
          <p:spPr>
            <a:xfrm rot="10800000">
              <a:off x="2805175" y="2429625"/>
              <a:ext cx="186600" cy="183000"/>
            </a:xfrm>
            <a:prstGeom prst="round1Rect">
              <a:avLst>
                <a:gd fmla="val 16667" name="adj"/>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 </a:t>
              </a:r>
              <a:endParaRPr sz="1900"/>
            </a:p>
          </p:txBody>
        </p:sp>
        <p:sp>
          <p:nvSpPr>
            <p:cNvPr id="2488" name="Google Shape;2488;p166"/>
            <p:cNvSpPr/>
            <p:nvPr/>
          </p:nvSpPr>
          <p:spPr>
            <a:xfrm rot="10800000">
              <a:off x="2892875" y="2429600"/>
              <a:ext cx="1988700" cy="183000"/>
            </a:xfrm>
            <a:prstGeom prst="rect">
              <a:avLst/>
            </a:prstGeom>
            <a:solidFill>
              <a:srgbClr val="1024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pic>
        <p:nvPicPr>
          <p:cNvPr id="2489" name="Google Shape;2489;p166"/>
          <p:cNvPicPr preferRelativeResize="0"/>
          <p:nvPr/>
        </p:nvPicPr>
        <p:blipFill rotWithShape="1">
          <a:blip r:embed="rId3">
            <a:alphaModFix/>
          </a:blip>
          <a:srcRect b="0" l="0" r="0" t="0"/>
          <a:stretch/>
        </p:blipFill>
        <p:spPr>
          <a:xfrm>
            <a:off x="8803168" y="2853003"/>
            <a:ext cx="1151956" cy="1151954"/>
          </a:xfrm>
          <a:prstGeom prst="rect">
            <a:avLst/>
          </a:prstGeom>
          <a:noFill/>
          <a:ln>
            <a:noFill/>
          </a:ln>
        </p:spPr>
      </p:pic>
      <p:sp>
        <p:nvSpPr>
          <p:cNvPr id="2490" name="Google Shape;2490;p166"/>
          <p:cNvSpPr txBox="1"/>
          <p:nvPr/>
        </p:nvSpPr>
        <p:spPr>
          <a:xfrm>
            <a:off x="8368561" y="4275767"/>
            <a:ext cx="2021100" cy="689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700">
                <a:solidFill>
                  <a:srgbClr val="102441"/>
                </a:solidFill>
                <a:latin typeface="Red Hat Display Medium"/>
                <a:ea typeface="Red Hat Display Medium"/>
                <a:cs typeface="Red Hat Display Medium"/>
                <a:sym typeface="Red Hat Display Medium"/>
              </a:rPr>
              <a:t>Customized </a:t>
            </a:r>
            <a:endParaRPr sz="1700">
              <a:solidFill>
                <a:srgbClr val="102441"/>
              </a:solidFill>
              <a:latin typeface="Red Hat Display Medium"/>
              <a:ea typeface="Red Hat Display Medium"/>
              <a:cs typeface="Red Hat Display Medium"/>
              <a:sym typeface="Red Hat Display Medium"/>
            </a:endParaRPr>
          </a:p>
          <a:p>
            <a:pPr indent="0" lvl="0" marL="0" rtl="0" algn="ctr">
              <a:lnSpc>
                <a:spcPct val="100000"/>
              </a:lnSpc>
              <a:spcBef>
                <a:spcPts val="0"/>
              </a:spcBef>
              <a:spcAft>
                <a:spcPts val="0"/>
              </a:spcAft>
              <a:buNone/>
            </a:pPr>
            <a:r>
              <a:rPr lang="en" sz="1700">
                <a:solidFill>
                  <a:srgbClr val="102441"/>
                </a:solidFill>
                <a:latin typeface="Red Hat Display Medium"/>
                <a:ea typeface="Red Hat Display Medium"/>
                <a:cs typeface="Red Hat Display Medium"/>
                <a:sym typeface="Red Hat Display Medium"/>
              </a:rPr>
              <a:t>Report</a:t>
            </a:r>
            <a:endParaRPr sz="1700">
              <a:solidFill>
                <a:srgbClr val="102441"/>
              </a:solidFill>
              <a:latin typeface="Red Hat Display Medium"/>
              <a:ea typeface="Red Hat Display Medium"/>
              <a:cs typeface="Red Hat Display Medium"/>
              <a:sym typeface="Red Hat Display Medium"/>
            </a:endParaRPr>
          </a:p>
        </p:txBody>
      </p:sp>
      <p:cxnSp>
        <p:nvCxnSpPr>
          <p:cNvPr id="2491" name="Google Shape;2491;p166"/>
          <p:cNvCxnSpPr/>
          <p:nvPr/>
        </p:nvCxnSpPr>
        <p:spPr>
          <a:xfrm rot="10800000">
            <a:off x="3772069" y="3555693"/>
            <a:ext cx="1438500" cy="0"/>
          </a:xfrm>
          <a:prstGeom prst="straightConnector1">
            <a:avLst/>
          </a:prstGeom>
          <a:noFill/>
          <a:ln cap="flat" cmpd="sng" w="9525">
            <a:solidFill>
              <a:schemeClr val="dk2"/>
            </a:solidFill>
            <a:prstDash val="solid"/>
            <a:round/>
            <a:headEnd len="med" w="med" type="triangle"/>
            <a:tailEnd len="med" w="med" type="none"/>
          </a:ln>
        </p:spPr>
      </p:cxnSp>
      <p:cxnSp>
        <p:nvCxnSpPr>
          <p:cNvPr id="2492" name="Google Shape;2492;p166"/>
          <p:cNvCxnSpPr/>
          <p:nvPr/>
        </p:nvCxnSpPr>
        <p:spPr>
          <a:xfrm rot="10800000">
            <a:off x="7032780" y="3544760"/>
            <a:ext cx="1438500" cy="0"/>
          </a:xfrm>
          <a:prstGeom prst="straightConnector1">
            <a:avLst/>
          </a:prstGeom>
          <a:noFill/>
          <a:ln cap="flat" cmpd="sng" w="9525">
            <a:solidFill>
              <a:schemeClr val="dk2"/>
            </a:solidFill>
            <a:prstDash val="solid"/>
            <a:round/>
            <a:headEnd len="med" w="med" type="triangle"/>
            <a:tailEnd len="med" w="med" type="none"/>
          </a:ln>
        </p:spPr>
      </p:cxnSp>
      <p:pic>
        <p:nvPicPr>
          <p:cNvPr id="2493" name="Google Shape;2493;p166"/>
          <p:cNvPicPr preferRelativeResize="0"/>
          <p:nvPr/>
        </p:nvPicPr>
        <p:blipFill>
          <a:blip r:embed="rId4">
            <a:alphaModFix/>
          </a:blip>
          <a:stretch>
            <a:fillRect/>
          </a:stretch>
        </p:blipFill>
        <p:spPr>
          <a:xfrm>
            <a:off x="5598696" y="3032714"/>
            <a:ext cx="1045975" cy="10459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pic>
        <p:nvPicPr>
          <p:cNvPr id="2498" name="Google Shape;2498;p167"/>
          <p:cNvPicPr preferRelativeResize="0"/>
          <p:nvPr/>
        </p:nvPicPr>
        <p:blipFill rotWithShape="1">
          <a:blip r:embed="rId3">
            <a:alphaModFix/>
          </a:blip>
          <a:srcRect b="34218" l="26870" r="26356" t="15578"/>
          <a:stretch/>
        </p:blipFill>
        <p:spPr>
          <a:xfrm>
            <a:off x="2202036" y="1361350"/>
            <a:ext cx="7787626" cy="5019500"/>
          </a:xfrm>
          <a:prstGeom prst="rect">
            <a:avLst/>
          </a:prstGeom>
          <a:noFill/>
          <a:ln>
            <a:noFill/>
          </a:ln>
        </p:spPr>
      </p:pic>
      <p:sp>
        <p:nvSpPr>
          <p:cNvPr id="2499" name="Google Shape;2499;p167"/>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Build reports with Ansible Facts</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168"/>
          <p:cNvSpPr txBox="1"/>
          <p:nvPr/>
        </p:nvSpPr>
        <p:spPr>
          <a:xfrm>
            <a:off x="884829" y="1100350"/>
            <a:ext cx="104193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latin typeface="Red Hat Display"/>
                <a:ea typeface="Red Hat Display"/>
                <a:cs typeface="Red Hat Display"/>
                <a:sym typeface="Red Hat Display"/>
              </a:rPr>
              <a:t>Lab Time</a:t>
            </a:r>
            <a:endParaRPr sz="3600">
              <a:solidFill>
                <a:srgbClr val="000000"/>
              </a:solidFill>
              <a:latin typeface="Red Hat Display"/>
              <a:ea typeface="Red Hat Display"/>
              <a:cs typeface="Red Hat Display"/>
              <a:sym typeface="Red Hat Display"/>
            </a:endParaRPr>
          </a:p>
        </p:txBody>
      </p:sp>
      <p:sp>
        <p:nvSpPr>
          <p:cNvPr id="2505" name="Google Shape;2505;p168"/>
          <p:cNvSpPr txBox="1"/>
          <p:nvPr/>
        </p:nvSpPr>
        <p:spPr>
          <a:xfrm>
            <a:off x="884904" y="1653550"/>
            <a:ext cx="104193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800">
                <a:solidFill>
                  <a:srgbClr val="EE0000"/>
                </a:solidFill>
                <a:latin typeface="Red Hat Display"/>
                <a:ea typeface="Red Hat Display"/>
                <a:cs typeface="Red Hat Display"/>
                <a:sym typeface="Red Hat Display"/>
              </a:rPr>
              <a:t>Exercise 3 - Ansible Facts</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2506" name="Google Shape;2506;p168"/>
          <p:cNvSpPr txBox="1"/>
          <p:nvPr/>
        </p:nvSpPr>
        <p:spPr>
          <a:xfrm>
            <a:off x="1888950" y="2779015"/>
            <a:ext cx="8413800" cy="1930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sz="1900" u="sng">
                <a:solidFill>
                  <a:schemeClr val="hlink"/>
                </a:solidFill>
                <a:latin typeface="Red Hat Text"/>
                <a:ea typeface="Red Hat Text"/>
                <a:cs typeface="Red Hat Text"/>
                <a:sym typeface="Red Hat Text"/>
                <a:hlinkClick r:id="rId3"/>
              </a:rPr>
              <a:t>red.ht/network-workshop-3</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900">
                <a:latin typeface="Red Hat Text"/>
                <a:ea typeface="Red Hat Text"/>
                <a:cs typeface="Red Hat Text"/>
                <a:sym typeface="Red Hat Text"/>
              </a:rPr>
              <a:t>Demonstration use of Ansible facts on network infrastructure.</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900">
                <a:latin typeface="Red Hat Text"/>
                <a:ea typeface="Red Hat Text"/>
                <a:cs typeface="Red Hat Text"/>
                <a:sym typeface="Red Hat Text"/>
              </a:rPr>
              <a:t>Approximate time: 15 mins</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None/>
            </a:pPr>
            <a:r>
              <a:t/>
            </a:r>
            <a:endParaRPr sz="1900">
              <a:latin typeface="Red Hat Text"/>
              <a:ea typeface="Red Hat Text"/>
              <a:cs typeface="Red Hat Text"/>
              <a:sym typeface="Red Hat Text"/>
            </a:endParaRPr>
          </a:p>
        </p:txBody>
      </p:sp>
      <p:pic>
        <p:nvPicPr>
          <p:cNvPr id="2507" name="Google Shape;2507;p168"/>
          <p:cNvPicPr preferRelativeResize="0"/>
          <p:nvPr/>
        </p:nvPicPr>
        <p:blipFill rotWithShape="1">
          <a:blip r:embed="rId4">
            <a:alphaModFix/>
          </a:blip>
          <a:srcRect b="0" l="0" r="0" t="0"/>
          <a:stretch/>
        </p:blipFill>
        <p:spPr>
          <a:xfrm>
            <a:off x="1587771" y="2912402"/>
            <a:ext cx="301676" cy="301676"/>
          </a:xfrm>
          <a:prstGeom prst="rect">
            <a:avLst/>
          </a:prstGeom>
          <a:noFill/>
          <a:ln>
            <a:noFill/>
          </a:ln>
        </p:spPr>
      </p:pic>
      <p:pic>
        <p:nvPicPr>
          <p:cNvPr id="2508" name="Google Shape;2508;p168"/>
          <p:cNvPicPr preferRelativeResize="0"/>
          <p:nvPr/>
        </p:nvPicPr>
        <p:blipFill rotWithShape="1">
          <a:blip r:embed="rId5">
            <a:alphaModFix/>
          </a:blip>
          <a:srcRect b="0" l="0" r="0" t="0"/>
          <a:stretch/>
        </p:blipFill>
        <p:spPr>
          <a:xfrm>
            <a:off x="1588278" y="4889500"/>
            <a:ext cx="300675" cy="30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169"/>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2514" name="Google Shape;2514;p169"/>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pic>
        <p:nvPicPr>
          <p:cNvPr id="2515" name="Google Shape;2515;p169"/>
          <p:cNvPicPr preferRelativeResize="0"/>
          <p:nvPr/>
        </p:nvPicPr>
        <p:blipFill>
          <a:blip r:embed="rId3">
            <a:alphaModFix/>
          </a:blip>
          <a:stretch>
            <a:fillRect/>
          </a:stretch>
        </p:blipFill>
        <p:spPr>
          <a:xfrm>
            <a:off x="9772973" y="320475"/>
            <a:ext cx="1457325" cy="1457325"/>
          </a:xfrm>
          <a:prstGeom prst="rect">
            <a:avLst/>
          </a:prstGeom>
          <a:noFill/>
          <a:ln>
            <a:noFill/>
          </a:ln>
        </p:spPr>
      </p:pic>
      <p:sp>
        <p:nvSpPr>
          <p:cNvPr id="2516" name="Google Shape;2516;p169"/>
          <p:cNvSpPr txBox="1"/>
          <p:nvPr>
            <p:ph idx="4294967295" type="title"/>
          </p:nvPr>
        </p:nvSpPr>
        <p:spPr>
          <a:xfrm>
            <a:off x="447764" y="1084561"/>
            <a:ext cx="6824700" cy="21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Section 4</a:t>
            </a:r>
            <a:endParaRPr sz="6000"/>
          </a:p>
          <a:p>
            <a:pPr indent="0" lvl="0" marL="0" rtl="0" algn="l">
              <a:spcBef>
                <a:spcPts val="0"/>
              </a:spcBef>
              <a:spcAft>
                <a:spcPts val="0"/>
              </a:spcAft>
              <a:buNone/>
            </a:pPr>
            <a:r>
              <a:rPr lang="en" sz="6000"/>
              <a:t>Resource Modules</a:t>
            </a:r>
            <a:endParaRPr sz="6000"/>
          </a:p>
          <a:p>
            <a:pPr indent="0" lvl="0" marL="0" rtl="0" algn="l">
              <a:spcBef>
                <a:spcPts val="0"/>
              </a:spcBef>
              <a:spcAft>
                <a:spcPts val="0"/>
              </a:spcAft>
              <a:buNone/>
            </a:pPr>
            <a:r>
              <a:t/>
            </a:r>
            <a:endParaRPr sz="6000"/>
          </a:p>
        </p:txBody>
      </p:sp>
      <p:sp>
        <p:nvSpPr>
          <p:cNvPr id="2517" name="Google Shape;2517;p169"/>
          <p:cNvSpPr txBox="1"/>
          <p:nvPr>
            <p:ph idx="4294967295" type="subTitle"/>
          </p:nvPr>
        </p:nvSpPr>
        <p:spPr>
          <a:xfrm>
            <a:off x="949075" y="3626375"/>
            <a:ext cx="6910500" cy="234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Topics Covered:</a:t>
            </a:r>
            <a:endParaRPr sz="2400">
              <a:solidFill>
                <a:schemeClr val="dk1"/>
              </a:solidFill>
              <a:latin typeface="Red Hat Text"/>
              <a:ea typeface="Red Hat Text"/>
              <a:cs typeface="Red Hat Text"/>
              <a:sym typeface="Red Hat Text"/>
            </a:endParaRPr>
          </a:p>
          <a:p>
            <a:pPr indent="-381000" lvl="0" marL="457200" rtl="0" algn="l">
              <a:spcBef>
                <a:spcPts val="50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Resource modules</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state: merged  </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state: gathered</a:t>
            </a:r>
            <a:endParaRPr sz="2400">
              <a:solidFill>
                <a:schemeClr val="dk1"/>
              </a:solidFill>
              <a:latin typeface="Red Hat Text"/>
              <a:ea typeface="Red Hat Text"/>
              <a:cs typeface="Red Hat Text"/>
              <a:sym typeface="Red Hat Tex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8"/>
          <p:cNvSpPr/>
          <p:nvPr/>
        </p:nvSpPr>
        <p:spPr>
          <a:xfrm>
            <a:off x="8856482" y="2040924"/>
            <a:ext cx="1638000" cy="1638000"/>
          </a:xfrm>
          <a:prstGeom prst="ellipse">
            <a:avLst/>
          </a:prstGeom>
          <a:solidFill>
            <a:srgbClr val="FFFFFF"/>
          </a:solidFill>
          <a:ln cap="rnd"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1" name="Google Shape;881;p98"/>
          <p:cNvPicPr preferRelativeResize="0"/>
          <p:nvPr/>
        </p:nvPicPr>
        <p:blipFill rotWithShape="1">
          <a:blip r:embed="rId3">
            <a:alphaModFix/>
          </a:blip>
          <a:srcRect b="0" l="0" r="0" t="0"/>
          <a:stretch/>
        </p:blipFill>
        <p:spPr>
          <a:xfrm>
            <a:off x="9178474" y="2362925"/>
            <a:ext cx="993751" cy="993751"/>
          </a:xfrm>
          <a:prstGeom prst="rect">
            <a:avLst/>
          </a:prstGeom>
          <a:noFill/>
          <a:ln>
            <a:noFill/>
          </a:ln>
        </p:spPr>
      </p:pic>
      <p:sp>
        <p:nvSpPr>
          <p:cNvPr id="882" name="Google Shape;882;p98"/>
          <p:cNvSpPr/>
          <p:nvPr/>
        </p:nvSpPr>
        <p:spPr>
          <a:xfrm>
            <a:off x="5276920" y="2040924"/>
            <a:ext cx="1638000" cy="1638000"/>
          </a:xfrm>
          <a:prstGeom prst="ellipse">
            <a:avLst/>
          </a:prstGeom>
          <a:solidFill>
            <a:srgbClr val="FFFFFF"/>
          </a:solidFill>
          <a:ln cap="rnd"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3" name="Google Shape;883;p98"/>
          <p:cNvPicPr preferRelativeResize="0"/>
          <p:nvPr/>
        </p:nvPicPr>
        <p:blipFill rotWithShape="1">
          <a:blip r:embed="rId4">
            <a:alphaModFix/>
          </a:blip>
          <a:srcRect b="0" l="0" r="0" t="0"/>
          <a:stretch/>
        </p:blipFill>
        <p:spPr>
          <a:xfrm>
            <a:off x="5549676" y="2282013"/>
            <a:ext cx="1090377" cy="1090377"/>
          </a:xfrm>
          <a:prstGeom prst="rect">
            <a:avLst/>
          </a:prstGeom>
          <a:noFill/>
          <a:ln>
            <a:noFill/>
          </a:ln>
        </p:spPr>
      </p:pic>
      <p:sp>
        <p:nvSpPr>
          <p:cNvPr id="884" name="Google Shape;884;p98"/>
          <p:cNvSpPr/>
          <p:nvPr/>
        </p:nvSpPr>
        <p:spPr>
          <a:xfrm>
            <a:off x="1695521" y="2040924"/>
            <a:ext cx="1638000" cy="1638000"/>
          </a:xfrm>
          <a:prstGeom prst="ellipse">
            <a:avLst/>
          </a:prstGeom>
          <a:solidFill>
            <a:srgbClr val="FFFFFF"/>
          </a:solidFill>
          <a:ln cap="rnd"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5" name="Google Shape;885;p98"/>
          <p:cNvPicPr preferRelativeResize="0"/>
          <p:nvPr/>
        </p:nvPicPr>
        <p:blipFill rotWithShape="1">
          <a:blip r:embed="rId5">
            <a:alphaModFix/>
          </a:blip>
          <a:srcRect b="0" l="0" r="0" t="0"/>
          <a:stretch/>
        </p:blipFill>
        <p:spPr>
          <a:xfrm>
            <a:off x="1970974" y="2314600"/>
            <a:ext cx="1090382" cy="1090353"/>
          </a:xfrm>
          <a:prstGeom prst="rect">
            <a:avLst/>
          </a:prstGeom>
          <a:noFill/>
          <a:ln>
            <a:noFill/>
          </a:ln>
        </p:spPr>
      </p:pic>
      <p:sp>
        <p:nvSpPr>
          <p:cNvPr id="886" name="Google Shape;886;p98"/>
          <p:cNvSpPr txBox="1"/>
          <p:nvPr>
            <p:ph idx="8"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Why the Red Hat Ansible Automation Platform?</a:t>
            </a:r>
            <a:endParaRPr/>
          </a:p>
        </p:txBody>
      </p:sp>
      <p:sp>
        <p:nvSpPr>
          <p:cNvPr id="887" name="Google Shape;887;p98"/>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88" name="Google Shape;888;p98"/>
          <p:cNvSpPr txBox="1"/>
          <p:nvPr>
            <p:ph idx="3" type="subTitle"/>
          </p:nvPr>
        </p:nvSpPr>
        <p:spPr>
          <a:xfrm>
            <a:off x="4468290" y="4718950"/>
            <a:ext cx="32550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sz="1600"/>
              <a:t>Simplify automation creation</a:t>
            </a:r>
            <a:br>
              <a:rPr lang="en" sz="1600"/>
            </a:br>
            <a:r>
              <a:rPr lang="en" sz="1600"/>
              <a:t>and management across</a:t>
            </a:r>
            <a:br>
              <a:rPr lang="en" sz="1600"/>
            </a:br>
            <a:r>
              <a:rPr lang="en" sz="1600"/>
              <a:t>multiple domains.</a:t>
            </a:r>
            <a:endParaRPr sz="1600"/>
          </a:p>
        </p:txBody>
      </p:sp>
      <p:sp>
        <p:nvSpPr>
          <p:cNvPr id="889" name="Google Shape;889;p98"/>
          <p:cNvSpPr txBox="1"/>
          <p:nvPr>
            <p:ph idx="4" type="subTitle"/>
          </p:nvPr>
        </p:nvSpPr>
        <p:spPr>
          <a:xfrm>
            <a:off x="8047802" y="4229725"/>
            <a:ext cx="32550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Agentless</a:t>
            </a:r>
            <a:endParaRPr sz="1800"/>
          </a:p>
        </p:txBody>
      </p:sp>
      <p:sp>
        <p:nvSpPr>
          <p:cNvPr id="890" name="Google Shape;890;p98"/>
          <p:cNvSpPr txBox="1"/>
          <p:nvPr>
            <p:ph idx="2" type="subTitle"/>
          </p:nvPr>
        </p:nvSpPr>
        <p:spPr>
          <a:xfrm>
            <a:off x="4468190" y="4229725"/>
            <a:ext cx="32550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Simple</a:t>
            </a:r>
            <a:endParaRPr sz="1800"/>
          </a:p>
        </p:txBody>
      </p:sp>
      <p:sp>
        <p:nvSpPr>
          <p:cNvPr id="891" name="Google Shape;891;p98"/>
          <p:cNvSpPr txBox="1"/>
          <p:nvPr>
            <p:ph idx="5" type="subTitle"/>
          </p:nvPr>
        </p:nvSpPr>
        <p:spPr>
          <a:xfrm>
            <a:off x="8047902" y="4718950"/>
            <a:ext cx="3255000" cy="9153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600"/>
              <a:t>Easily integrate with </a:t>
            </a:r>
            <a:endParaRPr sz="1600"/>
          </a:p>
          <a:p>
            <a:pPr indent="0" lvl="0" marL="0" rtl="0" algn="ctr">
              <a:spcBef>
                <a:spcPts val="0"/>
              </a:spcBef>
              <a:spcAft>
                <a:spcPts val="0"/>
              </a:spcAft>
              <a:buNone/>
            </a:pPr>
            <a:r>
              <a:rPr lang="en" sz="1600"/>
              <a:t>hybrid environments.</a:t>
            </a:r>
            <a:endParaRPr sz="1600"/>
          </a:p>
        </p:txBody>
      </p:sp>
      <p:sp>
        <p:nvSpPr>
          <p:cNvPr id="892" name="Google Shape;892;p98"/>
          <p:cNvSpPr txBox="1"/>
          <p:nvPr>
            <p:ph idx="6" type="subTitle"/>
          </p:nvPr>
        </p:nvSpPr>
        <p:spPr>
          <a:xfrm>
            <a:off x="888578" y="4229725"/>
            <a:ext cx="32550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Powerful</a:t>
            </a:r>
            <a:endParaRPr sz="1800"/>
          </a:p>
        </p:txBody>
      </p:sp>
      <p:sp>
        <p:nvSpPr>
          <p:cNvPr id="893" name="Google Shape;893;p98"/>
          <p:cNvSpPr txBox="1"/>
          <p:nvPr>
            <p:ph idx="7" type="subTitle"/>
          </p:nvPr>
        </p:nvSpPr>
        <p:spPr>
          <a:xfrm>
            <a:off x="888678" y="4718950"/>
            <a:ext cx="32550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sz="1600">
                <a:solidFill>
                  <a:schemeClr val="dk1"/>
                </a:solidFill>
              </a:rPr>
              <a:t>Orchestrate complex</a:t>
            </a:r>
            <a:br>
              <a:rPr lang="en" sz="1600">
                <a:solidFill>
                  <a:schemeClr val="dk1"/>
                </a:solidFill>
              </a:rPr>
            </a:br>
            <a:r>
              <a:rPr lang="en" sz="1600">
                <a:solidFill>
                  <a:schemeClr val="dk1"/>
                </a:solidFill>
              </a:rPr>
              <a:t>processes at enterprise scale.</a:t>
            </a:r>
            <a:endParaRPr sz="1600"/>
          </a:p>
        </p:txBody>
      </p:sp>
      <p:sp>
        <p:nvSpPr>
          <p:cNvPr id="894" name="Google Shape;894;p98"/>
          <p:cNvSpPr txBox="1"/>
          <p:nvPr>
            <p:ph type="title"/>
          </p:nvPr>
        </p:nvSpPr>
        <p:spPr>
          <a:xfrm>
            <a:off x="885028" y="11003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Why the Ansible Automation Platform?</a:t>
            </a:r>
            <a:endParaRPr/>
          </a:p>
        </p:txBody>
      </p:sp>
      <p:cxnSp>
        <p:nvCxnSpPr>
          <p:cNvPr id="895" name="Google Shape;895;p98"/>
          <p:cNvCxnSpPr/>
          <p:nvPr/>
        </p:nvCxnSpPr>
        <p:spPr>
          <a:xfrm>
            <a:off x="4306044"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896" name="Google Shape;896;p98"/>
          <p:cNvCxnSpPr/>
          <p:nvPr/>
        </p:nvCxnSpPr>
        <p:spPr>
          <a:xfrm>
            <a:off x="7885656" y="4229725"/>
            <a:ext cx="0" cy="15576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p170"/>
          <p:cNvSpPr txBox="1"/>
          <p:nvPr/>
        </p:nvSpPr>
        <p:spPr>
          <a:xfrm>
            <a:off x="885250" y="998750"/>
            <a:ext cx="10424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900">
                <a:solidFill>
                  <a:srgbClr val="102441"/>
                </a:solidFill>
                <a:latin typeface="Red Hat Display"/>
                <a:ea typeface="Red Hat Display"/>
                <a:cs typeface="Red Hat Display"/>
                <a:sym typeface="Red Hat Display"/>
              </a:rPr>
              <a:t>Network Automation Modules</a:t>
            </a:r>
            <a:endParaRPr sz="2900">
              <a:solidFill>
                <a:srgbClr val="102441"/>
              </a:solidFill>
              <a:latin typeface="Red Hat Display"/>
              <a:ea typeface="Red Hat Display"/>
              <a:cs typeface="Red Hat Display"/>
              <a:sym typeface="Red Hat Display"/>
            </a:endParaRPr>
          </a:p>
        </p:txBody>
      </p:sp>
      <p:pic>
        <p:nvPicPr>
          <p:cNvPr id="2523" name="Google Shape;2523;p170"/>
          <p:cNvPicPr preferRelativeResize="0"/>
          <p:nvPr/>
        </p:nvPicPr>
        <p:blipFill rotWithShape="1">
          <a:blip r:embed="rId3">
            <a:alphaModFix/>
          </a:blip>
          <a:srcRect b="0" l="0" r="0" t="0"/>
          <a:stretch/>
        </p:blipFill>
        <p:spPr>
          <a:xfrm>
            <a:off x="3332624" y="4941214"/>
            <a:ext cx="921565" cy="921565"/>
          </a:xfrm>
          <a:prstGeom prst="rect">
            <a:avLst/>
          </a:prstGeom>
          <a:noFill/>
          <a:ln>
            <a:noFill/>
          </a:ln>
        </p:spPr>
      </p:pic>
      <p:sp>
        <p:nvSpPr>
          <p:cNvPr id="2524" name="Google Shape;2524;p170"/>
          <p:cNvSpPr txBox="1"/>
          <p:nvPr/>
        </p:nvSpPr>
        <p:spPr>
          <a:xfrm>
            <a:off x="838379" y="2040900"/>
            <a:ext cx="23466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chemeClr val="accent1"/>
                </a:solidFill>
                <a:latin typeface="Red Hat Display"/>
                <a:ea typeface="Red Hat Display"/>
                <a:cs typeface="Red Hat Display"/>
                <a:sym typeface="Red Hat Display"/>
              </a:rPr>
              <a:t>command</a:t>
            </a:r>
            <a:endParaRPr sz="2400">
              <a:solidFill>
                <a:schemeClr val="accent1"/>
              </a:solidFill>
              <a:latin typeface="Red Hat Display"/>
              <a:ea typeface="Red Hat Display"/>
              <a:cs typeface="Red Hat Display"/>
              <a:sym typeface="Red Hat Display"/>
            </a:endParaRPr>
          </a:p>
        </p:txBody>
      </p:sp>
      <p:sp>
        <p:nvSpPr>
          <p:cNvPr id="2525" name="Google Shape;2525;p170"/>
          <p:cNvSpPr txBox="1"/>
          <p:nvPr/>
        </p:nvSpPr>
        <p:spPr>
          <a:xfrm>
            <a:off x="838379" y="4055800"/>
            <a:ext cx="23466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chemeClr val="accent1"/>
                </a:solidFill>
                <a:latin typeface="Red Hat Display"/>
                <a:ea typeface="Red Hat Display"/>
                <a:cs typeface="Red Hat Display"/>
                <a:sym typeface="Red Hat Display"/>
              </a:rPr>
              <a:t>config</a:t>
            </a:r>
            <a:endParaRPr sz="2400">
              <a:solidFill>
                <a:schemeClr val="accent1"/>
              </a:solidFill>
              <a:latin typeface="Red Hat Display"/>
              <a:ea typeface="Red Hat Display"/>
              <a:cs typeface="Red Hat Display"/>
              <a:sym typeface="Red Hat Display"/>
            </a:endParaRPr>
          </a:p>
        </p:txBody>
      </p:sp>
      <p:pic>
        <p:nvPicPr>
          <p:cNvPr id="2526" name="Google Shape;2526;p170"/>
          <p:cNvPicPr preferRelativeResize="0"/>
          <p:nvPr/>
        </p:nvPicPr>
        <p:blipFill rotWithShape="1">
          <a:blip r:embed="rId4">
            <a:alphaModFix/>
          </a:blip>
          <a:srcRect b="0" l="0" r="0" t="0"/>
          <a:stretch/>
        </p:blipFill>
        <p:spPr>
          <a:xfrm>
            <a:off x="3330125" y="3873307"/>
            <a:ext cx="926569" cy="926569"/>
          </a:xfrm>
          <a:prstGeom prst="rect">
            <a:avLst/>
          </a:prstGeom>
          <a:noFill/>
          <a:ln>
            <a:noFill/>
          </a:ln>
        </p:spPr>
      </p:pic>
      <p:pic>
        <p:nvPicPr>
          <p:cNvPr id="2527" name="Google Shape;2527;p170"/>
          <p:cNvPicPr preferRelativeResize="0"/>
          <p:nvPr/>
        </p:nvPicPr>
        <p:blipFill rotWithShape="1">
          <a:blip r:embed="rId5">
            <a:alphaModFix/>
          </a:blip>
          <a:srcRect b="0" l="0" r="0" t="0"/>
          <a:stretch/>
        </p:blipFill>
        <p:spPr>
          <a:xfrm>
            <a:off x="3330116" y="2861896"/>
            <a:ext cx="926569" cy="926569"/>
          </a:xfrm>
          <a:prstGeom prst="rect">
            <a:avLst/>
          </a:prstGeom>
          <a:noFill/>
          <a:ln>
            <a:noFill/>
          </a:ln>
        </p:spPr>
      </p:pic>
      <p:sp>
        <p:nvSpPr>
          <p:cNvPr id="2528" name="Google Shape;2528;p170"/>
          <p:cNvSpPr txBox="1"/>
          <p:nvPr/>
        </p:nvSpPr>
        <p:spPr>
          <a:xfrm>
            <a:off x="838379" y="3017400"/>
            <a:ext cx="23466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chemeClr val="accent1"/>
                </a:solidFill>
                <a:latin typeface="Red Hat Display"/>
                <a:ea typeface="Red Hat Display"/>
                <a:cs typeface="Red Hat Display"/>
                <a:sym typeface="Red Hat Display"/>
              </a:rPr>
              <a:t>facts</a:t>
            </a:r>
            <a:endParaRPr sz="2400">
              <a:solidFill>
                <a:schemeClr val="accent1"/>
              </a:solidFill>
              <a:latin typeface="Red Hat Display"/>
              <a:ea typeface="Red Hat Display"/>
              <a:cs typeface="Red Hat Display"/>
              <a:sym typeface="Red Hat Display"/>
            </a:endParaRPr>
          </a:p>
        </p:txBody>
      </p:sp>
      <p:sp>
        <p:nvSpPr>
          <p:cNvPr id="2529" name="Google Shape;2529;p170"/>
          <p:cNvSpPr txBox="1"/>
          <p:nvPr/>
        </p:nvSpPr>
        <p:spPr>
          <a:xfrm>
            <a:off x="838379" y="5094200"/>
            <a:ext cx="23466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chemeClr val="accent1"/>
                </a:solidFill>
                <a:latin typeface="Red Hat Display"/>
                <a:ea typeface="Red Hat Display"/>
                <a:cs typeface="Red Hat Display"/>
                <a:sym typeface="Red Hat Display"/>
              </a:rPr>
              <a:t>resource</a:t>
            </a:r>
            <a:endParaRPr sz="2400">
              <a:solidFill>
                <a:schemeClr val="accent1"/>
              </a:solidFill>
              <a:latin typeface="Red Hat Display"/>
              <a:ea typeface="Red Hat Display"/>
              <a:cs typeface="Red Hat Display"/>
              <a:sym typeface="Red Hat Display"/>
            </a:endParaRPr>
          </a:p>
        </p:txBody>
      </p:sp>
      <p:pic>
        <p:nvPicPr>
          <p:cNvPr id="2530" name="Google Shape;2530;p170"/>
          <p:cNvPicPr preferRelativeResize="0"/>
          <p:nvPr/>
        </p:nvPicPr>
        <p:blipFill rotWithShape="1">
          <a:blip r:embed="rId6">
            <a:alphaModFix/>
          </a:blip>
          <a:srcRect b="0" l="0" r="0" t="0"/>
          <a:stretch/>
        </p:blipFill>
        <p:spPr>
          <a:xfrm>
            <a:off x="3330111" y="1951500"/>
            <a:ext cx="926569" cy="926569"/>
          </a:xfrm>
          <a:prstGeom prst="rect">
            <a:avLst/>
          </a:prstGeom>
          <a:noFill/>
          <a:ln>
            <a:noFill/>
          </a:ln>
        </p:spPr>
      </p:pic>
      <p:sp>
        <p:nvSpPr>
          <p:cNvPr id="2531" name="Google Shape;2531;p170"/>
          <p:cNvSpPr txBox="1"/>
          <p:nvPr/>
        </p:nvSpPr>
        <p:spPr>
          <a:xfrm>
            <a:off x="4608463" y="2081900"/>
            <a:ext cx="29748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Clr>
                <a:schemeClr val="dk1"/>
              </a:buClr>
              <a:buSzPts val="1500"/>
              <a:buFont typeface="Arial"/>
              <a:buNone/>
            </a:pPr>
            <a:r>
              <a:rPr lang="en" sz="1900">
                <a:solidFill>
                  <a:schemeClr val="dk1"/>
                </a:solidFill>
                <a:latin typeface="Red Hat Text"/>
                <a:ea typeface="Red Hat Text"/>
                <a:cs typeface="Red Hat Text"/>
                <a:sym typeface="Red Hat Text"/>
              </a:rPr>
              <a:t>run arbitrary commands</a:t>
            </a:r>
            <a:endParaRPr sz="1900">
              <a:latin typeface="Red Hat Text"/>
              <a:ea typeface="Red Hat Text"/>
              <a:cs typeface="Red Hat Text"/>
              <a:sym typeface="Red Hat Text"/>
            </a:endParaRPr>
          </a:p>
        </p:txBody>
      </p:sp>
      <p:sp>
        <p:nvSpPr>
          <p:cNvPr id="2532" name="Google Shape;2532;p170"/>
          <p:cNvSpPr txBox="1"/>
          <p:nvPr/>
        </p:nvSpPr>
        <p:spPr>
          <a:xfrm>
            <a:off x="4608463" y="3058400"/>
            <a:ext cx="29748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retrieve information</a:t>
            </a:r>
            <a:endParaRPr sz="1900">
              <a:latin typeface="Red Hat Text"/>
              <a:ea typeface="Red Hat Text"/>
              <a:cs typeface="Red Hat Text"/>
              <a:sym typeface="Red Hat Text"/>
            </a:endParaRPr>
          </a:p>
        </p:txBody>
      </p:sp>
      <p:sp>
        <p:nvSpPr>
          <p:cNvPr id="2533" name="Google Shape;2533;p170"/>
          <p:cNvSpPr txBox="1"/>
          <p:nvPr/>
        </p:nvSpPr>
        <p:spPr>
          <a:xfrm>
            <a:off x="4608463" y="3953200"/>
            <a:ext cx="4256700" cy="831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generic catch-all configuration </a:t>
            </a:r>
            <a:endParaRPr sz="1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and templating</a:t>
            </a:r>
            <a:endParaRPr sz="1900">
              <a:latin typeface="Red Hat Text"/>
              <a:ea typeface="Red Hat Text"/>
              <a:cs typeface="Red Hat Text"/>
              <a:sym typeface="Red Hat Text"/>
            </a:endParaRPr>
          </a:p>
        </p:txBody>
      </p:sp>
      <p:sp>
        <p:nvSpPr>
          <p:cNvPr id="2534" name="Google Shape;2534;p170"/>
          <p:cNvSpPr txBox="1"/>
          <p:nvPr/>
        </p:nvSpPr>
        <p:spPr>
          <a:xfrm>
            <a:off x="4608453" y="4991600"/>
            <a:ext cx="3910200" cy="831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read </a:t>
            </a:r>
            <a:r>
              <a:rPr lang="en" sz="1900" u="sng">
                <a:solidFill>
                  <a:schemeClr val="dk1"/>
                </a:solidFill>
                <a:latin typeface="Red Hat Text"/>
                <a:ea typeface="Red Hat Text"/>
                <a:cs typeface="Red Hat Text"/>
                <a:sym typeface="Red Hat Text"/>
              </a:rPr>
              <a:t>and</a:t>
            </a:r>
            <a:r>
              <a:rPr lang="en" sz="1900">
                <a:solidFill>
                  <a:schemeClr val="dk1"/>
                </a:solidFill>
                <a:latin typeface="Red Hat Text"/>
                <a:ea typeface="Red Hat Text"/>
                <a:cs typeface="Red Hat Text"/>
                <a:sym typeface="Red Hat Text"/>
              </a:rPr>
              <a:t> configure specific network resources </a:t>
            </a:r>
            <a:endParaRPr sz="1900">
              <a:latin typeface="Red Hat Text"/>
              <a:ea typeface="Red Hat Text"/>
              <a:cs typeface="Red Hat Text"/>
              <a:sym typeface="Red Hat Text"/>
            </a:endParaRPr>
          </a:p>
        </p:txBody>
      </p:sp>
      <p:sp>
        <p:nvSpPr>
          <p:cNvPr id="2535" name="Google Shape;2535;p170"/>
          <p:cNvSpPr/>
          <p:nvPr/>
        </p:nvSpPr>
        <p:spPr>
          <a:xfrm>
            <a:off x="885200" y="1533600"/>
            <a:ext cx="10424400" cy="4959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sz="1900">
                <a:solidFill>
                  <a:schemeClr val="accent1"/>
                </a:solidFill>
                <a:latin typeface="Red Hat Display"/>
                <a:ea typeface="Red Hat Display"/>
                <a:cs typeface="Red Hat Display"/>
                <a:sym typeface="Red Hat Display"/>
              </a:rPr>
              <a:t>How do we interact with network devices?</a:t>
            </a:r>
            <a:endParaRPr sz="1900">
              <a:solidFill>
                <a:schemeClr val="accent1"/>
              </a:solidFill>
              <a:latin typeface="Red Hat Display"/>
              <a:ea typeface="Red Hat Display"/>
              <a:cs typeface="Red Hat Display"/>
              <a:sym typeface="Red Hat Display"/>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p171"/>
          <p:cNvSpPr txBox="1"/>
          <p:nvPr/>
        </p:nvSpPr>
        <p:spPr>
          <a:xfrm>
            <a:off x="885250" y="999744"/>
            <a:ext cx="10424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900">
                <a:solidFill>
                  <a:srgbClr val="102441"/>
                </a:solidFill>
                <a:latin typeface="Red Hat Display"/>
                <a:ea typeface="Red Hat Display"/>
                <a:cs typeface="Red Hat Display"/>
                <a:sym typeface="Red Hat Display"/>
              </a:rPr>
              <a:t>Network Automation Modules</a:t>
            </a:r>
            <a:endParaRPr sz="2900">
              <a:solidFill>
                <a:srgbClr val="102441"/>
              </a:solidFill>
              <a:latin typeface="Red Hat Display"/>
              <a:ea typeface="Red Hat Display"/>
              <a:cs typeface="Red Hat Display"/>
              <a:sym typeface="Red Hat Display"/>
            </a:endParaRPr>
          </a:p>
        </p:txBody>
      </p:sp>
      <p:pic>
        <p:nvPicPr>
          <p:cNvPr id="2541" name="Google Shape;2541;p171"/>
          <p:cNvPicPr preferRelativeResize="0"/>
          <p:nvPr/>
        </p:nvPicPr>
        <p:blipFill rotWithShape="1">
          <a:blip r:embed="rId3">
            <a:alphaModFix/>
          </a:blip>
          <a:srcRect b="0" l="0" r="0" t="0"/>
          <a:stretch/>
        </p:blipFill>
        <p:spPr>
          <a:xfrm>
            <a:off x="3332624" y="4942208"/>
            <a:ext cx="921565" cy="921565"/>
          </a:xfrm>
          <a:prstGeom prst="rect">
            <a:avLst/>
          </a:prstGeom>
          <a:noFill/>
          <a:ln>
            <a:noFill/>
          </a:ln>
        </p:spPr>
      </p:pic>
      <p:sp>
        <p:nvSpPr>
          <p:cNvPr id="2542" name="Google Shape;2542;p171"/>
          <p:cNvSpPr txBox="1"/>
          <p:nvPr/>
        </p:nvSpPr>
        <p:spPr>
          <a:xfrm>
            <a:off x="838379" y="2041894"/>
            <a:ext cx="23466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chemeClr val="accent1"/>
                </a:solidFill>
                <a:latin typeface="Red Hat Display"/>
                <a:ea typeface="Red Hat Display"/>
                <a:cs typeface="Red Hat Display"/>
                <a:sym typeface="Red Hat Display"/>
              </a:rPr>
              <a:t>command</a:t>
            </a:r>
            <a:endParaRPr sz="2400">
              <a:solidFill>
                <a:schemeClr val="accent1"/>
              </a:solidFill>
              <a:latin typeface="Red Hat Display"/>
              <a:ea typeface="Red Hat Display"/>
              <a:cs typeface="Red Hat Display"/>
              <a:sym typeface="Red Hat Display"/>
            </a:endParaRPr>
          </a:p>
        </p:txBody>
      </p:sp>
      <p:sp>
        <p:nvSpPr>
          <p:cNvPr id="2543" name="Google Shape;2543;p171"/>
          <p:cNvSpPr txBox="1"/>
          <p:nvPr/>
        </p:nvSpPr>
        <p:spPr>
          <a:xfrm>
            <a:off x="838379" y="4056794"/>
            <a:ext cx="23466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chemeClr val="accent1"/>
                </a:solidFill>
                <a:latin typeface="Red Hat Display"/>
                <a:ea typeface="Red Hat Display"/>
                <a:cs typeface="Red Hat Display"/>
                <a:sym typeface="Red Hat Display"/>
              </a:rPr>
              <a:t>config</a:t>
            </a:r>
            <a:endParaRPr sz="2400">
              <a:solidFill>
                <a:schemeClr val="accent1"/>
              </a:solidFill>
              <a:latin typeface="Red Hat Display"/>
              <a:ea typeface="Red Hat Display"/>
              <a:cs typeface="Red Hat Display"/>
              <a:sym typeface="Red Hat Display"/>
            </a:endParaRPr>
          </a:p>
        </p:txBody>
      </p:sp>
      <p:pic>
        <p:nvPicPr>
          <p:cNvPr id="2544" name="Google Shape;2544;p171"/>
          <p:cNvPicPr preferRelativeResize="0"/>
          <p:nvPr/>
        </p:nvPicPr>
        <p:blipFill rotWithShape="1">
          <a:blip r:embed="rId4">
            <a:alphaModFix/>
          </a:blip>
          <a:srcRect b="0" l="0" r="0" t="0"/>
          <a:stretch/>
        </p:blipFill>
        <p:spPr>
          <a:xfrm>
            <a:off x="3330125" y="3874301"/>
            <a:ext cx="926569" cy="926569"/>
          </a:xfrm>
          <a:prstGeom prst="rect">
            <a:avLst/>
          </a:prstGeom>
          <a:noFill/>
          <a:ln>
            <a:noFill/>
          </a:ln>
        </p:spPr>
      </p:pic>
      <p:pic>
        <p:nvPicPr>
          <p:cNvPr id="2545" name="Google Shape;2545;p171"/>
          <p:cNvPicPr preferRelativeResize="0"/>
          <p:nvPr/>
        </p:nvPicPr>
        <p:blipFill rotWithShape="1">
          <a:blip r:embed="rId5">
            <a:alphaModFix/>
          </a:blip>
          <a:srcRect b="0" l="0" r="0" t="0"/>
          <a:stretch/>
        </p:blipFill>
        <p:spPr>
          <a:xfrm>
            <a:off x="3330116" y="2862890"/>
            <a:ext cx="926569" cy="926569"/>
          </a:xfrm>
          <a:prstGeom prst="rect">
            <a:avLst/>
          </a:prstGeom>
          <a:noFill/>
          <a:ln>
            <a:noFill/>
          </a:ln>
        </p:spPr>
      </p:pic>
      <p:sp>
        <p:nvSpPr>
          <p:cNvPr id="2546" name="Google Shape;2546;p171"/>
          <p:cNvSpPr txBox="1"/>
          <p:nvPr/>
        </p:nvSpPr>
        <p:spPr>
          <a:xfrm>
            <a:off x="838379" y="3018394"/>
            <a:ext cx="23466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chemeClr val="accent1"/>
                </a:solidFill>
                <a:latin typeface="Red Hat Display"/>
                <a:ea typeface="Red Hat Display"/>
                <a:cs typeface="Red Hat Display"/>
                <a:sym typeface="Red Hat Display"/>
              </a:rPr>
              <a:t>facts</a:t>
            </a:r>
            <a:endParaRPr sz="2400">
              <a:solidFill>
                <a:schemeClr val="accent1"/>
              </a:solidFill>
              <a:latin typeface="Red Hat Display"/>
              <a:ea typeface="Red Hat Display"/>
              <a:cs typeface="Red Hat Display"/>
              <a:sym typeface="Red Hat Display"/>
            </a:endParaRPr>
          </a:p>
        </p:txBody>
      </p:sp>
      <p:sp>
        <p:nvSpPr>
          <p:cNvPr id="2547" name="Google Shape;2547;p171"/>
          <p:cNvSpPr txBox="1"/>
          <p:nvPr/>
        </p:nvSpPr>
        <p:spPr>
          <a:xfrm>
            <a:off x="838379" y="5095194"/>
            <a:ext cx="23466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solidFill>
                  <a:schemeClr val="accent1"/>
                </a:solidFill>
                <a:latin typeface="Red Hat Display"/>
                <a:ea typeface="Red Hat Display"/>
                <a:cs typeface="Red Hat Display"/>
                <a:sym typeface="Red Hat Display"/>
              </a:rPr>
              <a:t>resource</a:t>
            </a:r>
            <a:endParaRPr sz="2400">
              <a:solidFill>
                <a:schemeClr val="accent1"/>
              </a:solidFill>
              <a:latin typeface="Red Hat Display"/>
              <a:ea typeface="Red Hat Display"/>
              <a:cs typeface="Red Hat Display"/>
              <a:sym typeface="Red Hat Display"/>
            </a:endParaRPr>
          </a:p>
        </p:txBody>
      </p:sp>
      <p:pic>
        <p:nvPicPr>
          <p:cNvPr id="2548" name="Google Shape;2548;p171"/>
          <p:cNvPicPr preferRelativeResize="0"/>
          <p:nvPr/>
        </p:nvPicPr>
        <p:blipFill rotWithShape="1">
          <a:blip r:embed="rId6">
            <a:alphaModFix/>
          </a:blip>
          <a:srcRect b="0" l="0" r="0" t="0"/>
          <a:stretch/>
        </p:blipFill>
        <p:spPr>
          <a:xfrm>
            <a:off x="3330111" y="1952494"/>
            <a:ext cx="926569" cy="926569"/>
          </a:xfrm>
          <a:prstGeom prst="rect">
            <a:avLst/>
          </a:prstGeom>
          <a:noFill/>
          <a:ln>
            <a:noFill/>
          </a:ln>
        </p:spPr>
      </p:pic>
      <p:sp>
        <p:nvSpPr>
          <p:cNvPr id="2549" name="Google Shape;2549;p171"/>
          <p:cNvSpPr/>
          <p:nvPr/>
        </p:nvSpPr>
        <p:spPr>
          <a:xfrm>
            <a:off x="885200" y="1534594"/>
            <a:ext cx="10424400" cy="4959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sz="1900">
                <a:solidFill>
                  <a:schemeClr val="accent1"/>
                </a:solidFill>
                <a:latin typeface="Red Hat Display"/>
                <a:ea typeface="Red Hat Display"/>
                <a:cs typeface="Red Hat Display"/>
                <a:sym typeface="Red Hat Display"/>
              </a:rPr>
              <a:t>How do we interact with network devices?</a:t>
            </a:r>
            <a:endParaRPr sz="1900">
              <a:solidFill>
                <a:schemeClr val="accent1"/>
              </a:solidFill>
              <a:latin typeface="Red Hat Display"/>
              <a:ea typeface="Red Hat Display"/>
              <a:cs typeface="Red Hat Display"/>
              <a:sym typeface="Red Hat Display"/>
            </a:endParaRPr>
          </a:p>
        </p:txBody>
      </p:sp>
      <p:sp>
        <p:nvSpPr>
          <p:cNvPr id="2550" name="Google Shape;2550;p171"/>
          <p:cNvSpPr txBox="1"/>
          <p:nvPr/>
        </p:nvSpPr>
        <p:spPr>
          <a:xfrm>
            <a:off x="4608455" y="2030594"/>
            <a:ext cx="6269100" cy="831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namespace.collection.</a:t>
            </a:r>
            <a:r>
              <a:rPr b="1" lang="en" sz="1900">
                <a:solidFill>
                  <a:schemeClr val="dk1"/>
                </a:solidFill>
                <a:latin typeface="Red Hat Text"/>
                <a:ea typeface="Red Hat Text"/>
                <a:cs typeface="Red Hat Text"/>
                <a:sym typeface="Red Hat Text"/>
              </a:rPr>
              <a:t>command</a:t>
            </a:r>
            <a:br>
              <a:rPr lang="en" sz="1900">
                <a:solidFill>
                  <a:schemeClr val="dk1"/>
                </a:solidFill>
                <a:latin typeface="Red Hat Text"/>
                <a:ea typeface="Red Hat Text"/>
                <a:cs typeface="Red Hat Text"/>
                <a:sym typeface="Red Hat Text"/>
              </a:rPr>
            </a:br>
            <a:r>
              <a:rPr lang="en" sz="1900">
                <a:solidFill>
                  <a:schemeClr val="dk1"/>
                </a:solidFill>
                <a:latin typeface="Red Hat Text"/>
                <a:ea typeface="Red Hat Text"/>
                <a:cs typeface="Red Hat Text"/>
                <a:sym typeface="Red Hat Text"/>
              </a:rPr>
              <a:t>Cisco IOS -&gt; </a:t>
            </a:r>
            <a:r>
              <a:rPr lang="en" sz="1900">
                <a:solidFill>
                  <a:schemeClr val="dk1"/>
                </a:solidFill>
                <a:latin typeface="Courier New"/>
                <a:ea typeface="Courier New"/>
                <a:cs typeface="Courier New"/>
                <a:sym typeface="Courier New"/>
              </a:rPr>
              <a:t>cisco.ios.command</a:t>
            </a:r>
            <a:endParaRPr sz="1900">
              <a:latin typeface="Courier New"/>
              <a:ea typeface="Courier New"/>
              <a:cs typeface="Courier New"/>
              <a:sym typeface="Courier New"/>
            </a:endParaRPr>
          </a:p>
        </p:txBody>
      </p:sp>
      <p:sp>
        <p:nvSpPr>
          <p:cNvPr id="2551" name="Google Shape;2551;p171"/>
          <p:cNvSpPr txBox="1"/>
          <p:nvPr/>
        </p:nvSpPr>
        <p:spPr>
          <a:xfrm>
            <a:off x="4608449" y="3007094"/>
            <a:ext cx="4180200" cy="1123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namespace.collection.</a:t>
            </a:r>
            <a:r>
              <a:rPr b="1" lang="en" sz="1900">
                <a:solidFill>
                  <a:schemeClr val="dk1"/>
                </a:solidFill>
                <a:latin typeface="Red Hat Text"/>
                <a:ea typeface="Red Hat Text"/>
                <a:cs typeface="Red Hat Text"/>
                <a:sym typeface="Red Hat Text"/>
              </a:rPr>
              <a:t>facts</a:t>
            </a:r>
            <a:endParaRPr b="1" sz="1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Arista EOS -&gt; </a:t>
            </a:r>
            <a:r>
              <a:rPr lang="en" sz="1900">
                <a:solidFill>
                  <a:schemeClr val="dk1"/>
                </a:solidFill>
                <a:latin typeface="Courier New"/>
                <a:ea typeface="Courier New"/>
                <a:cs typeface="Courier New"/>
                <a:sym typeface="Courier New"/>
              </a:rPr>
              <a:t>arista.eos.facts</a:t>
            </a:r>
            <a:endParaRPr sz="19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900">
              <a:solidFill>
                <a:schemeClr val="dk1"/>
              </a:solidFill>
              <a:latin typeface="Red Hat Text"/>
              <a:ea typeface="Red Hat Text"/>
              <a:cs typeface="Red Hat Text"/>
              <a:sym typeface="Red Hat Text"/>
            </a:endParaRPr>
          </a:p>
        </p:txBody>
      </p:sp>
      <p:sp>
        <p:nvSpPr>
          <p:cNvPr id="2552" name="Google Shape;2552;p171"/>
          <p:cNvSpPr txBox="1"/>
          <p:nvPr/>
        </p:nvSpPr>
        <p:spPr>
          <a:xfrm>
            <a:off x="4608454" y="3901894"/>
            <a:ext cx="6491700" cy="831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namespace.collection.</a:t>
            </a:r>
            <a:r>
              <a:rPr b="1" lang="en" sz="1900">
                <a:solidFill>
                  <a:schemeClr val="dk1"/>
                </a:solidFill>
                <a:latin typeface="Red Hat Text"/>
                <a:ea typeface="Red Hat Text"/>
                <a:cs typeface="Red Hat Text"/>
                <a:sym typeface="Red Hat Text"/>
              </a:rPr>
              <a:t>config</a:t>
            </a:r>
            <a:endParaRPr b="1" sz="1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Juniper Junos-&gt; </a:t>
            </a:r>
            <a:r>
              <a:rPr lang="en" sz="1900">
                <a:solidFill>
                  <a:schemeClr val="dk1"/>
                </a:solidFill>
                <a:latin typeface="Courier New"/>
                <a:ea typeface="Courier New"/>
                <a:cs typeface="Courier New"/>
                <a:sym typeface="Courier New"/>
              </a:rPr>
              <a:t>junipernetworks.junos.config</a:t>
            </a:r>
            <a:endParaRPr sz="1900">
              <a:solidFill>
                <a:schemeClr val="dk1"/>
              </a:solidFill>
              <a:latin typeface="Courier New"/>
              <a:ea typeface="Courier New"/>
              <a:cs typeface="Courier New"/>
              <a:sym typeface="Courier New"/>
            </a:endParaRPr>
          </a:p>
        </p:txBody>
      </p:sp>
      <p:sp>
        <p:nvSpPr>
          <p:cNvPr id="2553" name="Google Shape;2553;p171"/>
          <p:cNvSpPr txBox="1"/>
          <p:nvPr/>
        </p:nvSpPr>
        <p:spPr>
          <a:xfrm>
            <a:off x="4608453" y="4940294"/>
            <a:ext cx="3910200" cy="831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namespace.collection.</a:t>
            </a:r>
            <a:r>
              <a:rPr b="1" lang="en" sz="1900">
                <a:solidFill>
                  <a:schemeClr val="dk1"/>
                </a:solidFill>
                <a:latin typeface="Red Hat Text"/>
                <a:ea typeface="Red Hat Text"/>
                <a:cs typeface="Red Hat Text"/>
                <a:sym typeface="Red Hat Text"/>
              </a:rPr>
              <a:t>module</a:t>
            </a:r>
            <a:endParaRPr b="1" sz="1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Cisco IOS-XR-&gt; cisco.iosxr.acls</a:t>
            </a:r>
            <a:endParaRPr sz="1900">
              <a:solidFill>
                <a:schemeClr val="dk1"/>
              </a:solidFill>
              <a:latin typeface="Red Hat Text"/>
              <a:ea typeface="Red Hat Text"/>
              <a:cs typeface="Red Hat Text"/>
              <a:sym typeface="Red Hat Text"/>
            </a:endParaRPr>
          </a:p>
        </p:txBody>
      </p:sp>
      <p:sp>
        <p:nvSpPr>
          <p:cNvPr id="2554" name="Google Shape;2554;p171"/>
          <p:cNvSpPr txBox="1"/>
          <p:nvPr/>
        </p:nvSpPr>
        <p:spPr>
          <a:xfrm>
            <a:off x="838379" y="5219194"/>
            <a:ext cx="23466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t/>
            </a:r>
            <a:endParaRPr sz="2400">
              <a:solidFill>
                <a:schemeClr val="accent1"/>
              </a:solidFill>
              <a:latin typeface="Red Hat Display"/>
              <a:ea typeface="Red Hat Display"/>
              <a:cs typeface="Red Hat Display"/>
              <a:sym typeface="Red Hat Display"/>
            </a:endParaRPr>
          </a:p>
        </p:txBody>
      </p:sp>
      <p:sp>
        <p:nvSpPr>
          <p:cNvPr id="2555" name="Google Shape;2555;p171"/>
          <p:cNvSpPr txBox="1"/>
          <p:nvPr/>
        </p:nvSpPr>
        <p:spPr>
          <a:xfrm>
            <a:off x="4608453" y="5116594"/>
            <a:ext cx="54366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solidFill>
                <a:schemeClr val="dk1"/>
              </a:solidFill>
              <a:latin typeface="Red Hat Text"/>
              <a:ea typeface="Red Hat Text"/>
              <a:cs typeface="Red Hat Text"/>
              <a:sym typeface="Red Hat Tex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172"/>
          <p:cNvSpPr txBox="1"/>
          <p:nvPr/>
        </p:nvSpPr>
        <p:spPr>
          <a:xfrm>
            <a:off x="67222" y="5839623"/>
            <a:ext cx="975600" cy="191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900">
                <a:solidFill>
                  <a:srgbClr val="102441"/>
                </a:solidFill>
                <a:latin typeface="Red Hat Text Medium"/>
                <a:ea typeface="Red Hat Text Medium"/>
                <a:cs typeface="Red Hat Text Medium"/>
                <a:sym typeface="Red Hat Text Medium"/>
              </a:rPr>
              <a:t>‹#›</a:t>
            </a:fld>
            <a:endParaRPr sz="900">
              <a:solidFill>
                <a:srgbClr val="102441"/>
              </a:solidFill>
              <a:latin typeface="Red Hat Text Medium"/>
              <a:ea typeface="Red Hat Text Medium"/>
              <a:cs typeface="Red Hat Text Medium"/>
              <a:sym typeface="Red Hat Text Medium"/>
            </a:endParaRPr>
          </a:p>
        </p:txBody>
      </p:sp>
      <p:sp>
        <p:nvSpPr>
          <p:cNvPr id="2561" name="Google Shape;2561;p172"/>
          <p:cNvSpPr txBox="1"/>
          <p:nvPr/>
        </p:nvSpPr>
        <p:spPr>
          <a:xfrm>
            <a:off x="885250" y="1100350"/>
            <a:ext cx="104244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900">
                <a:solidFill>
                  <a:srgbClr val="102441"/>
                </a:solidFill>
                <a:latin typeface="Red Hat Display"/>
                <a:ea typeface="Red Hat Display"/>
                <a:cs typeface="Red Hat Display"/>
                <a:sym typeface="Red Hat Display"/>
              </a:rPr>
              <a:t>Network resource modules</a:t>
            </a:r>
            <a:endParaRPr sz="2900">
              <a:solidFill>
                <a:srgbClr val="102441"/>
              </a:solidFill>
              <a:latin typeface="Red Hat Display"/>
              <a:ea typeface="Red Hat Display"/>
              <a:cs typeface="Red Hat Display"/>
              <a:sym typeface="Red Hat Display"/>
            </a:endParaRPr>
          </a:p>
        </p:txBody>
      </p:sp>
      <p:sp>
        <p:nvSpPr>
          <p:cNvPr id="2562" name="Google Shape;2562;p172"/>
          <p:cNvSpPr/>
          <p:nvPr/>
        </p:nvSpPr>
        <p:spPr>
          <a:xfrm>
            <a:off x="885200" y="1635200"/>
            <a:ext cx="10424400" cy="4959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sz="1900">
                <a:solidFill>
                  <a:schemeClr val="accent1"/>
                </a:solidFill>
                <a:latin typeface="Red Hat Display"/>
                <a:ea typeface="Red Hat Display"/>
                <a:cs typeface="Red Hat Display"/>
                <a:sym typeface="Red Hat Display"/>
              </a:rPr>
              <a:t>Managing device state across different devices and types</a:t>
            </a:r>
            <a:endParaRPr sz="1900">
              <a:solidFill>
                <a:schemeClr val="accent1"/>
              </a:solidFill>
              <a:latin typeface="Red Hat Display"/>
              <a:ea typeface="Red Hat Display"/>
              <a:cs typeface="Red Hat Display"/>
              <a:sym typeface="Red Hat Display"/>
            </a:endParaRPr>
          </a:p>
        </p:txBody>
      </p:sp>
      <p:sp>
        <p:nvSpPr>
          <p:cNvPr id="2563" name="Google Shape;2563;p172"/>
          <p:cNvSpPr txBox="1"/>
          <p:nvPr/>
        </p:nvSpPr>
        <p:spPr>
          <a:xfrm>
            <a:off x="885245" y="2498000"/>
            <a:ext cx="4806600" cy="31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2100"/>
              </a:spcAft>
              <a:buNone/>
            </a:pPr>
            <a:r>
              <a:rPr b="1" lang="en" sz="5500">
                <a:solidFill>
                  <a:schemeClr val="dk1"/>
                </a:solidFill>
                <a:latin typeface="Red Hat Display"/>
                <a:ea typeface="Red Hat Display"/>
                <a:cs typeface="Red Hat Display"/>
                <a:sym typeface="Red Hat Display"/>
              </a:rPr>
              <a:t>Configuration to code</a:t>
            </a:r>
            <a:endParaRPr b="1" sz="5500">
              <a:solidFill>
                <a:schemeClr val="dk1"/>
              </a:solidFill>
              <a:latin typeface="Red Hat Display"/>
              <a:ea typeface="Red Hat Display"/>
              <a:cs typeface="Red Hat Display"/>
              <a:sym typeface="Red Hat Display"/>
            </a:endParaRPr>
          </a:p>
        </p:txBody>
      </p:sp>
      <p:sp>
        <p:nvSpPr>
          <p:cNvPr id="2564" name="Google Shape;2564;p172"/>
          <p:cNvSpPr txBox="1"/>
          <p:nvPr/>
        </p:nvSpPr>
        <p:spPr>
          <a:xfrm>
            <a:off x="8595433" y="2335933"/>
            <a:ext cx="3409500" cy="854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rgbClr val="102441"/>
                </a:solidFill>
                <a:latin typeface="Red Hat Text Medium"/>
                <a:ea typeface="Red Hat Text Medium"/>
                <a:cs typeface="Red Hat Text Medium"/>
                <a:sym typeface="Red Hat Text Medium"/>
              </a:rPr>
              <a:t>Built-in logic with commands </a:t>
            </a:r>
            <a:br>
              <a:rPr lang="en" sz="1600">
                <a:solidFill>
                  <a:srgbClr val="102441"/>
                </a:solidFill>
                <a:latin typeface="Red Hat Text Medium"/>
                <a:ea typeface="Red Hat Text Medium"/>
                <a:cs typeface="Red Hat Text Medium"/>
                <a:sym typeface="Red Hat Text Medium"/>
              </a:rPr>
            </a:br>
            <a:r>
              <a:rPr lang="en" sz="1600">
                <a:solidFill>
                  <a:srgbClr val="102441"/>
                </a:solidFill>
                <a:latin typeface="Red Hat Text Medium"/>
                <a:ea typeface="Red Hat Text Medium"/>
                <a:cs typeface="Red Hat Text Medium"/>
                <a:sym typeface="Red Hat Text Medium"/>
              </a:rPr>
              <a:t>and orchestration</a:t>
            </a:r>
            <a:endParaRPr sz="1600">
              <a:solidFill>
                <a:srgbClr val="102441"/>
              </a:solidFill>
              <a:latin typeface="Red Hat Text Medium"/>
              <a:ea typeface="Red Hat Text Medium"/>
              <a:cs typeface="Red Hat Text Medium"/>
              <a:sym typeface="Red Hat Text Medium"/>
            </a:endParaRPr>
          </a:p>
        </p:txBody>
      </p:sp>
      <p:sp>
        <p:nvSpPr>
          <p:cNvPr id="2565" name="Google Shape;2565;p172"/>
          <p:cNvSpPr txBox="1"/>
          <p:nvPr/>
        </p:nvSpPr>
        <p:spPr>
          <a:xfrm>
            <a:off x="8584655" y="3403655"/>
            <a:ext cx="3409500" cy="854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rgbClr val="102441"/>
                </a:solidFill>
                <a:latin typeface="Red Hat Text Medium"/>
                <a:ea typeface="Red Hat Text Medium"/>
                <a:cs typeface="Red Hat Text Medium"/>
                <a:sym typeface="Red Hat Text Medium"/>
              </a:rPr>
              <a:t>Vendor-agnostic data model</a:t>
            </a:r>
            <a:endParaRPr sz="1600">
              <a:solidFill>
                <a:srgbClr val="102441"/>
              </a:solidFill>
              <a:latin typeface="Red Hat Text Medium"/>
              <a:ea typeface="Red Hat Text Medium"/>
              <a:cs typeface="Red Hat Text Medium"/>
              <a:sym typeface="Red Hat Text Medium"/>
            </a:endParaRPr>
          </a:p>
        </p:txBody>
      </p:sp>
      <p:sp>
        <p:nvSpPr>
          <p:cNvPr id="2566" name="Google Shape;2566;p172"/>
          <p:cNvSpPr txBox="1"/>
          <p:nvPr/>
        </p:nvSpPr>
        <p:spPr>
          <a:xfrm>
            <a:off x="8584655" y="4471371"/>
            <a:ext cx="3409500" cy="854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rgbClr val="102441"/>
                </a:solidFill>
                <a:latin typeface="Red Hat Text Medium"/>
                <a:ea typeface="Red Hat Text Medium"/>
                <a:cs typeface="Red Hat Text Medium"/>
                <a:sym typeface="Red Hat Text Medium"/>
              </a:rPr>
              <a:t>Bidirectional with configuration to facts and facts to configuration</a:t>
            </a:r>
            <a:endParaRPr sz="1600">
              <a:solidFill>
                <a:srgbClr val="102441"/>
              </a:solidFill>
              <a:latin typeface="Red Hat Text Medium"/>
              <a:ea typeface="Red Hat Text Medium"/>
              <a:cs typeface="Red Hat Text Medium"/>
              <a:sym typeface="Red Hat Text Medium"/>
            </a:endParaRPr>
          </a:p>
        </p:txBody>
      </p:sp>
      <p:sp>
        <p:nvSpPr>
          <p:cNvPr id="2567" name="Google Shape;2567;p172"/>
          <p:cNvSpPr/>
          <p:nvPr/>
        </p:nvSpPr>
        <p:spPr>
          <a:xfrm>
            <a:off x="7527481" y="2335939"/>
            <a:ext cx="854100" cy="8541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568" name="Google Shape;2568;p172"/>
          <p:cNvCxnSpPr/>
          <p:nvPr/>
        </p:nvCxnSpPr>
        <p:spPr>
          <a:xfrm rot="10800000">
            <a:off x="8596539" y="3296800"/>
            <a:ext cx="3409500" cy="0"/>
          </a:xfrm>
          <a:prstGeom prst="straightConnector1">
            <a:avLst/>
          </a:prstGeom>
          <a:noFill/>
          <a:ln cap="rnd" cmpd="sng" w="9525">
            <a:solidFill>
              <a:srgbClr val="FFFFFF"/>
            </a:solidFill>
            <a:prstDash val="dot"/>
            <a:round/>
            <a:headEnd len="med" w="med" type="none"/>
            <a:tailEnd len="med" w="med" type="none"/>
          </a:ln>
        </p:spPr>
      </p:cxnSp>
      <p:cxnSp>
        <p:nvCxnSpPr>
          <p:cNvPr id="2569" name="Google Shape;2569;p172"/>
          <p:cNvCxnSpPr/>
          <p:nvPr/>
        </p:nvCxnSpPr>
        <p:spPr>
          <a:xfrm rot="10800000">
            <a:off x="8596539" y="4364533"/>
            <a:ext cx="3409500" cy="0"/>
          </a:xfrm>
          <a:prstGeom prst="straightConnector1">
            <a:avLst/>
          </a:prstGeom>
          <a:noFill/>
          <a:ln cap="rnd" cmpd="sng" w="9525">
            <a:solidFill>
              <a:srgbClr val="FFFFFF"/>
            </a:solidFill>
            <a:prstDash val="dot"/>
            <a:round/>
            <a:headEnd len="med" w="med" type="none"/>
            <a:tailEnd len="med" w="med" type="none"/>
          </a:ln>
        </p:spPr>
      </p:cxnSp>
      <p:pic>
        <p:nvPicPr>
          <p:cNvPr id="2570" name="Google Shape;2570;p172"/>
          <p:cNvPicPr preferRelativeResize="0"/>
          <p:nvPr/>
        </p:nvPicPr>
        <p:blipFill>
          <a:blip r:embed="rId3">
            <a:alphaModFix/>
          </a:blip>
          <a:stretch>
            <a:fillRect/>
          </a:stretch>
        </p:blipFill>
        <p:spPr>
          <a:xfrm>
            <a:off x="7640012" y="2446705"/>
            <a:ext cx="628951" cy="630699"/>
          </a:xfrm>
          <a:prstGeom prst="rect">
            <a:avLst/>
          </a:prstGeom>
          <a:noFill/>
          <a:ln>
            <a:noFill/>
          </a:ln>
        </p:spPr>
      </p:pic>
      <p:sp>
        <p:nvSpPr>
          <p:cNvPr id="2571" name="Google Shape;2571;p172"/>
          <p:cNvSpPr/>
          <p:nvPr/>
        </p:nvSpPr>
        <p:spPr>
          <a:xfrm>
            <a:off x="7527481" y="3403661"/>
            <a:ext cx="854100" cy="8541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572" name="Google Shape;2572;p172"/>
          <p:cNvPicPr preferRelativeResize="0"/>
          <p:nvPr/>
        </p:nvPicPr>
        <p:blipFill>
          <a:blip r:embed="rId4">
            <a:alphaModFix/>
          </a:blip>
          <a:stretch>
            <a:fillRect/>
          </a:stretch>
        </p:blipFill>
        <p:spPr>
          <a:xfrm>
            <a:off x="7639995" y="3516183"/>
            <a:ext cx="628951" cy="628951"/>
          </a:xfrm>
          <a:prstGeom prst="rect">
            <a:avLst/>
          </a:prstGeom>
          <a:noFill/>
          <a:ln>
            <a:noFill/>
          </a:ln>
        </p:spPr>
      </p:pic>
      <p:sp>
        <p:nvSpPr>
          <p:cNvPr id="2573" name="Google Shape;2573;p172"/>
          <p:cNvSpPr/>
          <p:nvPr/>
        </p:nvSpPr>
        <p:spPr>
          <a:xfrm>
            <a:off x="7527481" y="4471383"/>
            <a:ext cx="854100" cy="8541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574" name="Google Shape;2574;p172"/>
          <p:cNvPicPr preferRelativeResize="0"/>
          <p:nvPr/>
        </p:nvPicPr>
        <p:blipFill>
          <a:blip r:embed="rId5">
            <a:alphaModFix/>
          </a:blip>
          <a:stretch>
            <a:fillRect/>
          </a:stretch>
        </p:blipFill>
        <p:spPr>
          <a:xfrm>
            <a:off x="7639981" y="4583869"/>
            <a:ext cx="628951" cy="62895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173"/>
          <p:cNvSpPr txBox="1"/>
          <p:nvPr/>
        </p:nvSpPr>
        <p:spPr>
          <a:xfrm>
            <a:off x="884829" y="1100350"/>
            <a:ext cx="104193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latin typeface="Red Hat Display"/>
                <a:ea typeface="Red Hat Display"/>
                <a:cs typeface="Red Hat Display"/>
                <a:sym typeface="Red Hat Display"/>
              </a:rPr>
              <a:t>Lab Time</a:t>
            </a:r>
            <a:endParaRPr sz="3600">
              <a:solidFill>
                <a:srgbClr val="000000"/>
              </a:solidFill>
              <a:latin typeface="Red Hat Display"/>
              <a:ea typeface="Red Hat Display"/>
              <a:cs typeface="Red Hat Display"/>
              <a:sym typeface="Red Hat Display"/>
            </a:endParaRPr>
          </a:p>
        </p:txBody>
      </p:sp>
      <p:sp>
        <p:nvSpPr>
          <p:cNvPr id="2580" name="Google Shape;2580;p173"/>
          <p:cNvSpPr txBox="1"/>
          <p:nvPr/>
        </p:nvSpPr>
        <p:spPr>
          <a:xfrm>
            <a:off x="884904" y="1653550"/>
            <a:ext cx="104193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800">
                <a:solidFill>
                  <a:srgbClr val="EE0000"/>
                </a:solidFill>
                <a:latin typeface="Red Hat Display"/>
                <a:ea typeface="Red Hat Display"/>
                <a:cs typeface="Red Hat Display"/>
                <a:sym typeface="Red Hat Display"/>
              </a:rPr>
              <a:t>Exercise 4 - </a:t>
            </a:r>
            <a:r>
              <a:rPr lang="en" sz="1800">
                <a:solidFill>
                  <a:srgbClr val="EE0000"/>
                </a:solidFill>
                <a:latin typeface="Red Hat Display"/>
                <a:ea typeface="Red Hat Display"/>
                <a:cs typeface="Red Hat Display"/>
                <a:sym typeface="Red Hat Display"/>
              </a:rPr>
              <a:t>Ansible Network Resource Modules</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2581" name="Google Shape;2581;p173"/>
          <p:cNvSpPr txBox="1"/>
          <p:nvPr/>
        </p:nvSpPr>
        <p:spPr>
          <a:xfrm>
            <a:off x="1888950" y="2779015"/>
            <a:ext cx="8413800" cy="1930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sz="1900" u="sng">
                <a:solidFill>
                  <a:schemeClr val="hlink"/>
                </a:solidFill>
                <a:latin typeface="Red Hat Text"/>
                <a:ea typeface="Red Hat Text"/>
                <a:cs typeface="Red Hat Text"/>
                <a:sym typeface="Red Hat Text"/>
                <a:hlinkClick r:id="rId3"/>
              </a:rPr>
              <a:t>red.ht/network-workshop-4</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900">
                <a:latin typeface="Red Hat Text"/>
                <a:ea typeface="Red Hat Text"/>
                <a:cs typeface="Red Hat Text"/>
                <a:sym typeface="Red Hat Text"/>
              </a:rPr>
              <a:t>This exercise will cover configuring VLANs on Arista EOS by building an Ansible Playbook using the arista.eos.vlans module.</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900">
                <a:latin typeface="Red Hat Text"/>
                <a:ea typeface="Red Hat Text"/>
                <a:cs typeface="Red Hat Text"/>
                <a:sym typeface="Red Hat Text"/>
              </a:rPr>
              <a:t>Approximate time: 15 mins</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None/>
            </a:pPr>
            <a:r>
              <a:t/>
            </a:r>
            <a:endParaRPr sz="1900">
              <a:latin typeface="Red Hat Text"/>
              <a:ea typeface="Red Hat Text"/>
              <a:cs typeface="Red Hat Text"/>
              <a:sym typeface="Red Hat Tex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174"/>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2587" name="Google Shape;2587;p174"/>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pic>
        <p:nvPicPr>
          <p:cNvPr id="2588" name="Google Shape;2588;p174"/>
          <p:cNvPicPr preferRelativeResize="0"/>
          <p:nvPr/>
        </p:nvPicPr>
        <p:blipFill>
          <a:blip r:embed="rId3">
            <a:alphaModFix/>
          </a:blip>
          <a:stretch>
            <a:fillRect/>
          </a:stretch>
        </p:blipFill>
        <p:spPr>
          <a:xfrm>
            <a:off x="9772973" y="320475"/>
            <a:ext cx="1457325" cy="1457325"/>
          </a:xfrm>
          <a:prstGeom prst="rect">
            <a:avLst/>
          </a:prstGeom>
          <a:noFill/>
          <a:ln>
            <a:noFill/>
          </a:ln>
        </p:spPr>
      </p:pic>
      <p:sp>
        <p:nvSpPr>
          <p:cNvPr id="2589" name="Google Shape;2589;p174"/>
          <p:cNvSpPr txBox="1"/>
          <p:nvPr>
            <p:ph idx="4294967295" type="title"/>
          </p:nvPr>
        </p:nvSpPr>
        <p:spPr>
          <a:xfrm>
            <a:off x="447777" y="1084550"/>
            <a:ext cx="8312400" cy="21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Section 5</a:t>
            </a:r>
            <a:endParaRPr sz="6000"/>
          </a:p>
          <a:p>
            <a:pPr indent="0" lvl="0" marL="0" rtl="0" algn="l">
              <a:spcBef>
                <a:spcPts val="0"/>
              </a:spcBef>
              <a:spcAft>
                <a:spcPts val="0"/>
              </a:spcAft>
              <a:buNone/>
            </a:pPr>
            <a:r>
              <a:rPr lang="en" sz="6000"/>
              <a:t>Automation controller </a:t>
            </a:r>
            <a:endParaRPr sz="6000"/>
          </a:p>
          <a:p>
            <a:pPr indent="0" lvl="0" marL="0" rtl="0" algn="l">
              <a:spcBef>
                <a:spcPts val="0"/>
              </a:spcBef>
              <a:spcAft>
                <a:spcPts val="0"/>
              </a:spcAft>
              <a:buNone/>
            </a:pPr>
            <a:r>
              <a:t/>
            </a:r>
            <a:endParaRPr sz="6000"/>
          </a:p>
        </p:txBody>
      </p:sp>
      <p:sp>
        <p:nvSpPr>
          <p:cNvPr id="2590" name="Google Shape;2590;p174"/>
          <p:cNvSpPr txBox="1"/>
          <p:nvPr>
            <p:ph idx="4294967295" type="subTitle"/>
          </p:nvPr>
        </p:nvSpPr>
        <p:spPr>
          <a:xfrm>
            <a:off x="922175" y="3402450"/>
            <a:ext cx="6910500" cy="234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Topics Covered:</a:t>
            </a:r>
            <a:endParaRPr sz="2400">
              <a:solidFill>
                <a:schemeClr val="dk1"/>
              </a:solidFill>
              <a:latin typeface="Red Hat Text"/>
              <a:ea typeface="Red Hat Text"/>
              <a:cs typeface="Red Hat Text"/>
              <a:sym typeface="Red Hat Text"/>
            </a:endParaRPr>
          </a:p>
          <a:p>
            <a:pPr indent="-381000" lvl="0" marL="457200" rtl="0" algn="l">
              <a:spcBef>
                <a:spcPts val="50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What is Automation controller?</a:t>
            </a:r>
            <a:endParaRPr sz="2400">
              <a:solidFill>
                <a:schemeClr val="dk1"/>
              </a:solidFill>
              <a:latin typeface="Red Hat Text"/>
              <a:ea typeface="Red Hat Text"/>
              <a:cs typeface="Red Hat Text"/>
              <a:sym typeface="Red Hat Text"/>
            </a:endParaRPr>
          </a:p>
          <a:p>
            <a:pPr indent="-381000" lvl="0" marL="4572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Enterprise Features</a:t>
            </a:r>
            <a:endParaRPr sz="2400">
              <a:solidFill>
                <a:schemeClr val="dk1"/>
              </a:solidFill>
              <a:latin typeface="Red Hat Text"/>
              <a:ea typeface="Red Hat Text"/>
              <a:cs typeface="Red Hat Text"/>
              <a:sym typeface="Red Hat Text"/>
            </a:endParaRPr>
          </a:p>
          <a:p>
            <a:pPr indent="0" lvl="0" marL="0" rtl="0" algn="l">
              <a:spcBef>
                <a:spcPts val="500"/>
              </a:spcBef>
              <a:spcAft>
                <a:spcPts val="500"/>
              </a:spcAft>
              <a:buNone/>
            </a:pPr>
            <a:r>
              <a:t/>
            </a:r>
            <a:endParaRPr sz="2400">
              <a:solidFill>
                <a:schemeClr val="dk1"/>
              </a:solidFill>
              <a:latin typeface="Red Hat Text"/>
              <a:ea typeface="Red Hat Text"/>
              <a:cs typeface="Red Hat Text"/>
              <a:sym typeface="Red Hat Tex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sp>
        <p:nvSpPr>
          <p:cNvPr id="2595" name="Google Shape;2595;p175"/>
          <p:cNvSpPr txBox="1"/>
          <p:nvPr>
            <p:ph idx="2"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makes a platform?</a:t>
            </a:r>
            <a:endParaRPr/>
          </a:p>
        </p:txBody>
      </p:sp>
      <p:sp>
        <p:nvSpPr>
          <p:cNvPr id="2596" name="Google Shape;2596;p175"/>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97" name="Google Shape;2597;p175"/>
          <p:cNvSpPr/>
          <p:nvPr/>
        </p:nvSpPr>
        <p:spPr>
          <a:xfrm>
            <a:off x="1258390" y="1600200"/>
            <a:ext cx="10286700" cy="3886200"/>
          </a:xfrm>
          <a:prstGeom prst="rect">
            <a:avLst/>
          </a:prstGeom>
          <a:noFill/>
          <a:ln cap="rnd" cmpd="sng" w="19050">
            <a:solidFill>
              <a:schemeClr val="dk1"/>
            </a:solidFill>
            <a:prstDash val="dot"/>
            <a:round/>
            <a:headEnd len="sm" w="sm" type="none"/>
            <a:tailEnd len="sm" w="sm" type="none"/>
          </a:ln>
        </p:spPr>
        <p:txBody>
          <a:bodyPr anchorCtr="0" anchor="ctr" bIns="68550" lIns="68550" spcFirstLastPara="1" rIns="68550" wrap="square" tIns="68550">
            <a:noAutofit/>
          </a:bodyPr>
          <a:lstStyle/>
          <a:p>
            <a:pPr indent="0" lvl="0" marL="0" rtl="0" algn="l">
              <a:spcBef>
                <a:spcPts val="0"/>
              </a:spcBef>
              <a:spcAft>
                <a:spcPts val="0"/>
              </a:spcAft>
              <a:buNone/>
            </a:pPr>
            <a:r>
              <a:t/>
            </a:r>
            <a:endParaRPr sz="1100">
              <a:solidFill>
                <a:srgbClr val="EE0000"/>
              </a:solidFill>
              <a:latin typeface="Red Hat Display Medium"/>
              <a:ea typeface="Red Hat Display Medium"/>
              <a:cs typeface="Red Hat Display Medium"/>
              <a:sym typeface="Red Hat Display Medium"/>
            </a:endParaRPr>
          </a:p>
        </p:txBody>
      </p:sp>
      <p:sp>
        <p:nvSpPr>
          <p:cNvPr id="2598" name="Google Shape;2598;p175"/>
          <p:cNvSpPr/>
          <p:nvPr/>
        </p:nvSpPr>
        <p:spPr>
          <a:xfrm>
            <a:off x="915498" y="1290275"/>
            <a:ext cx="2887200" cy="8781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9" name="Google Shape;2599;p175"/>
          <p:cNvSpPr/>
          <p:nvPr/>
        </p:nvSpPr>
        <p:spPr>
          <a:xfrm>
            <a:off x="4002947" y="2170350"/>
            <a:ext cx="1714500" cy="8016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0" lIns="0" spcFirstLastPara="1" rIns="0" wrap="square" tIns="116575">
            <a:noAutofit/>
          </a:bodyPr>
          <a:lstStyle/>
          <a:p>
            <a:pPr indent="0" lvl="0" marL="0" rtl="0" algn="ctr">
              <a:lnSpc>
                <a:spcPct val="115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Automation controller</a:t>
            </a:r>
            <a:endParaRPr sz="1200">
              <a:solidFill>
                <a:schemeClr val="dk1"/>
              </a:solidFill>
              <a:latin typeface="Red Hat Display Medium"/>
              <a:ea typeface="Red Hat Display Medium"/>
              <a:cs typeface="Red Hat Display Medium"/>
              <a:sym typeface="Red Hat Display Medium"/>
            </a:endParaRPr>
          </a:p>
        </p:txBody>
      </p:sp>
      <p:sp>
        <p:nvSpPr>
          <p:cNvPr id="2600" name="Google Shape;2600;p175"/>
          <p:cNvSpPr/>
          <p:nvPr/>
        </p:nvSpPr>
        <p:spPr>
          <a:xfrm>
            <a:off x="5831702" y="2170350"/>
            <a:ext cx="1714500" cy="8016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0" lIns="0" spcFirstLastPara="1" rIns="0" wrap="square" tIns="116575">
            <a:noAutofit/>
          </a:bodyPr>
          <a:lstStyle/>
          <a:p>
            <a:pPr indent="0" lvl="0" marL="0" rtl="0" algn="ctr">
              <a:lnSpc>
                <a:spcPct val="115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Automation </a:t>
            </a:r>
            <a:endParaRPr sz="1200">
              <a:solidFill>
                <a:schemeClr val="dk1"/>
              </a:solidFill>
              <a:latin typeface="Red Hat Display Medium"/>
              <a:ea typeface="Red Hat Display Medium"/>
              <a:cs typeface="Red Hat Display Medium"/>
              <a:sym typeface="Red Hat Display Medium"/>
            </a:endParaRPr>
          </a:p>
          <a:p>
            <a:pPr indent="0" lvl="0" marL="0" rtl="0" algn="ctr">
              <a:lnSpc>
                <a:spcPct val="115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hub</a:t>
            </a:r>
            <a:endParaRPr sz="1200">
              <a:solidFill>
                <a:schemeClr val="dk1"/>
              </a:solidFill>
              <a:latin typeface="Red Hat Display Medium"/>
              <a:ea typeface="Red Hat Display Medium"/>
              <a:cs typeface="Red Hat Display Medium"/>
              <a:sym typeface="Red Hat Display Medium"/>
            </a:endParaRPr>
          </a:p>
        </p:txBody>
      </p:sp>
      <p:sp>
        <p:nvSpPr>
          <p:cNvPr id="2601" name="Google Shape;2601;p175"/>
          <p:cNvSpPr/>
          <p:nvPr/>
        </p:nvSpPr>
        <p:spPr>
          <a:xfrm>
            <a:off x="7660457" y="2170350"/>
            <a:ext cx="1714500" cy="8016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0" lIns="0" spcFirstLastPara="1" rIns="0" wrap="square" tIns="116575">
            <a:noAutofit/>
          </a:bodyPr>
          <a:lstStyle/>
          <a:p>
            <a:pPr indent="0" lvl="0" marL="0" rtl="0" algn="ctr">
              <a:lnSpc>
                <a:spcPct val="115000"/>
              </a:lnSpc>
              <a:spcBef>
                <a:spcPts val="0"/>
              </a:spcBef>
              <a:spcAft>
                <a:spcPts val="0"/>
              </a:spcAft>
              <a:buClr>
                <a:srgbClr val="000000"/>
              </a:buClr>
              <a:buSzPts val="1100"/>
              <a:buFont typeface="Arial"/>
              <a:buNone/>
            </a:pPr>
            <a:r>
              <a:rPr lang="en" sz="1200">
                <a:solidFill>
                  <a:schemeClr val="dk1"/>
                </a:solidFill>
                <a:latin typeface="Red Hat Display Medium"/>
                <a:ea typeface="Red Hat Display Medium"/>
                <a:cs typeface="Red Hat Display Medium"/>
                <a:sym typeface="Red Hat Display Medium"/>
              </a:rPr>
              <a:t>Automation </a:t>
            </a:r>
            <a:endParaRPr sz="1200">
              <a:solidFill>
                <a:schemeClr val="dk1"/>
              </a:solidFill>
              <a:latin typeface="Red Hat Display Medium"/>
              <a:ea typeface="Red Hat Display Medium"/>
              <a:cs typeface="Red Hat Display Medium"/>
              <a:sym typeface="Red Hat Display Medium"/>
            </a:endParaRPr>
          </a:p>
          <a:p>
            <a:pPr indent="0" lvl="0" marL="0" rtl="0" algn="ctr">
              <a:lnSpc>
                <a:spcPct val="115000"/>
              </a:lnSpc>
              <a:spcBef>
                <a:spcPts val="0"/>
              </a:spcBef>
              <a:spcAft>
                <a:spcPts val="0"/>
              </a:spcAft>
              <a:buClr>
                <a:srgbClr val="000000"/>
              </a:buClr>
              <a:buSzPts val="1100"/>
              <a:buFont typeface="Arial"/>
              <a:buNone/>
            </a:pPr>
            <a:r>
              <a:rPr lang="en" sz="1200">
                <a:solidFill>
                  <a:schemeClr val="dk1"/>
                </a:solidFill>
                <a:latin typeface="Red Hat Display Medium"/>
                <a:ea typeface="Red Hat Display Medium"/>
                <a:cs typeface="Red Hat Display Medium"/>
                <a:sym typeface="Red Hat Display Medium"/>
              </a:rPr>
              <a:t>services catalog</a:t>
            </a:r>
            <a:endParaRPr sz="1200">
              <a:solidFill>
                <a:schemeClr val="dk1"/>
              </a:solidFill>
              <a:latin typeface="Red Hat Display Medium"/>
              <a:ea typeface="Red Hat Display Medium"/>
              <a:cs typeface="Red Hat Display Medium"/>
              <a:sym typeface="Red Hat Display Medium"/>
            </a:endParaRPr>
          </a:p>
        </p:txBody>
      </p:sp>
      <p:sp>
        <p:nvSpPr>
          <p:cNvPr id="2602" name="Google Shape;2602;p175"/>
          <p:cNvSpPr/>
          <p:nvPr/>
        </p:nvSpPr>
        <p:spPr>
          <a:xfrm>
            <a:off x="4217579" y="5257800"/>
            <a:ext cx="4343100" cy="457200"/>
          </a:xfrm>
          <a:prstGeom prst="rect">
            <a:avLst/>
          </a:prstGeom>
          <a:solidFill>
            <a:srgbClr val="FFFFFF"/>
          </a:solidFill>
          <a:ln>
            <a:noFill/>
          </a:ln>
        </p:spPr>
        <p:txBody>
          <a:bodyPr anchorCtr="0" anchor="ctr" bIns="68550" lIns="68550" spcFirstLastPara="1" rIns="68550" wrap="square" tIns="68550">
            <a:noAutofit/>
          </a:bodyPr>
          <a:lstStyle/>
          <a:p>
            <a:pPr indent="0" lvl="0" marL="0" rtl="0" algn="ctr">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Fueled by an </a:t>
            </a:r>
            <a:br>
              <a:rPr lang="en" sz="2400">
                <a:solidFill>
                  <a:srgbClr val="EE0000"/>
                </a:solidFill>
                <a:latin typeface="Red Hat Display Medium"/>
                <a:ea typeface="Red Hat Display Medium"/>
                <a:cs typeface="Red Hat Display Medium"/>
                <a:sym typeface="Red Hat Display Medium"/>
              </a:rPr>
            </a:br>
            <a:r>
              <a:rPr lang="en" sz="2400">
                <a:solidFill>
                  <a:srgbClr val="EE0000"/>
                </a:solidFill>
                <a:latin typeface="Red Hat Display Medium"/>
                <a:ea typeface="Red Hat Display Medium"/>
                <a:cs typeface="Red Hat Display Medium"/>
                <a:sym typeface="Red Hat Display Medium"/>
              </a:rPr>
              <a:t>open source community</a:t>
            </a:r>
            <a:endParaRPr sz="2400">
              <a:solidFill>
                <a:srgbClr val="EE0000"/>
              </a:solidFill>
              <a:latin typeface="Red Hat Display Medium"/>
              <a:ea typeface="Red Hat Display Medium"/>
              <a:cs typeface="Red Hat Display Medium"/>
              <a:sym typeface="Red Hat Display Medium"/>
            </a:endParaRPr>
          </a:p>
        </p:txBody>
      </p:sp>
      <p:sp>
        <p:nvSpPr>
          <p:cNvPr id="2603" name="Google Shape;2603;p175"/>
          <p:cNvSpPr/>
          <p:nvPr/>
        </p:nvSpPr>
        <p:spPr>
          <a:xfrm>
            <a:off x="9489212" y="2170350"/>
            <a:ext cx="1714500" cy="8016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0" lIns="0" spcFirstLastPara="1" rIns="0" wrap="square" tIns="116575">
            <a:no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Red Hat Display Medium"/>
                <a:ea typeface="Red Hat Display Medium"/>
                <a:cs typeface="Red Hat Display Medium"/>
                <a:sym typeface="Red Hat Display Medium"/>
              </a:rPr>
              <a:t>Insights for Ansible Automation Platform</a:t>
            </a:r>
            <a:endParaRPr sz="1200">
              <a:solidFill>
                <a:schemeClr val="dk1"/>
              </a:solidFill>
              <a:latin typeface="Red Hat Display Medium"/>
              <a:ea typeface="Red Hat Display Medium"/>
              <a:cs typeface="Red Hat Display Medium"/>
              <a:sym typeface="Red Hat Display Medium"/>
            </a:endParaRPr>
          </a:p>
        </p:txBody>
      </p:sp>
      <p:sp>
        <p:nvSpPr>
          <p:cNvPr id="2604" name="Google Shape;2604;p175"/>
          <p:cNvSpPr/>
          <p:nvPr/>
        </p:nvSpPr>
        <p:spPr>
          <a:xfrm>
            <a:off x="4001522" y="4343400"/>
            <a:ext cx="7202100" cy="5715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68550" lIns="205725" spcFirstLastPara="1" rIns="68550" wrap="square" tIns="68550">
            <a:noAutofit/>
          </a:bodyPr>
          <a:lstStyle/>
          <a:p>
            <a:pPr indent="0" lvl="0" marL="0" rtl="0" algn="ctr">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Ansible command line</a:t>
            </a:r>
            <a:endParaRPr sz="1200">
              <a:solidFill>
                <a:schemeClr val="dk1"/>
              </a:solidFill>
              <a:latin typeface="Red Hat Display Medium"/>
              <a:ea typeface="Red Hat Display Medium"/>
              <a:cs typeface="Red Hat Display Medium"/>
              <a:sym typeface="Red Hat Display Medium"/>
            </a:endParaRPr>
          </a:p>
        </p:txBody>
      </p:sp>
      <p:sp>
        <p:nvSpPr>
          <p:cNvPr id="2605" name="Google Shape;2605;p175"/>
          <p:cNvSpPr/>
          <p:nvPr/>
        </p:nvSpPr>
        <p:spPr>
          <a:xfrm>
            <a:off x="6629238" y="1943100"/>
            <a:ext cx="4574400" cy="2286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FFFFFF"/>
                </a:solidFill>
                <a:latin typeface="Red Hat Display Medium"/>
                <a:ea typeface="Red Hat Display Medium"/>
                <a:cs typeface="Red Hat Display Medium"/>
                <a:sym typeface="Red Hat Display Medium"/>
              </a:rPr>
              <a:t>Ansible Cloud Services</a:t>
            </a:r>
            <a:endParaRPr sz="1000">
              <a:solidFill>
                <a:srgbClr val="FFFFFF"/>
              </a:solidFill>
              <a:latin typeface="Red Hat Display Medium"/>
              <a:ea typeface="Red Hat Display Medium"/>
              <a:cs typeface="Red Hat Display Medium"/>
              <a:sym typeface="Red Hat Display Medium"/>
            </a:endParaRPr>
          </a:p>
        </p:txBody>
      </p:sp>
      <p:sp>
        <p:nvSpPr>
          <p:cNvPr id="2606" name="Google Shape;2606;p175"/>
          <p:cNvSpPr/>
          <p:nvPr/>
        </p:nvSpPr>
        <p:spPr>
          <a:xfrm>
            <a:off x="4002951" y="1943100"/>
            <a:ext cx="2514600" cy="2286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FFFFFF"/>
                </a:solidFill>
                <a:latin typeface="Red Hat Display Medium"/>
                <a:ea typeface="Red Hat Display Medium"/>
                <a:cs typeface="Red Hat Display Medium"/>
                <a:sym typeface="Red Hat Display Medium"/>
              </a:rPr>
              <a:t>On-premises</a:t>
            </a:r>
            <a:endParaRPr sz="1000">
              <a:solidFill>
                <a:srgbClr val="FFFFFF"/>
              </a:solidFill>
              <a:latin typeface="Red Hat Display Medium"/>
              <a:ea typeface="Red Hat Display Medium"/>
              <a:cs typeface="Red Hat Display Medium"/>
              <a:sym typeface="Red Hat Display Medium"/>
            </a:endParaRPr>
          </a:p>
        </p:txBody>
      </p:sp>
      <p:sp>
        <p:nvSpPr>
          <p:cNvPr id="2607" name="Google Shape;2607;p175"/>
          <p:cNvSpPr/>
          <p:nvPr/>
        </p:nvSpPr>
        <p:spPr>
          <a:xfrm>
            <a:off x="4001597" y="3086100"/>
            <a:ext cx="7202100" cy="571500"/>
          </a:xfrm>
          <a:prstGeom prst="rect">
            <a:avLst/>
          </a:prstGeom>
          <a:solidFill>
            <a:srgbClr val="EFEFEF"/>
          </a:solidFill>
          <a:ln cap="flat" cmpd="sng" w="9525">
            <a:solidFill>
              <a:srgbClr val="FFFFFF"/>
            </a:solidFill>
            <a:prstDash val="solid"/>
            <a:round/>
            <a:headEnd len="sm" w="sm" type="none"/>
            <a:tailEnd len="sm" w="sm" type="none"/>
          </a:ln>
        </p:spPr>
        <p:txBody>
          <a:bodyPr anchorCtr="0" anchor="t" bIns="68550" lIns="205725" spcFirstLastPara="1" rIns="68550" wrap="square" tIns="68550">
            <a:noAutofit/>
          </a:bodyPr>
          <a:lstStyle/>
          <a:p>
            <a:pPr indent="0" lvl="0" marL="0" rtl="0" algn="ctr">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Ansible content domains</a:t>
            </a:r>
            <a:endParaRPr sz="1200">
              <a:solidFill>
                <a:schemeClr val="dk1"/>
              </a:solidFill>
              <a:latin typeface="Red Hat Display Medium"/>
              <a:ea typeface="Red Hat Display Medium"/>
              <a:cs typeface="Red Hat Display Medium"/>
              <a:sym typeface="Red Hat Display Medium"/>
            </a:endParaRPr>
          </a:p>
        </p:txBody>
      </p:sp>
      <p:sp>
        <p:nvSpPr>
          <p:cNvPr id="2608" name="Google Shape;2608;p175"/>
          <p:cNvSpPr/>
          <p:nvPr/>
        </p:nvSpPr>
        <p:spPr>
          <a:xfrm>
            <a:off x="4002947" y="3429000"/>
            <a:ext cx="3543300" cy="2286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chemeClr val="lt1"/>
                </a:solidFill>
                <a:latin typeface="Red Hat Display Medium"/>
                <a:ea typeface="Red Hat Display Medium"/>
                <a:cs typeface="Red Hat Display Medium"/>
                <a:sym typeface="Red Hat Display Medium"/>
              </a:rPr>
              <a:t>Infrastructure</a:t>
            </a:r>
            <a:endParaRPr sz="1000">
              <a:solidFill>
                <a:schemeClr val="lt1"/>
              </a:solidFill>
              <a:latin typeface="Red Hat Display Medium"/>
              <a:ea typeface="Red Hat Display Medium"/>
              <a:cs typeface="Red Hat Display Medium"/>
              <a:sym typeface="Red Hat Display Medium"/>
            </a:endParaRPr>
          </a:p>
        </p:txBody>
      </p:sp>
      <p:sp>
        <p:nvSpPr>
          <p:cNvPr id="2609" name="Google Shape;2609;p175"/>
          <p:cNvSpPr/>
          <p:nvPr/>
        </p:nvSpPr>
        <p:spPr>
          <a:xfrm>
            <a:off x="7660457" y="3429000"/>
            <a:ext cx="1028700" cy="800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Cloud</a:t>
            </a:r>
            <a:endParaRPr sz="1200">
              <a:solidFill>
                <a:schemeClr val="accent1"/>
              </a:solidFill>
              <a:latin typeface="Red Hat Display Medium"/>
              <a:ea typeface="Red Hat Display Medium"/>
              <a:cs typeface="Red Hat Display Medium"/>
              <a:sym typeface="Red Hat Display Medium"/>
            </a:endParaRPr>
          </a:p>
        </p:txBody>
      </p:sp>
      <p:sp>
        <p:nvSpPr>
          <p:cNvPr id="2610" name="Google Shape;2610;p175"/>
          <p:cNvSpPr/>
          <p:nvPr/>
        </p:nvSpPr>
        <p:spPr>
          <a:xfrm>
            <a:off x="8803429" y="3429000"/>
            <a:ext cx="1143300" cy="800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Network</a:t>
            </a:r>
            <a:endParaRPr sz="1200">
              <a:solidFill>
                <a:schemeClr val="accent1"/>
              </a:solidFill>
              <a:latin typeface="Red Hat Display Medium"/>
              <a:ea typeface="Red Hat Display Medium"/>
              <a:cs typeface="Red Hat Display Medium"/>
              <a:sym typeface="Red Hat Display Medium"/>
            </a:endParaRPr>
          </a:p>
        </p:txBody>
      </p:sp>
      <p:sp>
        <p:nvSpPr>
          <p:cNvPr id="2611" name="Google Shape;2611;p175"/>
          <p:cNvSpPr/>
          <p:nvPr/>
        </p:nvSpPr>
        <p:spPr>
          <a:xfrm>
            <a:off x="10060698" y="3429000"/>
            <a:ext cx="1143300" cy="800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Security</a:t>
            </a:r>
            <a:endParaRPr sz="1200">
              <a:solidFill>
                <a:schemeClr val="accent1"/>
              </a:solidFill>
              <a:latin typeface="Red Hat Display Medium"/>
              <a:ea typeface="Red Hat Display Medium"/>
              <a:cs typeface="Red Hat Display Medium"/>
              <a:sym typeface="Red Hat Display Medium"/>
            </a:endParaRPr>
          </a:p>
        </p:txBody>
      </p:sp>
      <p:sp>
        <p:nvSpPr>
          <p:cNvPr id="2612" name="Google Shape;2612;p175"/>
          <p:cNvSpPr/>
          <p:nvPr/>
        </p:nvSpPr>
        <p:spPr>
          <a:xfrm>
            <a:off x="4001547" y="3657600"/>
            <a:ext cx="1714500" cy="5715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Linux</a:t>
            </a:r>
            <a:endParaRPr sz="1200">
              <a:solidFill>
                <a:schemeClr val="accent1"/>
              </a:solidFill>
              <a:latin typeface="Red Hat Display Medium"/>
              <a:ea typeface="Red Hat Display Medium"/>
              <a:cs typeface="Red Hat Display Medium"/>
              <a:sym typeface="Red Hat Display Medium"/>
            </a:endParaRPr>
          </a:p>
        </p:txBody>
      </p:sp>
      <p:sp>
        <p:nvSpPr>
          <p:cNvPr id="2613" name="Google Shape;2613;p175"/>
          <p:cNvSpPr/>
          <p:nvPr/>
        </p:nvSpPr>
        <p:spPr>
          <a:xfrm>
            <a:off x="5830990" y="3657600"/>
            <a:ext cx="1714500" cy="5715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200"/>
              </a:spcBef>
              <a:spcAft>
                <a:spcPts val="0"/>
              </a:spcAft>
              <a:buNone/>
            </a:pPr>
            <a:r>
              <a:rPr lang="en" sz="1200">
                <a:solidFill>
                  <a:schemeClr val="accent1"/>
                </a:solidFill>
                <a:latin typeface="Red Hat Display Medium"/>
                <a:ea typeface="Red Hat Display Medium"/>
                <a:cs typeface="Red Hat Display Medium"/>
                <a:sym typeface="Red Hat Display Medium"/>
              </a:rPr>
              <a:t>Windows</a:t>
            </a:r>
            <a:endParaRPr sz="1200">
              <a:solidFill>
                <a:schemeClr val="accent1"/>
              </a:solidFill>
              <a:latin typeface="Red Hat Display Medium"/>
              <a:ea typeface="Red Hat Display Medium"/>
              <a:cs typeface="Red Hat Display Medium"/>
              <a:sym typeface="Red Hat Display Medium"/>
            </a:endParaRPr>
          </a:p>
        </p:txBody>
      </p:sp>
      <p:pic>
        <p:nvPicPr>
          <p:cNvPr id="2614" name="Google Shape;2614;p175"/>
          <p:cNvPicPr preferRelativeResize="0"/>
          <p:nvPr/>
        </p:nvPicPr>
        <p:blipFill>
          <a:blip r:embed="rId3">
            <a:alphaModFix/>
          </a:blip>
          <a:stretch>
            <a:fillRect/>
          </a:stretch>
        </p:blipFill>
        <p:spPr>
          <a:xfrm>
            <a:off x="1029795" y="1143000"/>
            <a:ext cx="2513975" cy="765111"/>
          </a:xfrm>
          <a:prstGeom prst="rect">
            <a:avLst/>
          </a:prstGeom>
          <a:noFill/>
          <a:ln>
            <a:noFill/>
          </a:ln>
        </p:spPr>
      </p:pic>
      <p:sp>
        <p:nvSpPr>
          <p:cNvPr id="2615" name="Google Shape;2615;p175"/>
          <p:cNvSpPr txBox="1"/>
          <p:nvPr/>
        </p:nvSpPr>
        <p:spPr>
          <a:xfrm>
            <a:off x="1715578" y="2291345"/>
            <a:ext cx="2171100" cy="342900"/>
          </a:xfrm>
          <a:prstGeom prst="rect">
            <a:avLst/>
          </a:prstGeom>
          <a:noFill/>
          <a:ln>
            <a:noFill/>
          </a:ln>
        </p:spPr>
        <p:txBody>
          <a:bodyPr anchorCtr="0" anchor="ctr" bIns="0" lIns="0" spcFirstLastPara="1" rIns="0" wrap="square" tIns="0">
            <a:noAutofit/>
          </a:bodyPr>
          <a:lstStyle/>
          <a:p>
            <a:pPr indent="0" lvl="0" marL="0" rtl="0" algn="l">
              <a:lnSpc>
                <a:spcPct val="114000"/>
              </a:lnSpc>
              <a:spcBef>
                <a:spcPts val="0"/>
              </a:spcBef>
              <a:spcAft>
                <a:spcPts val="0"/>
              </a:spcAft>
              <a:buNone/>
            </a:pPr>
            <a:r>
              <a:rPr lang="en" sz="1600">
                <a:solidFill>
                  <a:schemeClr val="dk1"/>
                </a:solidFill>
                <a:latin typeface="Red Hat Display Medium"/>
                <a:ea typeface="Red Hat Display Medium"/>
                <a:cs typeface="Red Hat Display Medium"/>
                <a:sym typeface="Red Hat Display Medium"/>
              </a:rPr>
              <a:t>Content creators</a:t>
            </a:r>
            <a:endParaRPr sz="1600">
              <a:solidFill>
                <a:schemeClr val="dk1"/>
              </a:solidFill>
              <a:latin typeface="Red Hat Display Medium"/>
              <a:ea typeface="Red Hat Display Medium"/>
              <a:cs typeface="Red Hat Display Medium"/>
              <a:sym typeface="Red Hat Display Medium"/>
            </a:endParaRPr>
          </a:p>
        </p:txBody>
      </p:sp>
      <p:sp>
        <p:nvSpPr>
          <p:cNvPr id="2616" name="Google Shape;2616;p175"/>
          <p:cNvSpPr/>
          <p:nvPr/>
        </p:nvSpPr>
        <p:spPr>
          <a:xfrm>
            <a:off x="972647" y="2177045"/>
            <a:ext cx="571500" cy="571500"/>
          </a:xfrm>
          <a:prstGeom prst="ellipse">
            <a:avLst/>
          </a:prstGeom>
          <a:solidFill>
            <a:srgbClr val="FFFFFF"/>
          </a:solidFill>
          <a:ln cap="flat" cmpd="sng" w="19050">
            <a:solidFill>
              <a:schemeClr val="accent1"/>
            </a:solidFill>
            <a:prstDash val="solid"/>
            <a:round/>
            <a:headEnd len="sm" w="sm" type="none"/>
            <a:tailEnd len="sm" w="sm" type="none"/>
          </a:ln>
          <a:effectLst>
            <a:outerShdw rotWithShape="0" algn="bl" dir="27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75"/>
          <p:cNvSpPr/>
          <p:nvPr/>
        </p:nvSpPr>
        <p:spPr>
          <a:xfrm>
            <a:off x="972647" y="2966455"/>
            <a:ext cx="571500" cy="571500"/>
          </a:xfrm>
          <a:prstGeom prst="ellipse">
            <a:avLst/>
          </a:prstGeom>
          <a:solidFill>
            <a:srgbClr val="FFFFFF"/>
          </a:solidFill>
          <a:ln cap="flat" cmpd="sng" w="19050">
            <a:solidFill>
              <a:schemeClr val="accent1"/>
            </a:solidFill>
            <a:prstDash val="solid"/>
            <a:round/>
            <a:headEnd len="sm" w="sm" type="none"/>
            <a:tailEnd len="sm" w="sm" type="none"/>
          </a:ln>
          <a:effectLst>
            <a:outerShdw rotWithShape="0" algn="bl" dir="27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75"/>
          <p:cNvSpPr/>
          <p:nvPr/>
        </p:nvSpPr>
        <p:spPr>
          <a:xfrm>
            <a:off x="972647" y="3702656"/>
            <a:ext cx="571500" cy="571500"/>
          </a:xfrm>
          <a:prstGeom prst="ellipse">
            <a:avLst/>
          </a:prstGeom>
          <a:solidFill>
            <a:srgbClr val="FFFFFF"/>
          </a:solidFill>
          <a:ln cap="flat" cmpd="sng" w="19050">
            <a:solidFill>
              <a:schemeClr val="accent1"/>
            </a:solidFill>
            <a:prstDash val="solid"/>
            <a:round/>
            <a:headEnd len="sm" w="sm" type="none"/>
            <a:tailEnd len="sm" w="sm" type="none"/>
          </a:ln>
          <a:effectLst>
            <a:outerShdw rotWithShape="0" algn="bl" dir="27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75"/>
          <p:cNvSpPr/>
          <p:nvPr/>
        </p:nvSpPr>
        <p:spPr>
          <a:xfrm>
            <a:off x="972647" y="4480588"/>
            <a:ext cx="571500" cy="571500"/>
          </a:xfrm>
          <a:prstGeom prst="ellipse">
            <a:avLst/>
          </a:prstGeom>
          <a:solidFill>
            <a:srgbClr val="FFFFFF"/>
          </a:solidFill>
          <a:ln cap="flat" cmpd="sng" w="19050">
            <a:solidFill>
              <a:schemeClr val="accent1"/>
            </a:solidFill>
            <a:prstDash val="solid"/>
            <a:round/>
            <a:headEnd len="sm" w="sm" type="none"/>
            <a:tailEnd len="sm" w="sm" type="none"/>
          </a:ln>
          <a:effectLst>
            <a:outerShdw rotWithShape="0" algn="bl" dir="27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75"/>
          <p:cNvSpPr txBox="1"/>
          <p:nvPr/>
        </p:nvSpPr>
        <p:spPr>
          <a:xfrm>
            <a:off x="1715578" y="3080755"/>
            <a:ext cx="2171100" cy="342900"/>
          </a:xfrm>
          <a:prstGeom prst="rect">
            <a:avLst/>
          </a:prstGeom>
          <a:noFill/>
          <a:ln>
            <a:noFill/>
          </a:ln>
        </p:spPr>
        <p:txBody>
          <a:bodyPr anchorCtr="0" anchor="ctr" bIns="0" lIns="0" spcFirstLastPara="1" rIns="0" wrap="square" tIns="0">
            <a:noAutofit/>
          </a:bodyPr>
          <a:lstStyle/>
          <a:p>
            <a:pPr indent="0" lvl="0" marL="0" rtl="0" algn="l">
              <a:lnSpc>
                <a:spcPct val="114000"/>
              </a:lnSpc>
              <a:spcBef>
                <a:spcPts val="0"/>
              </a:spcBef>
              <a:spcAft>
                <a:spcPts val="0"/>
              </a:spcAft>
              <a:buClr>
                <a:schemeClr val="dk1"/>
              </a:buClr>
              <a:buSzPts val="1100"/>
              <a:buFont typeface="Arial"/>
              <a:buNone/>
            </a:pPr>
            <a:r>
              <a:rPr lang="en" sz="1600">
                <a:solidFill>
                  <a:schemeClr val="dk1"/>
                </a:solidFill>
                <a:latin typeface="Red Hat Display Medium"/>
                <a:ea typeface="Red Hat Display Medium"/>
                <a:cs typeface="Red Hat Display Medium"/>
                <a:sym typeface="Red Hat Display Medium"/>
              </a:rPr>
              <a:t>Operators</a:t>
            </a:r>
            <a:endParaRPr sz="1600">
              <a:solidFill>
                <a:schemeClr val="dk1"/>
              </a:solidFill>
              <a:latin typeface="Red Hat Display Medium"/>
              <a:ea typeface="Red Hat Display Medium"/>
              <a:cs typeface="Red Hat Display Medium"/>
              <a:sym typeface="Red Hat Display Medium"/>
            </a:endParaRPr>
          </a:p>
        </p:txBody>
      </p:sp>
      <p:sp>
        <p:nvSpPr>
          <p:cNvPr id="2621" name="Google Shape;2621;p175"/>
          <p:cNvSpPr txBox="1"/>
          <p:nvPr/>
        </p:nvSpPr>
        <p:spPr>
          <a:xfrm>
            <a:off x="1715578" y="3816956"/>
            <a:ext cx="2171100" cy="342900"/>
          </a:xfrm>
          <a:prstGeom prst="rect">
            <a:avLst/>
          </a:prstGeom>
          <a:noFill/>
          <a:ln>
            <a:noFill/>
          </a:ln>
        </p:spPr>
        <p:txBody>
          <a:bodyPr anchorCtr="0" anchor="ctr" bIns="0" lIns="0" spcFirstLastPara="1" rIns="0" wrap="square" tIns="0">
            <a:noAutofit/>
          </a:bodyPr>
          <a:lstStyle/>
          <a:p>
            <a:pPr indent="0" lvl="0" marL="0" rtl="0" algn="l">
              <a:lnSpc>
                <a:spcPct val="114000"/>
              </a:lnSpc>
              <a:spcBef>
                <a:spcPts val="0"/>
              </a:spcBef>
              <a:spcAft>
                <a:spcPts val="0"/>
              </a:spcAft>
              <a:buClr>
                <a:schemeClr val="dk1"/>
              </a:buClr>
              <a:buSzPts val="1100"/>
              <a:buFont typeface="Arial"/>
              <a:buNone/>
            </a:pPr>
            <a:r>
              <a:rPr lang="en" sz="1600">
                <a:solidFill>
                  <a:schemeClr val="dk1"/>
                </a:solidFill>
                <a:latin typeface="Red Hat Display Medium"/>
                <a:ea typeface="Red Hat Display Medium"/>
                <a:cs typeface="Red Hat Display Medium"/>
                <a:sym typeface="Red Hat Display Medium"/>
              </a:rPr>
              <a:t>Domain experts</a:t>
            </a:r>
            <a:endParaRPr sz="1600">
              <a:solidFill>
                <a:schemeClr val="dk1"/>
              </a:solidFill>
              <a:latin typeface="Red Hat Display Medium"/>
              <a:ea typeface="Red Hat Display Medium"/>
              <a:cs typeface="Red Hat Display Medium"/>
              <a:sym typeface="Red Hat Display Medium"/>
            </a:endParaRPr>
          </a:p>
        </p:txBody>
      </p:sp>
      <p:sp>
        <p:nvSpPr>
          <p:cNvPr id="2622" name="Google Shape;2622;p175"/>
          <p:cNvSpPr txBox="1"/>
          <p:nvPr/>
        </p:nvSpPr>
        <p:spPr>
          <a:xfrm>
            <a:off x="1715578" y="4594888"/>
            <a:ext cx="2171100" cy="342900"/>
          </a:xfrm>
          <a:prstGeom prst="rect">
            <a:avLst/>
          </a:prstGeom>
          <a:noFill/>
          <a:ln>
            <a:noFill/>
          </a:ln>
        </p:spPr>
        <p:txBody>
          <a:bodyPr anchorCtr="0" anchor="ctr" bIns="0" lIns="0" spcFirstLastPara="1" rIns="0" wrap="square" tIns="0">
            <a:noAutofit/>
          </a:bodyPr>
          <a:lstStyle/>
          <a:p>
            <a:pPr indent="0" lvl="0" marL="0" rtl="0" algn="l">
              <a:lnSpc>
                <a:spcPct val="114000"/>
              </a:lnSpc>
              <a:spcBef>
                <a:spcPts val="0"/>
              </a:spcBef>
              <a:spcAft>
                <a:spcPts val="0"/>
              </a:spcAft>
              <a:buClr>
                <a:schemeClr val="dk1"/>
              </a:buClr>
              <a:buSzPts val="1100"/>
              <a:buFont typeface="Arial"/>
              <a:buNone/>
            </a:pPr>
            <a:r>
              <a:rPr lang="en" sz="1600">
                <a:solidFill>
                  <a:schemeClr val="dk1"/>
                </a:solidFill>
                <a:latin typeface="Red Hat Display Medium"/>
                <a:ea typeface="Red Hat Display Medium"/>
                <a:cs typeface="Red Hat Display Medium"/>
                <a:sym typeface="Red Hat Display Medium"/>
              </a:rPr>
              <a:t>Users</a:t>
            </a:r>
            <a:endParaRPr sz="1600">
              <a:solidFill>
                <a:schemeClr val="dk1"/>
              </a:solidFill>
              <a:latin typeface="Red Hat Display Medium"/>
              <a:ea typeface="Red Hat Display Medium"/>
              <a:cs typeface="Red Hat Display Medium"/>
              <a:sym typeface="Red Hat Display Medium"/>
            </a:endParaRPr>
          </a:p>
        </p:txBody>
      </p:sp>
      <p:pic>
        <p:nvPicPr>
          <p:cNvPr id="2623" name="Google Shape;2623;p175"/>
          <p:cNvPicPr preferRelativeResize="0"/>
          <p:nvPr/>
        </p:nvPicPr>
        <p:blipFill rotWithShape="1">
          <a:blip r:embed="rId4">
            <a:alphaModFix/>
          </a:blip>
          <a:srcRect b="0" l="0" r="0" t="0"/>
          <a:stretch/>
        </p:blipFill>
        <p:spPr>
          <a:xfrm>
            <a:off x="1050938" y="3019804"/>
            <a:ext cx="423244" cy="423244"/>
          </a:xfrm>
          <a:prstGeom prst="rect">
            <a:avLst/>
          </a:prstGeom>
          <a:noFill/>
          <a:ln>
            <a:noFill/>
          </a:ln>
        </p:spPr>
      </p:pic>
      <p:pic>
        <p:nvPicPr>
          <p:cNvPr id="2624" name="Google Shape;2624;p175"/>
          <p:cNvPicPr preferRelativeResize="0"/>
          <p:nvPr/>
        </p:nvPicPr>
        <p:blipFill rotWithShape="1">
          <a:blip r:embed="rId5">
            <a:alphaModFix/>
          </a:blip>
          <a:srcRect b="0" l="0" r="0" t="0"/>
          <a:stretch/>
        </p:blipFill>
        <p:spPr>
          <a:xfrm>
            <a:off x="1046724" y="4535875"/>
            <a:ext cx="423244" cy="423244"/>
          </a:xfrm>
          <a:prstGeom prst="rect">
            <a:avLst/>
          </a:prstGeom>
          <a:noFill/>
          <a:ln>
            <a:noFill/>
          </a:ln>
        </p:spPr>
      </p:pic>
      <p:pic>
        <p:nvPicPr>
          <p:cNvPr id="2625" name="Google Shape;2625;p175"/>
          <p:cNvPicPr preferRelativeResize="0"/>
          <p:nvPr/>
        </p:nvPicPr>
        <p:blipFill rotWithShape="1">
          <a:blip r:embed="rId6">
            <a:alphaModFix/>
          </a:blip>
          <a:srcRect b="0" l="0" r="0" t="0"/>
          <a:stretch/>
        </p:blipFill>
        <p:spPr>
          <a:xfrm>
            <a:off x="1029800" y="2235459"/>
            <a:ext cx="457086" cy="457066"/>
          </a:xfrm>
          <a:prstGeom prst="rect">
            <a:avLst/>
          </a:prstGeom>
          <a:noFill/>
          <a:ln>
            <a:noFill/>
          </a:ln>
        </p:spPr>
      </p:pic>
      <p:pic>
        <p:nvPicPr>
          <p:cNvPr id="2626" name="Google Shape;2626;p175"/>
          <p:cNvPicPr preferRelativeResize="0"/>
          <p:nvPr/>
        </p:nvPicPr>
        <p:blipFill rotWithShape="1">
          <a:blip r:embed="rId7">
            <a:alphaModFix/>
          </a:blip>
          <a:srcRect b="0" l="0" r="0" t="0"/>
          <a:stretch/>
        </p:blipFill>
        <p:spPr>
          <a:xfrm>
            <a:off x="1048088" y="3763003"/>
            <a:ext cx="420519" cy="42051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176"/>
          <p:cNvSpPr txBox="1"/>
          <p:nvPr/>
        </p:nvSpPr>
        <p:spPr>
          <a:xfrm>
            <a:off x="519521" y="1393333"/>
            <a:ext cx="5473800" cy="4446300"/>
          </a:xfrm>
          <a:prstGeom prst="rect">
            <a:avLst/>
          </a:prstGeom>
          <a:noFill/>
          <a:ln>
            <a:noFill/>
          </a:ln>
        </p:spPr>
        <p:txBody>
          <a:bodyPr anchorCtr="0" anchor="t" bIns="60925" lIns="121875" spcFirstLastPara="1" rIns="121875" wrap="square" tIns="60925">
            <a:noAutofit/>
          </a:bodyPr>
          <a:lstStyle/>
          <a:p>
            <a:pPr indent="0" lvl="0" marL="0" marR="0" rtl="0" algn="l">
              <a:spcBef>
                <a:spcPts val="0"/>
              </a:spcBef>
              <a:spcAft>
                <a:spcPts val="0"/>
              </a:spcAft>
              <a:buClr>
                <a:srgbClr val="FC3E3F"/>
              </a:buClr>
              <a:buFont typeface="Arial"/>
              <a:buNone/>
            </a:pPr>
            <a:br>
              <a:rPr lang="en" sz="1200">
                <a:solidFill>
                  <a:srgbClr val="666666"/>
                </a:solidFill>
                <a:latin typeface="Red Hat Display"/>
                <a:ea typeface="Red Hat Display"/>
                <a:cs typeface="Red Hat Display"/>
                <a:sym typeface="Red Hat Display"/>
              </a:rPr>
            </a:br>
            <a:r>
              <a:rPr lang="en" sz="1900">
                <a:solidFill>
                  <a:schemeClr val="dk1"/>
                </a:solidFill>
                <a:latin typeface="Red Hat Display"/>
                <a:ea typeface="Red Hat Display"/>
                <a:cs typeface="Red Hat Display"/>
                <a:sym typeface="Red Hat Display"/>
              </a:rPr>
              <a:t>Ansible Automation Controller is a UI and RESTful API allowing you to scale IT automation, manage complex deployments and speed productivity.</a:t>
            </a:r>
            <a:endParaRPr sz="19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500"/>
              <a:buFont typeface="Arial"/>
              <a:buNone/>
            </a:pPr>
            <a:r>
              <a:t/>
            </a:r>
            <a:endParaRPr b="1" sz="1900">
              <a:solidFill>
                <a:schemeClr val="dk1"/>
              </a:solidFill>
              <a:latin typeface="Red Hat Display"/>
              <a:ea typeface="Red Hat Display"/>
              <a:cs typeface="Red Hat Display"/>
              <a:sym typeface="Red Hat Display"/>
            </a:endParaRPr>
          </a:p>
          <a:p>
            <a:pPr indent="-193040" lvl="0" marL="182880" rtl="0" algn="l">
              <a:lnSpc>
                <a:spcPct val="115000"/>
              </a:lnSpc>
              <a:spcBef>
                <a:spcPts val="600"/>
              </a:spcBef>
              <a:spcAft>
                <a:spcPts val="0"/>
              </a:spcAft>
              <a:buClr>
                <a:srgbClr val="EE0000"/>
              </a:buClr>
              <a:buSzPts val="1600"/>
              <a:buFont typeface="Red Hat Display"/>
              <a:buChar char="▸"/>
            </a:pPr>
            <a:r>
              <a:rPr lang="en" sz="1900">
                <a:solidFill>
                  <a:schemeClr val="dk1"/>
                </a:solidFill>
                <a:latin typeface="Red Hat Display"/>
                <a:ea typeface="Red Hat Display"/>
                <a:cs typeface="Red Hat Display"/>
                <a:sym typeface="Red Hat Display"/>
              </a:rPr>
              <a:t>Role-based access control</a:t>
            </a:r>
            <a:br>
              <a:rPr lang="en" sz="1900">
                <a:solidFill>
                  <a:schemeClr val="dk1"/>
                </a:solidFill>
                <a:latin typeface="Red Hat Display"/>
                <a:ea typeface="Red Hat Display"/>
                <a:cs typeface="Red Hat Display"/>
                <a:sym typeface="Red Hat Display"/>
              </a:rPr>
            </a:br>
            <a:endParaRPr sz="1900">
              <a:solidFill>
                <a:schemeClr val="dk1"/>
              </a:solidFill>
              <a:latin typeface="Red Hat Display"/>
              <a:ea typeface="Red Hat Display"/>
              <a:cs typeface="Red Hat Display"/>
              <a:sym typeface="Red Hat Display"/>
            </a:endParaRPr>
          </a:p>
          <a:p>
            <a:pPr indent="-193040" lvl="0" marL="182880" rtl="0" algn="l">
              <a:lnSpc>
                <a:spcPct val="115000"/>
              </a:lnSpc>
              <a:spcBef>
                <a:spcPts val="0"/>
              </a:spcBef>
              <a:spcAft>
                <a:spcPts val="0"/>
              </a:spcAft>
              <a:buClr>
                <a:srgbClr val="EE0000"/>
              </a:buClr>
              <a:buSzPts val="1600"/>
              <a:buFont typeface="Red Hat Display"/>
              <a:buChar char="▸"/>
            </a:pPr>
            <a:r>
              <a:rPr lang="en" sz="1900">
                <a:solidFill>
                  <a:schemeClr val="dk1"/>
                </a:solidFill>
                <a:latin typeface="Red Hat Display"/>
                <a:ea typeface="Red Hat Display"/>
                <a:cs typeface="Red Hat Display"/>
                <a:sym typeface="Red Hat Display"/>
              </a:rPr>
              <a:t>Deploy entire applications with </a:t>
            </a:r>
            <a:br>
              <a:rPr lang="en" sz="1900">
                <a:solidFill>
                  <a:schemeClr val="dk1"/>
                </a:solidFill>
                <a:latin typeface="Red Hat Display"/>
                <a:ea typeface="Red Hat Display"/>
                <a:cs typeface="Red Hat Display"/>
                <a:sym typeface="Red Hat Display"/>
              </a:rPr>
            </a:br>
            <a:r>
              <a:rPr lang="en" sz="1900">
                <a:solidFill>
                  <a:schemeClr val="dk1"/>
                </a:solidFill>
                <a:latin typeface="Red Hat Display"/>
                <a:ea typeface="Red Hat Display"/>
                <a:cs typeface="Red Hat Display"/>
                <a:sym typeface="Red Hat Display"/>
              </a:rPr>
              <a:t>  push-button deployment access</a:t>
            </a:r>
            <a:br>
              <a:rPr lang="en" sz="1900">
                <a:solidFill>
                  <a:schemeClr val="dk1"/>
                </a:solidFill>
                <a:latin typeface="Red Hat Display"/>
                <a:ea typeface="Red Hat Display"/>
                <a:cs typeface="Red Hat Display"/>
                <a:sym typeface="Red Hat Display"/>
              </a:rPr>
            </a:br>
            <a:endParaRPr sz="1900">
              <a:solidFill>
                <a:schemeClr val="dk1"/>
              </a:solidFill>
              <a:latin typeface="Red Hat Display"/>
              <a:ea typeface="Red Hat Display"/>
              <a:cs typeface="Red Hat Display"/>
              <a:sym typeface="Red Hat Display"/>
            </a:endParaRPr>
          </a:p>
          <a:p>
            <a:pPr indent="-193040" lvl="0" marL="182880" rtl="0" algn="l">
              <a:lnSpc>
                <a:spcPct val="115000"/>
              </a:lnSpc>
              <a:spcBef>
                <a:spcPts val="0"/>
              </a:spcBef>
              <a:spcAft>
                <a:spcPts val="0"/>
              </a:spcAft>
              <a:buClr>
                <a:srgbClr val="EE0000"/>
              </a:buClr>
              <a:buSzPts val="1600"/>
              <a:buFont typeface="Red Hat Display"/>
              <a:buChar char="▸"/>
            </a:pPr>
            <a:r>
              <a:rPr lang="en" sz="1900">
                <a:solidFill>
                  <a:schemeClr val="dk1"/>
                </a:solidFill>
                <a:latin typeface="Red Hat Display"/>
                <a:ea typeface="Red Hat Display"/>
                <a:cs typeface="Red Hat Display"/>
                <a:sym typeface="Red Hat Display"/>
              </a:rPr>
              <a:t>All automations are centrally logged</a:t>
            </a:r>
            <a:br>
              <a:rPr lang="en" sz="1900">
                <a:solidFill>
                  <a:schemeClr val="dk1"/>
                </a:solidFill>
                <a:latin typeface="Red Hat Display"/>
                <a:ea typeface="Red Hat Display"/>
                <a:cs typeface="Red Hat Display"/>
                <a:sym typeface="Red Hat Display"/>
              </a:rPr>
            </a:br>
            <a:endParaRPr sz="1900">
              <a:solidFill>
                <a:schemeClr val="dk1"/>
              </a:solidFill>
              <a:latin typeface="Red Hat Display"/>
              <a:ea typeface="Red Hat Display"/>
              <a:cs typeface="Red Hat Display"/>
              <a:sym typeface="Red Hat Display"/>
            </a:endParaRPr>
          </a:p>
          <a:p>
            <a:pPr indent="-212090" lvl="0" marL="182880" rtl="0" algn="l">
              <a:lnSpc>
                <a:spcPct val="115000"/>
              </a:lnSpc>
              <a:spcBef>
                <a:spcPts val="0"/>
              </a:spcBef>
              <a:spcAft>
                <a:spcPts val="0"/>
              </a:spcAft>
              <a:buClr>
                <a:schemeClr val="accent2"/>
              </a:buClr>
              <a:buSzPts val="1900"/>
              <a:buFont typeface="Red Hat Display"/>
              <a:buChar char="▸"/>
            </a:pPr>
            <a:r>
              <a:rPr lang="en" sz="1900">
                <a:solidFill>
                  <a:schemeClr val="dk1"/>
                </a:solidFill>
                <a:latin typeface="Red Hat Display"/>
                <a:ea typeface="Red Hat Display"/>
                <a:cs typeface="Red Hat Display"/>
                <a:sym typeface="Red Hat Display"/>
              </a:rPr>
              <a:t>Powerful workflows match your IT processes</a:t>
            </a:r>
            <a:endParaRPr b="1" sz="1900">
              <a:solidFill>
                <a:schemeClr val="dk1"/>
              </a:solidFill>
              <a:latin typeface="Red Hat Display"/>
              <a:ea typeface="Red Hat Display"/>
              <a:cs typeface="Red Hat Display"/>
              <a:sym typeface="Red Hat Display"/>
            </a:endParaRPr>
          </a:p>
        </p:txBody>
      </p:sp>
      <p:sp>
        <p:nvSpPr>
          <p:cNvPr id="2632" name="Google Shape;2632;p176"/>
          <p:cNvSpPr txBox="1"/>
          <p:nvPr/>
        </p:nvSpPr>
        <p:spPr>
          <a:xfrm>
            <a:off x="407123" y="474067"/>
            <a:ext cx="9180600" cy="826500"/>
          </a:xfrm>
          <a:prstGeom prst="rect">
            <a:avLst/>
          </a:prstGeom>
          <a:noFill/>
          <a:ln>
            <a:noFill/>
          </a:ln>
        </p:spPr>
        <p:txBody>
          <a:bodyPr anchorCtr="0" anchor="b" bIns="121875" lIns="121875" spcFirstLastPara="1" rIns="121875" wrap="square" tIns="121875">
            <a:noAutofit/>
          </a:bodyPr>
          <a:lstStyle/>
          <a:p>
            <a:pPr indent="0" lvl="0" marL="0" rtl="0" algn="l">
              <a:spcBef>
                <a:spcPts val="0"/>
              </a:spcBef>
              <a:spcAft>
                <a:spcPts val="0"/>
              </a:spcAft>
              <a:buNone/>
            </a:pPr>
            <a:r>
              <a:rPr lang="en" sz="3700">
                <a:solidFill>
                  <a:srgbClr val="EE0000"/>
                </a:solidFill>
                <a:latin typeface="Red Hat Display"/>
                <a:ea typeface="Red Hat Display"/>
                <a:cs typeface="Red Hat Display"/>
                <a:sym typeface="Red Hat Display"/>
              </a:rPr>
              <a:t>What is Ansible Automation Controller?</a:t>
            </a:r>
            <a:endParaRPr sz="3700">
              <a:solidFill>
                <a:srgbClr val="EE0000"/>
              </a:solidFill>
              <a:latin typeface="Red Hat Display"/>
              <a:ea typeface="Red Hat Display"/>
              <a:cs typeface="Red Hat Display"/>
              <a:sym typeface="Red Hat Display"/>
            </a:endParaRPr>
          </a:p>
        </p:txBody>
      </p:sp>
      <p:pic>
        <p:nvPicPr>
          <p:cNvPr id="2633" name="Google Shape;2633;p176"/>
          <p:cNvPicPr preferRelativeResize="0"/>
          <p:nvPr/>
        </p:nvPicPr>
        <p:blipFill>
          <a:blip r:embed="rId3">
            <a:alphaModFix/>
          </a:blip>
          <a:stretch>
            <a:fillRect/>
          </a:stretch>
        </p:blipFill>
        <p:spPr>
          <a:xfrm>
            <a:off x="6845251" y="1526950"/>
            <a:ext cx="4717050" cy="3956498"/>
          </a:xfrm>
          <a:prstGeom prst="rect">
            <a:avLst/>
          </a:prstGeom>
          <a:noFill/>
          <a:ln>
            <a:noFill/>
          </a:ln>
        </p:spPr>
      </p:pic>
      <p:pic>
        <p:nvPicPr>
          <p:cNvPr id="2634" name="Google Shape;2634;p176"/>
          <p:cNvPicPr preferRelativeResize="0"/>
          <p:nvPr/>
        </p:nvPicPr>
        <p:blipFill rotWithShape="1">
          <a:blip r:embed="rId4">
            <a:alphaModFix/>
          </a:blip>
          <a:srcRect b="21856" l="0" r="0" t="0"/>
          <a:stretch/>
        </p:blipFill>
        <p:spPr>
          <a:xfrm>
            <a:off x="7067400" y="2305575"/>
            <a:ext cx="4445725" cy="290204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grpSp>
        <p:nvGrpSpPr>
          <p:cNvPr id="2639" name="Google Shape;2639;p177"/>
          <p:cNvGrpSpPr/>
          <p:nvPr/>
        </p:nvGrpSpPr>
        <p:grpSpPr>
          <a:xfrm>
            <a:off x="8248217" y="1352675"/>
            <a:ext cx="3496899" cy="2161500"/>
            <a:chOff x="-1192574" y="892700"/>
            <a:chExt cx="3496200" cy="2161500"/>
          </a:xfrm>
        </p:grpSpPr>
        <p:sp>
          <p:nvSpPr>
            <p:cNvPr id="2640" name="Google Shape;2640;p177"/>
            <p:cNvSpPr/>
            <p:nvPr/>
          </p:nvSpPr>
          <p:spPr>
            <a:xfrm>
              <a:off x="-1192574" y="892700"/>
              <a:ext cx="3496200" cy="2161500"/>
            </a:xfrm>
            <a:prstGeom prst="rect">
              <a:avLst/>
            </a:prstGeom>
            <a:solidFill>
              <a:schemeClr val="dk2"/>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2641" name="Google Shape;2641;p177"/>
            <p:cNvSpPr/>
            <p:nvPr/>
          </p:nvSpPr>
          <p:spPr>
            <a:xfrm>
              <a:off x="-1030415" y="1083967"/>
              <a:ext cx="3168000" cy="603600"/>
            </a:xfrm>
            <a:prstGeom prst="rect">
              <a:avLst/>
            </a:prstGeom>
            <a:solidFill>
              <a:schemeClr val="dk2"/>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600">
                  <a:solidFill>
                    <a:srgbClr val="F2F2F2"/>
                  </a:solidFill>
                  <a:latin typeface="Red Hat Display"/>
                  <a:ea typeface="Red Hat Display"/>
                  <a:cs typeface="Red Hat Display"/>
                  <a:sym typeface="Red Hat Display"/>
                </a:rPr>
                <a:t>RBAC</a:t>
              </a:r>
              <a:endParaRPr b="1" sz="16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2642" name="Google Shape;2642;p177"/>
            <p:cNvSpPr txBox="1"/>
            <p:nvPr/>
          </p:nvSpPr>
          <p:spPr>
            <a:xfrm>
              <a:off x="-1026416" y="1536364"/>
              <a:ext cx="3168000" cy="12108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300">
                  <a:solidFill>
                    <a:srgbClr val="FFFFFF"/>
                  </a:solidFill>
                  <a:latin typeface="Red Hat Display"/>
                  <a:ea typeface="Red Hat Display"/>
                  <a:cs typeface="Red Hat Display"/>
                  <a:sym typeface="Red Hat Display"/>
                </a:rPr>
                <a:t>Allow restricting playbook access to authorized users. One team can use playbooks in check mode (read-only) while others have full administrative abilities.</a:t>
              </a:r>
              <a:endParaRPr sz="1200">
                <a:solidFill>
                  <a:srgbClr val="FFFFFF"/>
                </a:solidFill>
                <a:latin typeface="Red Hat Display"/>
                <a:ea typeface="Red Hat Display"/>
                <a:cs typeface="Red Hat Display"/>
                <a:sym typeface="Red Hat Display"/>
              </a:endParaRPr>
            </a:p>
          </p:txBody>
        </p:sp>
      </p:grpSp>
      <p:grpSp>
        <p:nvGrpSpPr>
          <p:cNvPr id="2643" name="Google Shape;2643;p177"/>
          <p:cNvGrpSpPr/>
          <p:nvPr/>
        </p:nvGrpSpPr>
        <p:grpSpPr>
          <a:xfrm>
            <a:off x="526667" y="1352675"/>
            <a:ext cx="3496899" cy="2161500"/>
            <a:chOff x="4388435" y="1333000"/>
            <a:chExt cx="3496200" cy="2161500"/>
          </a:xfrm>
        </p:grpSpPr>
        <p:sp>
          <p:nvSpPr>
            <p:cNvPr id="2644" name="Google Shape;2644;p177"/>
            <p:cNvSpPr/>
            <p:nvPr/>
          </p:nvSpPr>
          <p:spPr>
            <a:xfrm>
              <a:off x="4388435" y="1333000"/>
              <a:ext cx="3496200" cy="2161500"/>
            </a:xfrm>
            <a:prstGeom prst="rect">
              <a:avLst/>
            </a:prstGeom>
            <a:solidFill>
              <a:schemeClr val="dk2"/>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2645" name="Google Shape;2645;p177"/>
            <p:cNvSpPr/>
            <p:nvPr/>
          </p:nvSpPr>
          <p:spPr>
            <a:xfrm>
              <a:off x="4550595" y="1524267"/>
              <a:ext cx="3168000" cy="452400"/>
            </a:xfrm>
            <a:prstGeom prst="rect">
              <a:avLst/>
            </a:prstGeom>
            <a:solidFill>
              <a:schemeClr val="dk2"/>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600">
                  <a:solidFill>
                    <a:srgbClr val="F2F2F2"/>
                  </a:solidFill>
                  <a:latin typeface="Red Hat Display"/>
                  <a:ea typeface="Red Hat Display"/>
                  <a:cs typeface="Red Hat Display"/>
                  <a:sym typeface="Red Hat Display"/>
                </a:rPr>
                <a:t>Push button</a:t>
              </a:r>
              <a:endParaRPr b="1" sz="16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2646" name="Google Shape;2646;p177"/>
            <p:cNvSpPr txBox="1"/>
            <p:nvPr/>
          </p:nvSpPr>
          <p:spPr>
            <a:xfrm>
              <a:off x="4550595" y="2115231"/>
              <a:ext cx="3168000" cy="12108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2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500"/>
                <a:buFont typeface="Arial"/>
                <a:buNone/>
              </a:pPr>
              <a:r>
                <a:rPr lang="en" sz="1300">
                  <a:solidFill>
                    <a:schemeClr val="lt1"/>
                  </a:solidFill>
                  <a:latin typeface="Red Hat Display"/>
                  <a:ea typeface="Red Hat Display"/>
                  <a:cs typeface="Red Hat Display"/>
                  <a:sym typeface="Red Hat Display"/>
                </a:rPr>
                <a:t>An intuitive user interface experience makes it easy for novice users to execute playbooks you allow them access to.</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500"/>
                <a:buFont typeface="Arial"/>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500"/>
                <a:buFont typeface="Arial"/>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500"/>
                <a:buFont typeface="Arial"/>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p:txBody>
        </p:sp>
      </p:grpSp>
      <p:sp>
        <p:nvSpPr>
          <p:cNvPr id="2647" name="Google Shape;2647;p177"/>
          <p:cNvSpPr/>
          <p:nvPr/>
        </p:nvSpPr>
        <p:spPr>
          <a:xfrm>
            <a:off x="4387472" y="1352675"/>
            <a:ext cx="3497100" cy="2161500"/>
          </a:xfrm>
          <a:prstGeom prst="rect">
            <a:avLst/>
          </a:prstGeom>
          <a:solidFill>
            <a:schemeClr val="dk2"/>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2648" name="Google Shape;2648;p177"/>
          <p:cNvSpPr/>
          <p:nvPr/>
        </p:nvSpPr>
        <p:spPr>
          <a:xfrm>
            <a:off x="4549668" y="1543942"/>
            <a:ext cx="3168600" cy="6036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600">
                <a:solidFill>
                  <a:srgbClr val="F2F2F2"/>
                </a:solidFill>
                <a:latin typeface="Red Hat Display"/>
                <a:ea typeface="Red Hat Display"/>
                <a:cs typeface="Red Hat Display"/>
                <a:sym typeface="Red Hat Display"/>
              </a:rPr>
              <a:t>RESTful API</a:t>
            </a:r>
            <a:endParaRPr b="1" sz="16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2649" name="Google Shape;2649;p177"/>
          <p:cNvSpPr txBox="1"/>
          <p:nvPr/>
        </p:nvSpPr>
        <p:spPr>
          <a:xfrm>
            <a:off x="4553667" y="2068339"/>
            <a:ext cx="3168600" cy="12108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Clr>
                <a:schemeClr val="dk1"/>
              </a:buClr>
              <a:buSzPts val="1500"/>
              <a:buFont typeface="Arial"/>
              <a:buNone/>
            </a:pPr>
            <a:r>
              <a:rPr lang="en" sz="1300">
                <a:solidFill>
                  <a:schemeClr val="lt1"/>
                </a:solidFill>
                <a:latin typeface="Red Hat Display"/>
                <a:ea typeface="Red Hat Display"/>
                <a:cs typeface="Red Hat Display"/>
                <a:sym typeface="Red Hat Display"/>
              </a:rPr>
              <a:t>With an API first mentality every feature and function of controller can be API driven. Allow seamless integration with other tools like ServiceNow and Infoblox.</a:t>
            </a:r>
            <a:endParaRPr sz="13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p:txBody>
      </p:sp>
      <p:sp>
        <p:nvSpPr>
          <p:cNvPr id="2650" name="Google Shape;2650;p177"/>
          <p:cNvSpPr/>
          <p:nvPr/>
        </p:nvSpPr>
        <p:spPr>
          <a:xfrm>
            <a:off x="8244298" y="3760650"/>
            <a:ext cx="3497100" cy="2161500"/>
          </a:xfrm>
          <a:prstGeom prst="rect">
            <a:avLst/>
          </a:prstGeom>
          <a:solidFill>
            <a:schemeClr val="dk2"/>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2651" name="Google Shape;2651;p177"/>
          <p:cNvSpPr/>
          <p:nvPr/>
        </p:nvSpPr>
        <p:spPr>
          <a:xfrm>
            <a:off x="8406494" y="3951917"/>
            <a:ext cx="3168600" cy="603600"/>
          </a:xfrm>
          <a:prstGeom prst="rect">
            <a:avLst/>
          </a:prstGeom>
          <a:solidFill>
            <a:schemeClr val="dk2"/>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600">
                <a:solidFill>
                  <a:srgbClr val="F2F2F2"/>
                </a:solidFill>
                <a:latin typeface="Red Hat Display"/>
                <a:ea typeface="Red Hat Display"/>
                <a:cs typeface="Red Hat Display"/>
                <a:sym typeface="Red Hat Display"/>
              </a:rPr>
              <a:t>Workflows</a:t>
            </a:r>
            <a:endParaRPr b="1" sz="16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2652" name="Google Shape;2652;p177"/>
          <p:cNvSpPr txBox="1"/>
          <p:nvPr/>
        </p:nvSpPr>
        <p:spPr>
          <a:xfrm>
            <a:off x="8410494" y="4732883"/>
            <a:ext cx="3168600" cy="14403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300">
                <a:solidFill>
                  <a:schemeClr val="lt1"/>
                </a:solidFill>
                <a:latin typeface="Red Hat Display"/>
                <a:ea typeface="Red Hat Display"/>
                <a:cs typeface="Red Hat Display"/>
                <a:sym typeface="Red Hat Display"/>
              </a:rPr>
              <a:t>Automation controller’s multi-playbook workflows chain any number of playbooks, regardless of whether they use different inventories, run as different users, run at once or utilize different credentials.</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p:txBody>
      </p:sp>
      <p:sp>
        <p:nvSpPr>
          <p:cNvPr id="2653" name="Google Shape;2653;p177"/>
          <p:cNvSpPr/>
          <p:nvPr/>
        </p:nvSpPr>
        <p:spPr>
          <a:xfrm>
            <a:off x="526779" y="3760638"/>
            <a:ext cx="3497100" cy="2161500"/>
          </a:xfrm>
          <a:prstGeom prst="rect">
            <a:avLst/>
          </a:prstGeom>
          <a:solidFill>
            <a:schemeClr val="dk2"/>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2654" name="Google Shape;2654;p177"/>
          <p:cNvSpPr/>
          <p:nvPr/>
        </p:nvSpPr>
        <p:spPr>
          <a:xfrm>
            <a:off x="688975" y="3951904"/>
            <a:ext cx="3168600" cy="603600"/>
          </a:xfrm>
          <a:prstGeom prst="rect">
            <a:avLst/>
          </a:prstGeom>
          <a:solidFill>
            <a:schemeClr val="dk2"/>
          </a:solidFill>
          <a:ln>
            <a:noFill/>
          </a:ln>
        </p:spPr>
        <p:txBody>
          <a:bodyPr anchorCtr="0" anchor="t" bIns="60925" lIns="121875" spcFirstLastPara="1" rIns="121875" wrap="square" tIns="60925">
            <a:noAutofit/>
          </a:bodyPr>
          <a:lstStyle/>
          <a:p>
            <a:pPr indent="0" lvl="0" marL="0" rtl="0" algn="l">
              <a:spcBef>
                <a:spcPts val="0"/>
              </a:spcBef>
              <a:spcAft>
                <a:spcPts val="0"/>
              </a:spcAft>
              <a:buClr>
                <a:schemeClr val="dk1"/>
              </a:buClr>
              <a:buFont typeface="Arial"/>
              <a:buNone/>
            </a:pPr>
            <a:r>
              <a:rPr b="1" lang="en" sz="1600">
                <a:solidFill>
                  <a:srgbClr val="F2F2F2"/>
                </a:solidFill>
                <a:latin typeface="Red Hat Display"/>
                <a:ea typeface="Red Hat Display"/>
                <a:cs typeface="Red Hat Display"/>
                <a:sym typeface="Red Hat Display"/>
              </a:rPr>
              <a:t>Enterprise integrations</a:t>
            </a:r>
            <a:endParaRPr sz="1600">
              <a:solidFill>
                <a:srgbClr val="FFFFFF"/>
              </a:solidFill>
              <a:latin typeface="Red Hat Display"/>
              <a:ea typeface="Red Hat Display"/>
              <a:cs typeface="Red Hat Display"/>
              <a:sym typeface="Red Hat Display"/>
            </a:endParaRPr>
          </a:p>
        </p:txBody>
      </p:sp>
      <p:sp>
        <p:nvSpPr>
          <p:cNvPr id="2655" name="Google Shape;2655;p177"/>
          <p:cNvSpPr txBox="1"/>
          <p:nvPr/>
        </p:nvSpPr>
        <p:spPr>
          <a:xfrm>
            <a:off x="690975" y="4732868"/>
            <a:ext cx="3168600" cy="12108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300">
                <a:solidFill>
                  <a:schemeClr val="lt1"/>
                </a:solidFill>
                <a:latin typeface="Red Hat Display"/>
                <a:ea typeface="Red Hat Display"/>
                <a:cs typeface="Red Hat Display"/>
                <a:sym typeface="Red Hat Display"/>
              </a:rPr>
              <a:t>Integrate with enterprise authentication like TACACS+, RADIUS, Azure AD. Setup token authentication with OAuth 2. Setup notifications with PagerDuty, Slack and Twilio.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p:txBody>
      </p:sp>
      <p:sp>
        <p:nvSpPr>
          <p:cNvPr id="2656" name="Google Shape;2656;p177"/>
          <p:cNvSpPr/>
          <p:nvPr/>
        </p:nvSpPr>
        <p:spPr>
          <a:xfrm>
            <a:off x="4385534" y="3760650"/>
            <a:ext cx="3497100" cy="2161500"/>
          </a:xfrm>
          <a:prstGeom prst="rect">
            <a:avLst/>
          </a:prstGeom>
          <a:solidFill>
            <a:schemeClr val="dk2"/>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600">
              <a:latin typeface="Red Hat Display"/>
              <a:ea typeface="Red Hat Display"/>
              <a:cs typeface="Red Hat Display"/>
              <a:sym typeface="Red Hat Display"/>
            </a:endParaRPr>
          </a:p>
        </p:txBody>
      </p:sp>
      <p:sp>
        <p:nvSpPr>
          <p:cNvPr id="2657" name="Google Shape;2657;p177"/>
          <p:cNvSpPr/>
          <p:nvPr/>
        </p:nvSpPr>
        <p:spPr>
          <a:xfrm>
            <a:off x="4547730" y="3951917"/>
            <a:ext cx="3168600" cy="840000"/>
          </a:xfrm>
          <a:prstGeom prst="rect">
            <a:avLst/>
          </a:prstGeom>
          <a:solidFill>
            <a:schemeClr val="dk2"/>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600">
                <a:solidFill>
                  <a:srgbClr val="F2F2F2"/>
                </a:solidFill>
                <a:latin typeface="Red Hat Display"/>
                <a:ea typeface="Red Hat Display"/>
                <a:cs typeface="Red Hat Display"/>
                <a:sym typeface="Red Hat Display"/>
              </a:rPr>
              <a:t>Centralized logging</a:t>
            </a:r>
            <a:endParaRPr b="1" sz="16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2658" name="Google Shape;2658;p177"/>
          <p:cNvSpPr txBox="1"/>
          <p:nvPr/>
        </p:nvSpPr>
        <p:spPr>
          <a:xfrm>
            <a:off x="4551730" y="4618014"/>
            <a:ext cx="3168600" cy="12108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br>
              <a:rPr b="1" lang="en" sz="1200">
                <a:solidFill>
                  <a:schemeClr val="lt1"/>
                </a:solidFill>
                <a:latin typeface="Red Hat Display"/>
                <a:ea typeface="Red Hat Display"/>
                <a:cs typeface="Red Hat Display"/>
                <a:sym typeface="Red Hat Display"/>
              </a:rPr>
            </a:br>
            <a:endParaRPr b="1" sz="12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300">
                <a:solidFill>
                  <a:srgbClr val="FFFFFF"/>
                </a:solidFill>
                <a:latin typeface="Red Hat Display"/>
                <a:ea typeface="Red Hat Display"/>
                <a:cs typeface="Red Hat Display"/>
                <a:sym typeface="Red Hat Display"/>
              </a:rPr>
              <a:t>All automation activity is securely logged. Who ran it, how they customized it, what it did, where it happened - all securely stored and viewable later, or exported through Automation controller</a:t>
            </a:r>
            <a:r>
              <a:rPr lang="en" sz="1300">
                <a:solidFill>
                  <a:srgbClr val="FFFFFF"/>
                </a:solidFill>
                <a:latin typeface="Red Hat Display"/>
                <a:ea typeface="Red Hat Display"/>
                <a:cs typeface="Red Hat Display"/>
                <a:sym typeface="Red Hat Display"/>
              </a:rPr>
              <a:t>s</a:t>
            </a:r>
            <a:r>
              <a:rPr lang="en" sz="1300">
                <a:solidFill>
                  <a:srgbClr val="FFFFFF"/>
                </a:solidFill>
                <a:latin typeface="Red Hat Display"/>
                <a:ea typeface="Red Hat Display"/>
                <a:cs typeface="Red Hat Display"/>
                <a:sym typeface="Red Hat Display"/>
              </a:rPr>
              <a:t> API.</a:t>
            </a:r>
            <a:endParaRPr sz="13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p:txBody>
      </p:sp>
      <p:sp>
        <p:nvSpPr>
          <p:cNvPr id="2659" name="Google Shape;2659;p177"/>
          <p:cNvSpPr txBox="1"/>
          <p:nvPr/>
        </p:nvSpPr>
        <p:spPr>
          <a:xfrm>
            <a:off x="2778350" y="387350"/>
            <a:ext cx="6668400" cy="8103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3700">
                <a:solidFill>
                  <a:schemeClr val="dk1"/>
                </a:solidFill>
                <a:latin typeface="Red Hat Display"/>
                <a:ea typeface="Red Hat Display"/>
                <a:cs typeface="Red Hat Display"/>
                <a:sym typeface="Red Hat Display"/>
              </a:rPr>
              <a:t>Automation controller</a:t>
            </a:r>
            <a:endParaRPr sz="3700">
              <a:solidFill>
                <a:schemeClr val="dk1"/>
              </a:solidFill>
              <a:latin typeface="Red Hat Display"/>
              <a:ea typeface="Red Hat Display"/>
              <a:cs typeface="Red Hat Display"/>
              <a:sym typeface="Red Hat Display"/>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178"/>
          <p:cNvSpPr txBox="1"/>
          <p:nvPr/>
        </p:nvSpPr>
        <p:spPr>
          <a:xfrm>
            <a:off x="884829" y="1100350"/>
            <a:ext cx="104193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latin typeface="Red Hat Display"/>
                <a:ea typeface="Red Hat Display"/>
                <a:cs typeface="Red Hat Display"/>
                <a:sym typeface="Red Hat Display"/>
              </a:rPr>
              <a:t>Lab Time</a:t>
            </a:r>
            <a:endParaRPr sz="3600">
              <a:solidFill>
                <a:srgbClr val="000000"/>
              </a:solidFill>
              <a:latin typeface="Red Hat Display"/>
              <a:ea typeface="Red Hat Display"/>
              <a:cs typeface="Red Hat Display"/>
              <a:sym typeface="Red Hat Display"/>
            </a:endParaRPr>
          </a:p>
        </p:txBody>
      </p:sp>
      <p:sp>
        <p:nvSpPr>
          <p:cNvPr id="2665" name="Google Shape;2665;p178"/>
          <p:cNvSpPr txBox="1"/>
          <p:nvPr/>
        </p:nvSpPr>
        <p:spPr>
          <a:xfrm>
            <a:off x="884904" y="1653550"/>
            <a:ext cx="104193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800">
                <a:solidFill>
                  <a:srgbClr val="EE0000"/>
                </a:solidFill>
                <a:latin typeface="Red Hat Display"/>
                <a:ea typeface="Red Hat Display"/>
                <a:cs typeface="Red Hat Display"/>
                <a:sym typeface="Red Hat Display"/>
              </a:rPr>
              <a:t>Exercise 5: Explore Automation controller</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0"/>
              </a:spcAft>
              <a:buNone/>
            </a:pPr>
            <a:r>
              <a:t/>
            </a:r>
            <a:endParaRPr sz="1800">
              <a:solidFill>
                <a:srgbClr val="EE0000"/>
              </a:solidFill>
              <a:latin typeface="Red Hat Display"/>
              <a:ea typeface="Red Hat Display"/>
              <a:cs typeface="Red Hat Display"/>
              <a:sym typeface="Red Hat Display"/>
            </a:endParaRPr>
          </a:p>
          <a:p>
            <a:pPr indent="0" lvl="0" marL="0" rtl="0" algn="ctr">
              <a:lnSpc>
                <a:spcPct val="140000"/>
              </a:lnSpc>
              <a:spcBef>
                <a:spcPts val="500"/>
              </a:spcBef>
              <a:spcAft>
                <a:spcPts val="500"/>
              </a:spcAft>
              <a:buNone/>
            </a:pPr>
            <a:r>
              <a:t/>
            </a:r>
            <a:endParaRPr sz="1800">
              <a:solidFill>
                <a:srgbClr val="EE0000"/>
              </a:solidFill>
              <a:latin typeface="Red Hat Display"/>
              <a:ea typeface="Red Hat Display"/>
              <a:cs typeface="Red Hat Display"/>
              <a:sym typeface="Red Hat Display"/>
            </a:endParaRPr>
          </a:p>
        </p:txBody>
      </p:sp>
      <p:sp>
        <p:nvSpPr>
          <p:cNvPr id="2666" name="Google Shape;2666;p178"/>
          <p:cNvSpPr txBox="1"/>
          <p:nvPr/>
        </p:nvSpPr>
        <p:spPr>
          <a:xfrm>
            <a:off x="1888950" y="2779022"/>
            <a:ext cx="8413800" cy="141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sz="1900" u="sng">
                <a:solidFill>
                  <a:schemeClr val="hlink"/>
                </a:solidFill>
                <a:latin typeface="Red Hat Text"/>
                <a:ea typeface="Red Hat Text"/>
                <a:cs typeface="Red Hat Text"/>
                <a:sym typeface="Red Hat Text"/>
                <a:hlinkClick r:id="rId3"/>
              </a:rPr>
              <a:t>red.ht/network-workshop-5</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900">
                <a:latin typeface="Red Hat Text"/>
                <a:ea typeface="Red Hat Text"/>
                <a:cs typeface="Red Hat Text"/>
                <a:sym typeface="Red Hat Text"/>
              </a:rPr>
              <a:t>Explore and understand the Automation controller lab environment.</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Clr>
                <a:schemeClr val="dk1"/>
              </a:buClr>
              <a:buSzPts val="1500"/>
              <a:buFont typeface="Arial"/>
              <a:buNone/>
            </a:pPr>
            <a:r>
              <a:t/>
            </a:r>
            <a:endParaRPr sz="1900">
              <a:latin typeface="Red Hat Text"/>
              <a:ea typeface="Red Hat Text"/>
              <a:cs typeface="Red Hat Text"/>
              <a:sym typeface="Red Hat Text"/>
            </a:endParaRPr>
          </a:p>
          <a:p>
            <a:pPr indent="0" lvl="0" marL="0" rtl="0" algn="l">
              <a:spcBef>
                <a:spcPts val="0"/>
              </a:spcBef>
              <a:spcAft>
                <a:spcPts val="0"/>
              </a:spcAft>
              <a:buNone/>
            </a:pPr>
            <a:r>
              <a:t/>
            </a:r>
            <a:endParaRPr sz="1900">
              <a:latin typeface="Red Hat Text"/>
              <a:ea typeface="Red Hat Text"/>
              <a:cs typeface="Red Hat Text"/>
              <a:sym typeface="Red Hat Text"/>
            </a:endParaRPr>
          </a:p>
        </p:txBody>
      </p:sp>
      <p:pic>
        <p:nvPicPr>
          <p:cNvPr id="2667" name="Google Shape;2667;p178"/>
          <p:cNvPicPr preferRelativeResize="0"/>
          <p:nvPr/>
        </p:nvPicPr>
        <p:blipFill rotWithShape="1">
          <a:blip r:embed="rId4">
            <a:alphaModFix/>
          </a:blip>
          <a:srcRect b="0" l="0" r="0" t="0"/>
          <a:stretch/>
        </p:blipFill>
        <p:spPr>
          <a:xfrm>
            <a:off x="1587771" y="2912402"/>
            <a:ext cx="301676" cy="301676"/>
          </a:xfrm>
          <a:prstGeom prst="rect">
            <a:avLst/>
          </a:prstGeom>
          <a:noFill/>
          <a:ln>
            <a:noFill/>
          </a:ln>
        </p:spPr>
      </p:pic>
      <p:pic>
        <p:nvPicPr>
          <p:cNvPr id="2668" name="Google Shape;2668;p178"/>
          <p:cNvPicPr preferRelativeResize="0"/>
          <p:nvPr/>
        </p:nvPicPr>
        <p:blipFill rotWithShape="1">
          <a:blip r:embed="rId5">
            <a:alphaModFix/>
          </a:blip>
          <a:srcRect b="0" l="0" r="0" t="0"/>
          <a:stretch/>
        </p:blipFill>
        <p:spPr>
          <a:xfrm>
            <a:off x="1588278" y="4889500"/>
            <a:ext cx="300675" cy="300675"/>
          </a:xfrm>
          <a:prstGeom prst="rect">
            <a:avLst/>
          </a:prstGeom>
          <a:noFill/>
          <a:ln>
            <a:noFill/>
          </a:ln>
        </p:spPr>
      </p:pic>
      <p:sp>
        <p:nvSpPr>
          <p:cNvPr id="2669" name="Google Shape;2669;p178"/>
          <p:cNvSpPr txBox="1"/>
          <p:nvPr/>
        </p:nvSpPr>
        <p:spPr>
          <a:xfrm>
            <a:off x="1951200" y="48013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Red Hat Text"/>
                <a:ea typeface="Red Hat Text"/>
                <a:cs typeface="Red Hat Text"/>
                <a:sym typeface="Red Hat Text"/>
              </a:rPr>
              <a:t>Approximate time: 15 mins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179"/>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latin typeface="Red Hat Text Medium"/>
                <a:ea typeface="Red Hat Text Medium"/>
                <a:cs typeface="Red Hat Text Medium"/>
                <a:sym typeface="Red Hat Text Medium"/>
              </a:rPr>
              <a:t>‹#›</a:t>
            </a:fld>
            <a:endParaRPr>
              <a:solidFill>
                <a:srgbClr val="000000"/>
              </a:solidFill>
              <a:latin typeface="Red Hat Text Medium"/>
              <a:ea typeface="Red Hat Text Medium"/>
              <a:cs typeface="Red Hat Text Medium"/>
              <a:sym typeface="Red Hat Text Medium"/>
            </a:endParaRPr>
          </a:p>
        </p:txBody>
      </p:sp>
      <p:sp>
        <p:nvSpPr>
          <p:cNvPr id="2675" name="Google Shape;2675;p179"/>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Ansible Network Automation Workshop</a:t>
            </a:r>
            <a:endParaRPr>
              <a:latin typeface="Red Hat Text"/>
              <a:ea typeface="Red Hat Text"/>
              <a:cs typeface="Red Hat Text"/>
              <a:sym typeface="Red Hat Text"/>
            </a:endParaRPr>
          </a:p>
        </p:txBody>
      </p:sp>
      <p:pic>
        <p:nvPicPr>
          <p:cNvPr id="2676" name="Google Shape;2676;p179"/>
          <p:cNvPicPr preferRelativeResize="0"/>
          <p:nvPr/>
        </p:nvPicPr>
        <p:blipFill>
          <a:blip r:embed="rId3">
            <a:alphaModFix/>
          </a:blip>
          <a:stretch>
            <a:fillRect/>
          </a:stretch>
        </p:blipFill>
        <p:spPr>
          <a:xfrm>
            <a:off x="9772973" y="320475"/>
            <a:ext cx="1457325" cy="1457325"/>
          </a:xfrm>
          <a:prstGeom prst="rect">
            <a:avLst/>
          </a:prstGeom>
          <a:noFill/>
          <a:ln>
            <a:noFill/>
          </a:ln>
        </p:spPr>
      </p:pic>
      <p:sp>
        <p:nvSpPr>
          <p:cNvPr id="2677" name="Google Shape;2677;p179"/>
          <p:cNvSpPr txBox="1"/>
          <p:nvPr>
            <p:ph idx="4294967295" type="title"/>
          </p:nvPr>
        </p:nvSpPr>
        <p:spPr>
          <a:xfrm>
            <a:off x="447777" y="1084550"/>
            <a:ext cx="8312400" cy="21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Section 6</a:t>
            </a:r>
            <a:endParaRPr sz="6000"/>
          </a:p>
          <a:p>
            <a:pPr indent="0" lvl="0" marL="0" rtl="0" algn="l">
              <a:spcBef>
                <a:spcPts val="0"/>
              </a:spcBef>
              <a:spcAft>
                <a:spcPts val="0"/>
              </a:spcAft>
              <a:buNone/>
            </a:pPr>
            <a:r>
              <a:rPr lang="en" sz="6000"/>
              <a:t>Job Templates</a:t>
            </a:r>
            <a:endParaRPr sz="6000"/>
          </a:p>
          <a:p>
            <a:pPr indent="0" lvl="0" marL="0" rtl="0" algn="l">
              <a:spcBef>
                <a:spcPts val="0"/>
              </a:spcBef>
              <a:spcAft>
                <a:spcPts val="0"/>
              </a:spcAft>
              <a:buNone/>
            </a:pPr>
            <a:r>
              <a:t/>
            </a:r>
            <a:endParaRPr sz="6000"/>
          </a:p>
        </p:txBody>
      </p:sp>
      <p:sp>
        <p:nvSpPr>
          <p:cNvPr id="2678" name="Google Shape;2678;p179"/>
          <p:cNvSpPr txBox="1"/>
          <p:nvPr>
            <p:ph idx="4294967295" type="subTitle"/>
          </p:nvPr>
        </p:nvSpPr>
        <p:spPr>
          <a:xfrm>
            <a:off x="922175" y="3402450"/>
            <a:ext cx="6910500" cy="234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ed Hat Text"/>
                <a:ea typeface="Red Hat Text"/>
                <a:cs typeface="Red Hat Text"/>
                <a:sym typeface="Red Hat Text"/>
              </a:rPr>
              <a:t>Topics Covered:</a:t>
            </a:r>
            <a:endParaRPr sz="2400">
              <a:solidFill>
                <a:schemeClr val="dk1"/>
              </a:solidFill>
              <a:latin typeface="Red Hat Text"/>
              <a:ea typeface="Red Hat Text"/>
              <a:cs typeface="Red Hat Text"/>
              <a:sym typeface="Red Hat Text"/>
            </a:endParaRPr>
          </a:p>
          <a:p>
            <a:pPr indent="-381000" lvl="0" marL="457200" rtl="0" algn="l">
              <a:spcBef>
                <a:spcPts val="50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Job Templates</a:t>
            </a:r>
            <a:endParaRPr sz="2400">
              <a:solidFill>
                <a:schemeClr val="dk1"/>
              </a:solidFill>
              <a:latin typeface="Red Hat Text"/>
              <a:ea typeface="Red Hat Text"/>
              <a:cs typeface="Red Hat Text"/>
              <a:sym typeface="Red Hat Text"/>
            </a:endParaRPr>
          </a:p>
          <a:p>
            <a:pPr indent="-381000" lvl="1" marL="9144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Inventory</a:t>
            </a:r>
            <a:endParaRPr sz="2400">
              <a:solidFill>
                <a:schemeClr val="dk1"/>
              </a:solidFill>
              <a:latin typeface="Red Hat Text"/>
              <a:ea typeface="Red Hat Text"/>
              <a:cs typeface="Red Hat Text"/>
              <a:sym typeface="Red Hat Text"/>
            </a:endParaRPr>
          </a:p>
          <a:p>
            <a:pPr indent="-381000" lvl="1" marL="9144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Credentials</a:t>
            </a:r>
            <a:endParaRPr sz="2400">
              <a:solidFill>
                <a:schemeClr val="dk1"/>
              </a:solidFill>
              <a:latin typeface="Red Hat Text"/>
              <a:ea typeface="Red Hat Text"/>
              <a:cs typeface="Red Hat Text"/>
              <a:sym typeface="Red Hat Text"/>
            </a:endParaRPr>
          </a:p>
          <a:p>
            <a:pPr indent="-381000" lvl="1" marL="914400" rtl="0" algn="l">
              <a:spcBef>
                <a:spcPts val="0"/>
              </a:spcBef>
              <a:spcAft>
                <a:spcPts val="0"/>
              </a:spcAft>
              <a:buClr>
                <a:schemeClr val="dk1"/>
              </a:buClr>
              <a:buSzPts val="2400"/>
              <a:buFont typeface="Red Hat Text"/>
              <a:buChar char="･"/>
            </a:pPr>
            <a:r>
              <a:rPr lang="en" sz="2400">
                <a:solidFill>
                  <a:schemeClr val="dk1"/>
                </a:solidFill>
                <a:latin typeface="Red Hat Text"/>
                <a:ea typeface="Red Hat Text"/>
                <a:cs typeface="Red Hat Text"/>
                <a:sym typeface="Red Hat Text"/>
              </a:rPr>
              <a:t>Projects</a:t>
            </a:r>
            <a:endParaRPr sz="2400">
              <a:solidFill>
                <a:schemeClr val="dk1"/>
              </a:solidFill>
              <a:latin typeface="Red Hat Text"/>
              <a:ea typeface="Red Hat Text"/>
              <a:cs typeface="Red Hat Text"/>
              <a:sym typeface="Red Hat Tex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99"/>
          <p:cNvSpPr/>
          <p:nvPr/>
        </p:nvSpPr>
        <p:spPr>
          <a:xfrm>
            <a:off x="885103" y="3887150"/>
            <a:ext cx="10544700" cy="1828800"/>
          </a:xfrm>
          <a:prstGeom prst="rect">
            <a:avLst/>
          </a:prstGeom>
          <a:solidFill>
            <a:srgbClr val="EBEBEB"/>
          </a:solidFill>
          <a:ln cap="rnd" cmpd="sng" w="9525">
            <a:solidFill>
              <a:srgbClr val="EBEBEB"/>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2" name="Google Shape;902;p99"/>
          <p:cNvSpPr/>
          <p:nvPr/>
        </p:nvSpPr>
        <p:spPr>
          <a:xfrm>
            <a:off x="3174555" y="5041380"/>
            <a:ext cx="1785900" cy="3981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Clouds</a:t>
            </a:r>
            <a:endParaRPr sz="1000">
              <a:latin typeface="Red Hat Display"/>
              <a:ea typeface="Red Hat Display"/>
              <a:cs typeface="Red Hat Display"/>
              <a:sym typeface="Red Hat Display"/>
            </a:endParaRPr>
          </a:p>
        </p:txBody>
      </p:sp>
      <p:sp>
        <p:nvSpPr>
          <p:cNvPr id="903" name="Google Shape;903;p99"/>
          <p:cNvSpPr/>
          <p:nvPr/>
        </p:nvSpPr>
        <p:spPr>
          <a:xfrm>
            <a:off x="5144351" y="5041380"/>
            <a:ext cx="1785900" cy="3981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Storage</a:t>
            </a:r>
            <a:endParaRPr sz="1000">
              <a:latin typeface="Red Hat Display"/>
              <a:ea typeface="Red Hat Display"/>
              <a:cs typeface="Red Hat Display"/>
              <a:sym typeface="Red Hat Display"/>
            </a:endParaRPr>
          </a:p>
        </p:txBody>
      </p:sp>
      <p:sp>
        <p:nvSpPr>
          <p:cNvPr id="904" name="Google Shape;904;p99"/>
          <p:cNvSpPr/>
          <p:nvPr/>
        </p:nvSpPr>
        <p:spPr>
          <a:xfrm>
            <a:off x="4785615" y="4973479"/>
            <a:ext cx="534000" cy="534000"/>
          </a:xfrm>
          <a:prstGeom prst="ellipse">
            <a:avLst/>
          </a:prstGeom>
          <a:solidFill>
            <a:srgbClr val="FFFFFF"/>
          </a:solidFill>
          <a:ln cap="flat" cmpd="sng" w="19050">
            <a:solidFill>
              <a:srgbClr val="F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905" name="Google Shape;905;p99"/>
          <p:cNvCxnSpPr/>
          <p:nvPr/>
        </p:nvCxnSpPr>
        <p:spPr>
          <a:xfrm>
            <a:off x="6014827" y="3378350"/>
            <a:ext cx="0" cy="990900"/>
          </a:xfrm>
          <a:prstGeom prst="straightConnector1">
            <a:avLst/>
          </a:prstGeom>
          <a:noFill/>
          <a:ln cap="flat" cmpd="sng" w="19050">
            <a:solidFill>
              <a:schemeClr val="dk1"/>
            </a:solidFill>
            <a:prstDash val="solid"/>
            <a:round/>
            <a:headEnd len="med" w="med" type="none"/>
            <a:tailEnd len="med" w="med" type="triangle"/>
          </a:ln>
        </p:spPr>
      </p:cxnSp>
      <p:sp>
        <p:nvSpPr>
          <p:cNvPr id="906" name="Google Shape;906;p99"/>
          <p:cNvSpPr txBox="1"/>
          <p:nvPr>
            <p:ph idx="3" type="subTitle"/>
          </p:nvPr>
        </p:nvSpPr>
        <p:spPr>
          <a:xfrm>
            <a:off x="885103" y="1653550"/>
            <a:ext cx="104217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Your entire IT footprint</a:t>
            </a:r>
            <a:endParaRPr/>
          </a:p>
        </p:txBody>
      </p:sp>
      <p:sp>
        <p:nvSpPr>
          <p:cNvPr id="907" name="Google Shape;907;p99"/>
          <p:cNvSpPr txBox="1"/>
          <p:nvPr>
            <p:ph idx="1" type="subTitle"/>
          </p:nvPr>
        </p:nvSpPr>
        <p:spPr>
          <a:xfrm>
            <a:off x="447764"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Why the Red Hat Ansible Automation Platform?</a:t>
            </a:r>
            <a:endParaRPr/>
          </a:p>
        </p:txBody>
      </p:sp>
      <p:sp>
        <p:nvSpPr>
          <p:cNvPr id="908" name="Google Shape;908;p99"/>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09" name="Google Shape;909;p99"/>
          <p:cNvSpPr txBox="1"/>
          <p:nvPr>
            <p:ph type="title"/>
          </p:nvPr>
        </p:nvSpPr>
        <p:spPr>
          <a:xfrm>
            <a:off x="885028" y="11003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Automate the deployment and management of automation</a:t>
            </a:r>
            <a:endParaRPr sz="2800"/>
          </a:p>
        </p:txBody>
      </p:sp>
      <p:sp>
        <p:nvSpPr>
          <p:cNvPr id="910" name="Google Shape;910;p99"/>
          <p:cNvSpPr/>
          <p:nvPr/>
        </p:nvSpPr>
        <p:spPr>
          <a:xfrm>
            <a:off x="885103" y="2286950"/>
            <a:ext cx="10544700" cy="1143000"/>
          </a:xfrm>
          <a:prstGeom prst="rect">
            <a:avLst/>
          </a:prstGeom>
          <a:solidFill>
            <a:srgbClr val="FFFFFF"/>
          </a:solidFill>
          <a:ln cap="rnd" cmpd="sng" w="19050">
            <a:solidFill>
              <a:srgbClr val="F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1" name="Google Shape;911;p99"/>
          <p:cNvSpPr/>
          <p:nvPr/>
        </p:nvSpPr>
        <p:spPr>
          <a:xfrm rot="-5400000">
            <a:off x="1211505" y="1669150"/>
            <a:ext cx="458700" cy="12333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2" name="Google Shape;912;p99"/>
          <p:cNvSpPr txBox="1"/>
          <p:nvPr/>
        </p:nvSpPr>
        <p:spPr>
          <a:xfrm>
            <a:off x="1028675" y="2058350"/>
            <a:ext cx="1028700" cy="457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800"/>
              <a:buFont typeface="Arial"/>
              <a:buNone/>
            </a:pPr>
            <a:r>
              <a:rPr lang="en" sz="1400">
                <a:solidFill>
                  <a:srgbClr val="EE0000"/>
                </a:solidFill>
                <a:latin typeface="Red Hat Display Medium"/>
                <a:ea typeface="Red Hat Display Medium"/>
                <a:cs typeface="Red Hat Display Medium"/>
                <a:sym typeface="Red Hat Display Medium"/>
              </a:rPr>
              <a:t>Do this...</a:t>
            </a:r>
            <a:endParaRPr sz="1400">
              <a:solidFill>
                <a:srgbClr val="EE0000"/>
              </a:solidFill>
              <a:latin typeface="Red Hat Display Medium"/>
              <a:ea typeface="Red Hat Display Medium"/>
              <a:cs typeface="Red Hat Display Medium"/>
              <a:sym typeface="Red Hat Display Medium"/>
            </a:endParaRPr>
          </a:p>
        </p:txBody>
      </p:sp>
      <p:sp>
        <p:nvSpPr>
          <p:cNvPr id="913" name="Google Shape;913;p99"/>
          <p:cNvSpPr/>
          <p:nvPr/>
        </p:nvSpPr>
        <p:spPr>
          <a:xfrm>
            <a:off x="1142972" y="2623700"/>
            <a:ext cx="1257600" cy="458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EE0000"/>
                </a:solidFill>
                <a:latin typeface="Red Hat Display Medium"/>
                <a:ea typeface="Red Hat Display Medium"/>
                <a:cs typeface="Red Hat Display Medium"/>
                <a:sym typeface="Red Hat Display Medium"/>
              </a:rPr>
              <a:t>Orchestrate</a:t>
            </a:r>
            <a:endParaRPr sz="1100">
              <a:solidFill>
                <a:srgbClr val="EE0000"/>
              </a:solidFill>
              <a:latin typeface="Red Hat Display Medium"/>
              <a:ea typeface="Red Hat Display Medium"/>
              <a:cs typeface="Red Hat Display Medium"/>
              <a:sym typeface="Red Hat Display Medium"/>
            </a:endParaRPr>
          </a:p>
        </p:txBody>
      </p:sp>
      <p:sp>
        <p:nvSpPr>
          <p:cNvPr id="914" name="Google Shape;914;p99"/>
          <p:cNvSpPr/>
          <p:nvPr/>
        </p:nvSpPr>
        <p:spPr>
          <a:xfrm>
            <a:off x="1204735" y="4369018"/>
            <a:ext cx="1785900" cy="396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lang="en" sz="1000">
                <a:latin typeface="Red Hat Display"/>
                <a:ea typeface="Red Hat Display"/>
                <a:cs typeface="Red Hat Display"/>
                <a:sym typeface="Red Hat Display"/>
              </a:rPr>
              <a:t>Firewalls</a:t>
            </a:r>
            <a:endParaRPr sz="1000">
              <a:latin typeface="Red Hat Display"/>
              <a:ea typeface="Red Hat Display"/>
              <a:cs typeface="Red Hat Display"/>
              <a:sym typeface="Red Hat Display"/>
            </a:endParaRPr>
          </a:p>
        </p:txBody>
      </p:sp>
      <p:sp>
        <p:nvSpPr>
          <p:cNvPr id="915" name="Google Shape;915;p99"/>
          <p:cNvSpPr/>
          <p:nvPr/>
        </p:nvSpPr>
        <p:spPr>
          <a:xfrm>
            <a:off x="2660910" y="2623700"/>
            <a:ext cx="1635600" cy="457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EE0000"/>
                </a:solidFill>
                <a:latin typeface="Red Hat Display Medium"/>
                <a:ea typeface="Red Hat Display Medium"/>
                <a:cs typeface="Red Hat Display Medium"/>
                <a:sym typeface="Red Hat Display Medium"/>
              </a:rPr>
              <a:t>Manage configurations</a:t>
            </a:r>
            <a:endParaRPr sz="1100">
              <a:solidFill>
                <a:srgbClr val="EE0000"/>
              </a:solidFill>
              <a:latin typeface="Red Hat Display Medium"/>
              <a:ea typeface="Red Hat Display Medium"/>
              <a:cs typeface="Red Hat Display Medium"/>
              <a:sym typeface="Red Hat Display Medium"/>
            </a:endParaRPr>
          </a:p>
        </p:txBody>
      </p:sp>
      <p:sp>
        <p:nvSpPr>
          <p:cNvPr id="916" name="Google Shape;916;p99"/>
          <p:cNvSpPr/>
          <p:nvPr/>
        </p:nvSpPr>
        <p:spPr>
          <a:xfrm>
            <a:off x="4338343" y="2623700"/>
            <a:ext cx="1600500" cy="457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EE0000"/>
                </a:solidFill>
                <a:latin typeface="Red Hat Display Medium"/>
                <a:ea typeface="Red Hat Display Medium"/>
                <a:cs typeface="Red Hat Display Medium"/>
                <a:sym typeface="Red Hat Display Medium"/>
              </a:rPr>
              <a:t>Deploy applications</a:t>
            </a:r>
            <a:endParaRPr sz="1100">
              <a:solidFill>
                <a:srgbClr val="EE0000"/>
              </a:solidFill>
              <a:latin typeface="Red Hat Display Medium"/>
              <a:ea typeface="Red Hat Display Medium"/>
              <a:cs typeface="Red Hat Display Medium"/>
              <a:sym typeface="Red Hat Display Medium"/>
            </a:endParaRPr>
          </a:p>
        </p:txBody>
      </p:sp>
      <p:sp>
        <p:nvSpPr>
          <p:cNvPr id="917" name="Google Shape;917;p99"/>
          <p:cNvSpPr/>
          <p:nvPr/>
        </p:nvSpPr>
        <p:spPr>
          <a:xfrm>
            <a:off x="5943454" y="2623700"/>
            <a:ext cx="1828500" cy="458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EE0000"/>
                </a:solidFill>
                <a:latin typeface="Red Hat Display Medium"/>
                <a:ea typeface="Red Hat Display Medium"/>
                <a:cs typeface="Red Hat Display Medium"/>
                <a:sym typeface="Red Hat Display Medium"/>
              </a:rPr>
              <a:t>Provision</a:t>
            </a:r>
            <a:r>
              <a:rPr lang="en" sz="1100">
                <a:solidFill>
                  <a:srgbClr val="EE0000"/>
                </a:solidFill>
                <a:latin typeface="Red Hat Display Medium"/>
                <a:ea typeface="Red Hat Display Medium"/>
                <a:cs typeface="Red Hat Display Medium"/>
                <a:sym typeface="Red Hat Display Medium"/>
              </a:rPr>
              <a:t> / deprovision</a:t>
            </a:r>
            <a:endParaRPr sz="1100">
              <a:solidFill>
                <a:srgbClr val="EE0000"/>
              </a:solidFill>
              <a:latin typeface="Red Hat Display Medium"/>
              <a:ea typeface="Red Hat Display Medium"/>
              <a:cs typeface="Red Hat Display Medium"/>
              <a:sym typeface="Red Hat Display Medium"/>
            </a:endParaRPr>
          </a:p>
        </p:txBody>
      </p:sp>
      <p:sp>
        <p:nvSpPr>
          <p:cNvPr id="918" name="Google Shape;918;p99"/>
          <p:cNvSpPr/>
          <p:nvPr/>
        </p:nvSpPr>
        <p:spPr>
          <a:xfrm>
            <a:off x="7772209" y="2623700"/>
            <a:ext cx="1600500" cy="457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EE0000"/>
                </a:solidFill>
                <a:latin typeface="Red Hat Display Medium"/>
                <a:ea typeface="Red Hat Display Medium"/>
                <a:cs typeface="Red Hat Display Medium"/>
                <a:sym typeface="Red Hat Display Medium"/>
              </a:rPr>
              <a:t>Deliver continuously</a:t>
            </a:r>
            <a:endParaRPr sz="1100">
              <a:solidFill>
                <a:srgbClr val="EE0000"/>
              </a:solidFill>
              <a:latin typeface="Red Hat Display Medium"/>
              <a:ea typeface="Red Hat Display Medium"/>
              <a:cs typeface="Red Hat Display Medium"/>
              <a:sym typeface="Red Hat Display Medium"/>
            </a:endParaRPr>
          </a:p>
        </p:txBody>
      </p:sp>
      <p:sp>
        <p:nvSpPr>
          <p:cNvPr id="919" name="Google Shape;919;p99"/>
          <p:cNvSpPr/>
          <p:nvPr/>
        </p:nvSpPr>
        <p:spPr>
          <a:xfrm>
            <a:off x="9363245" y="2623700"/>
            <a:ext cx="1600500" cy="458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EE0000"/>
                </a:solidFill>
                <a:latin typeface="Red Hat Display Medium"/>
                <a:ea typeface="Red Hat Display Medium"/>
                <a:cs typeface="Red Hat Display Medium"/>
                <a:sym typeface="Red Hat Display Medium"/>
              </a:rPr>
              <a:t>Secure and comply</a:t>
            </a:r>
            <a:endParaRPr sz="1100">
              <a:solidFill>
                <a:srgbClr val="EE0000"/>
              </a:solidFill>
              <a:latin typeface="Red Hat Display Medium"/>
              <a:ea typeface="Red Hat Display Medium"/>
              <a:cs typeface="Red Hat Display Medium"/>
              <a:sym typeface="Red Hat Display Medium"/>
            </a:endParaRPr>
          </a:p>
        </p:txBody>
      </p:sp>
      <p:sp>
        <p:nvSpPr>
          <p:cNvPr id="920" name="Google Shape;920;p99"/>
          <p:cNvSpPr/>
          <p:nvPr/>
        </p:nvSpPr>
        <p:spPr>
          <a:xfrm>
            <a:off x="3174567" y="4369018"/>
            <a:ext cx="1785900" cy="396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Load balancers</a:t>
            </a:r>
            <a:endParaRPr sz="1000">
              <a:latin typeface="Red Hat Display"/>
              <a:ea typeface="Red Hat Display"/>
              <a:cs typeface="Red Hat Display"/>
              <a:sym typeface="Red Hat Display"/>
            </a:endParaRPr>
          </a:p>
        </p:txBody>
      </p:sp>
      <p:sp>
        <p:nvSpPr>
          <p:cNvPr id="921" name="Google Shape;921;p99"/>
          <p:cNvSpPr/>
          <p:nvPr/>
        </p:nvSpPr>
        <p:spPr>
          <a:xfrm>
            <a:off x="5144375" y="4369018"/>
            <a:ext cx="1785900" cy="396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Applications</a:t>
            </a:r>
            <a:endParaRPr sz="1000">
              <a:latin typeface="Red Hat Display"/>
              <a:ea typeface="Red Hat Display"/>
              <a:cs typeface="Red Hat Display"/>
              <a:sym typeface="Red Hat Display"/>
            </a:endParaRPr>
          </a:p>
        </p:txBody>
      </p:sp>
      <p:sp>
        <p:nvSpPr>
          <p:cNvPr id="922" name="Google Shape;922;p99"/>
          <p:cNvSpPr/>
          <p:nvPr/>
        </p:nvSpPr>
        <p:spPr>
          <a:xfrm>
            <a:off x="7114181" y="4369018"/>
            <a:ext cx="1785900" cy="396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Containers</a:t>
            </a:r>
            <a:endParaRPr sz="1000">
              <a:latin typeface="Red Hat Display"/>
              <a:ea typeface="Red Hat Display"/>
              <a:cs typeface="Red Hat Display"/>
              <a:sym typeface="Red Hat Display"/>
            </a:endParaRPr>
          </a:p>
        </p:txBody>
      </p:sp>
      <p:sp>
        <p:nvSpPr>
          <p:cNvPr id="923" name="Google Shape;923;p99"/>
          <p:cNvSpPr/>
          <p:nvPr/>
        </p:nvSpPr>
        <p:spPr>
          <a:xfrm>
            <a:off x="9083989" y="4369018"/>
            <a:ext cx="1785900" cy="396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Virtualization platforms</a:t>
            </a:r>
            <a:endParaRPr sz="1000">
              <a:latin typeface="Red Hat Display"/>
              <a:ea typeface="Red Hat Display"/>
              <a:cs typeface="Red Hat Display"/>
              <a:sym typeface="Red Hat Display"/>
            </a:endParaRPr>
          </a:p>
        </p:txBody>
      </p:sp>
      <p:sp>
        <p:nvSpPr>
          <p:cNvPr id="924" name="Google Shape;924;p99"/>
          <p:cNvSpPr/>
          <p:nvPr/>
        </p:nvSpPr>
        <p:spPr>
          <a:xfrm>
            <a:off x="1204735" y="5041380"/>
            <a:ext cx="1785900" cy="3981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Servers</a:t>
            </a:r>
            <a:endParaRPr sz="1000">
              <a:latin typeface="Red Hat Display"/>
              <a:ea typeface="Red Hat Display"/>
              <a:cs typeface="Red Hat Display"/>
              <a:sym typeface="Red Hat Display"/>
            </a:endParaRPr>
          </a:p>
        </p:txBody>
      </p:sp>
      <p:sp>
        <p:nvSpPr>
          <p:cNvPr id="925" name="Google Shape;925;p99"/>
          <p:cNvSpPr/>
          <p:nvPr/>
        </p:nvSpPr>
        <p:spPr>
          <a:xfrm>
            <a:off x="9083992" y="5041380"/>
            <a:ext cx="1785900" cy="3981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rgbClr val="FFFFFF"/>
                </a:solidFill>
                <a:latin typeface="Red Hat Display Medium"/>
                <a:ea typeface="Red Hat Display Medium"/>
                <a:cs typeface="Red Hat Display Medium"/>
                <a:sym typeface="Red Hat Display Medium"/>
              </a:rPr>
              <a:t>And more </a:t>
            </a:r>
            <a:r>
              <a:rPr lang="en" sz="1000">
                <a:solidFill>
                  <a:srgbClr val="FFFFFF"/>
                </a:solidFill>
                <a:latin typeface="Red Hat Display Medium"/>
                <a:ea typeface="Red Hat Display Medium"/>
                <a:cs typeface="Red Hat Display Medium"/>
                <a:sym typeface="Red Hat Display Medium"/>
              </a:rPr>
              <a:t>...</a:t>
            </a:r>
            <a:endParaRPr sz="1000">
              <a:solidFill>
                <a:srgbClr val="FFFFFF"/>
              </a:solidFill>
              <a:latin typeface="Red Hat Display Medium"/>
              <a:ea typeface="Red Hat Display Medium"/>
              <a:cs typeface="Red Hat Display Medium"/>
              <a:sym typeface="Red Hat Display Medium"/>
            </a:endParaRPr>
          </a:p>
        </p:txBody>
      </p:sp>
      <p:sp>
        <p:nvSpPr>
          <p:cNvPr id="926" name="Google Shape;926;p99"/>
          <p:cNvSpPr/>
          <p:nvPr/>
        </p:nvSpPr>
        <p:spPr>
          <a:xfrm>
            <a:off x="7114184" y="5041380"/>
            <a:ext cx="1785900" cy="398100"/>
          </a:xfrm>
          <a:prstGeom prst="rect">
            <a:avLst/>
          </a:prstGeom>
          <a:solidFill>
            <a:srgbClr val="FFFFF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Network devices</a:t>
            </a:r>
            <a:endParaRPr sz="1000">
              <a:latin typeface="Red Hat Display"/>
              <a:ea typeface="Red Hat Display"/>
              <a:cs typeface="Red Hat Display"/>
              <a:sym typeface="Red Hat Display"/>
            </a:endParaRPr>
          </a:p>
        </p:txBody>
      </p:sp>
      <p:sp>
        <p:nvSpPr>
          <p:cNvPr id="927" name="Google Shape;927;p99"/>
          <p:cNvSpPr txBox="1"/>
          <p:nvPr/>
        </p:nvSpPr>
        <p:spPr>
          <a:xfrm>
            <a:off x="1028675" y="3543300"/>
            <a:ext cx="1485900" cy="343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800"/>
              <a:buFont typeface="Arial"/>
              <a:buNone/>
            </a:pPr>
            <a:r>
              <a:rPr lang="en" sz="1400">
                <a:solidFill>
                  <a:schemeClr val="dk1"/>
                </a:solidFill>
                <a:latin typeface="Red Hat Display Medium"/>
                <a:ea typeface="Red Hat Display Medium"/>
                <a:cs typeface="Red Hat Display Medium"/>
                <a:sym typeface="Red Hat Display Medium"/>
              </a:rPr>
              <a:t>On these...</a:t>
            </a:r>
            <a:endParaRPr sz="1400">
              <a:solidFill>
                <a:schemeClr val="dk1"/>
              </a:solidFill>
              <a:latin typeface="Red Hat Display Medium"/>
              <a:ea typeface="Red Hat Display Medium"/>
              <a:cs typeface="Red Hat Display Medium"/>
              <a:sym typeface="Red Hat Display Medium"/>
            </a:endParaRPr>
          </a:p>
        </p:txBody>
      </p:sp>
      <p:sp>
        <p:nvSpPr>
          <p:cNvPr id="928" name="Google Shape;928;p99"/>
          <p:cNvSpPr/>
          <p:nvPr/>
        </p:nvSpPr>
        <p:spPr>
          <a:xfrm>
            <a:off x="2103948" y="4114799"/>
            <a:ext cx="7862289" cy="252632"/>
          </a:xfrm>
          <a:custGeom>
            <a:rect b="b" l="l" r="r" t="t"/>
            <a:pathLst>
              <a:path extrusionOk="0" h="8029" w="326507">
                <a:moveTo>
                  <a:pt x="0" y="8029"/>
                </a:moveTo>
                <a:lnTo>
                  <a:pt x="0" y="0"/>
                </a:lnTo>
                <a:lnTo>
                  <a:pt x="326507" y="0"/>
                </a:lnTo>
                <a:lnTo>
                  <a:pt x="326507" y="7694"/>
                </a:lnTo>
              </a:path>
            </a:pathLst>
          </a:custGeom>
          <a:noFill/>
          <a:ln cap="flat" cmpd="sng" w="19050">
            <a:solidFill>
              <a:schemeClr val="dk1"/>
            </a:solidFill>
            <a:prstDash val="solid"/>
            <a:round/>
            <a:headEnd len="med" w="med" type="triangle"/>
            <a:tailEnd len="med" w="med" type="triangle"/>
          </a:ln>
        </p:spPr>
      </p:sp>
      <p:cxnSp>
        <p:nvCxnSpPr>
          <p:cNvPr id="929" name="Google Shape;929;p99"/>
          <p:cNvCxnSpPr>
            <a:endCxn id="920" idx="0"/>
          </p:cNvCxnSpPr>
          <p:nvPr/>
        </p:nvCxnSpPr>
        <p:spPr>
          <a:xfrm>
            <a:off x="4067517" y="4122718"/>
            <a:ext cx="0" cy="246300"/>
          </a:xfrm>
          <a:prstGeom prst="straightConnector1">
            <a:avLst/>
          </a:prstGeom>
          <a:noFill/>
          <a:ln cap="flat" cmpd="sng" w="19050">
            <a:solidFill>
              <a:schemeClr val="dk1"/>
            </a:solidFill>
            <a:prstDash val="solid"/>
            <a:round/>
            <a:headEnd len="med" w="med" type="none"/>
            <a:tailEnd len="med" w="med" type="triangle"/>
          </a:ln>
        </p:spPr>
      </p:cxnSp>
      <p:cxnSp>
        <p:nvCxnSpPr>
          <p:cNvPr id="930" name="Google Shape;930;p99"/>
          <p:cNvCxnSpPr/>
          <p:nvPr/>
        </p:nvCxnSpPr>
        <p:spPr>
          <a:xfrm>
            <a:off x="8007297" y="4122899"/>
            <a:ext cx="0" cy="246300"/>
          </a:xfrm>
          <a:prstGeom prst="straightConnector1">
            <a:avLst/>
          </a:prstGeom>
          <a:noFill/>
          <a:ln cap="flat" cmpd="sng" w="19050">
            <a:solidFill>
              <a:schemeClr val="dk1"/>
            </a:solidFill>
            <a:prstDash val="solid"/>
            <a:round/>
            <a:headEnd len="med" w="med" type="none"/>
            <a:tailEnd len="med" w="med" type="triangle"/>
          </a:ln>
        </p:spPr>
      </p:cxnSp>
      <p:sp>
        <p:nvSpPr>
          <p:cNvPr id="931" name="Google Shape;931;p99"/>
          <p:cNvSpPr/>
          <p:nvPr/>
        </p:nvSpPr>
        <p:spPr>
          <a:xfrm>
            <a:off x="1094515" y="4302441"/>
            <a:ext cx="534000" cy="534000"/>
          </a:xfrm>
          <a:prstGeom prst="ellipse">
            <a:avLst/>
          </a:prstGeom>
          <a:solidFill>
            <a:srgbClr val="FFFFFF"/>
          </a:solidFill>
          <a:ln cap="flat" cmpd="sng" w="19050">
            <a:solidFill>
              <a:srgbClr val="F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2" name="Google Shape;932;p99"/>
          <p:cNvSpPr/>
          <p:nvPr/>
        </p:nvSpPr>
        <p:spPr>
          <a:xfrm>
            <a:off x="1094515" y="4973479"/>
            <a:ext cx="534000" cy="534000"/>
          </a:xfrm>
          <a:prstGeom prst="ellipse">
            <a:avLst/>
          </a:prstGeom>
          <a:solidFill>
            <a:srgbClr val="FFFFFF"/>
          </a:solidFill>
          <a:ln cap="flat" cmpd="sng" w="19050">
            <a:solidFill>
              <a:srgbClr val="F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3" name="Google Shape;933;p99"/>
          <p:cNvSpPr/>
          <p:nvPr/>
        </p:nvSpPr>
        <p:spPr>
          <a:xfrm>
            <a:off x="2857074" y="4302441"/>
            <a:ext cx="534000" cy="534000"/>
          </a:xfrm>
          <a:prstGeom prst="ellipse">
            <a:avLst/>
          </a:prstGeom>
          <a:solidFill>
            <a:srgbClr val="FFFFFF"/>
          </a:solidFill>
          <a:ln cap="flat" cmpd="sng" w="19050">
            <a:solidFill>
              <a:srgbClr val="F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4" name="Google Shape;934;p99"/>
          <p:cNvSpPr/>
          <p:nvPr/>
        </p:nvSpPr>
        <p:spPr>
          <a:xfrm>
            <a:off x="2857074" y="4973479"/>
            <a:ext cx="534000" cy="534000"/>
          </a:xfrm>
          <a:prstGeom prst="ellipse">
            <a:avLst/>
          </a:prstGeom>
          <a:solidFill>
            <a:srgbClr val="FFFFFF"/>
          </a:solidFill>
          <a:ln cap="flat" cmpd="sng" w="19050">
            <a:solidFill>
              <a:srgbClr val="F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5" name="Google Shape;935;p99"/>
          <p:cNvSpPr/>
          <p:nvPr/>
        </p:nvSpPr>
        <p:spPr>
          <a:xfrm>
            <a:off x="4785615" y="4302441"/>
            <a:ext cx="534000" cy="534000"/>
          </a:xfrm>
          <a:prstGeom prst="ellipse">
            <a:avLst/>
          </a:prstGeom>
          <a:solidFill>
            <a:srgbClr val="FFFFFF"/>
          </a:solidFill>
          <a:ln cap="flat" cmpd="sng" w="19050">
            <a:solidFill>
              <a:srgbClr val="F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6" name="Google Shape;936;p99"/>
          <p:cNvSpPr/>
          <p:nvPr/>
        </p:nvSpPr>
        <p:spPr>
          <a:xfrm>
            <a:off x="6755428" y="4302441"/>
            <a:ext cx="534000" cy="534000"/>
          </a:xfrm>
          <a:prstGeom prst="ellipse">
            <a:avLst/>
          </a:prstGeom>
          <a:solidFill>
            <a:srgbClr val="FFFFFF"/>
          </a:solidFill>
          <a:ln cap="flat" cmpd="sng" w="19050">
            <a:solidFill>
              <a:srgbClr val="F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7" name="Google Shape;937;p99"/>
          <p:cNvSpPr/>
          <p:nvPr/>
        </p:nvSpPr>
        <p:spPr>
          <a:xfrm>
            <a:off x="6755428" y="4973479"/>
            <a:ext cx="534000" cy="534000"/>
          </a:xfrm>
          <a:prstGeom prst="ellipse">
            <a:avLst/>
          </a:prstGeom>
          <a:solidFill>
            <a:srgbClr val="FFFFFF"/>
          </a:solidFill>
          <a:ln cap="flat" cmpd="sng" w="19050">
            <a:solidFill>
              <a:srgbClr val="F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8" name="Google Shape;938;p99"/>
          <p:cNvSpPr/>
          <p:nvPr/>
        </p:nvSpPr>
        <p:spPr>
          <a:xfrm>
            <a:off x="8725205" y="4302441"/>
            <a:ext cx="534000" cy="534000"/>
          </a:xfrm>
          <a:prstGeom prst="ellipse">
            <a:avLst/>
          </a:prstGeom>
          <a:solidFill>
            <a:srgbClr val="FFFFFF"/>
          </a:solidFill>
          <a:ln cap="flat" cmpd="sng" w="19050">
            <a:solidFill>
              <a:srgbClr val="F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9" name="Google Shape;939;p99"/>
          <p:cNvSpPr/>
          <p:nvPr/>
        </p:nvSpPr>
        <p:spPr>
          <a:xfrm>
            <a:off x="8725205" y="4973479"/>
            <a:ext cx="534000" cy="534000"/>
          </a:xfrm>
          <a:prstGeom prst="ellipse">
            <a:avLst/>
          </a:prstGeom>
          <a:solidFill>
            <a:srgbClr val="FFFFFF"/>
          </a:solidFill>
          <a:ln cap="flat" cmpd="sng" w="19050">
            <a:solidFill>
              <a:srgbClr val="F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940" name="Google Shape;940;p99"/>
          <p:cNvCxnSpPr/>
          <p:nvPr/>
        </p:nvCxnSpPr>
        <p:spPr>
          <a:xfrm>
            <a:off x="2541087" y="2520350"/>
            <a:ext cx="0" cy="685200"/>
          </a:xfrm>
          <a:prstGeom prst="straightConnector1">
            <a:avLst/>
          </a:prstGeom>
          <a:noFill/>
          <a:ln cap="flat" cmpd="sng" w="9525">
            <a:solidFill>
              <a:schemeClr val="accent5"/>
            </a:solidFill>
            <a:prstDash val="dot"/>
            <a:round/>
            <a:headEnd len="med" w="med" type="none"/>
            <a:tailEnd len="med" w="med" type="none"/>
          </a:ln>
        </p:spPr>
      </p:cxnSp>
      <p:cxnSp>
        <p:nvCxnSpPr>
          <p:cNvPr id="941" name="Google Shape;941;p99"/>
          <p:cNvCxnSpPr/>
          <p:nvPr/>
        </p:nvCxnSpPr>
        <p:spPr>
          <a:xfrm>
            <a:off x="4416291" y="2520350"/>
            <a:ext cx="0" cy="685200"/>
          </a:xfrm>
          <a:prstGeom prst="straightConnector1">
            <a:avLst/>
          </a:prstGeom>
          <a:noFill/>
          <a:ln cap="flat" cmpd="sng" w="9525">
            <a:solidFill>
              <a:schemeClr val="accent5"/>
            </a:solidFill>
            <a:prstDash val="dot"/>
            <a:round/>
            <a:headEnd len="med" w="med" type="none"/>
            <a:tailEnd len="med" w="med" type="none"/>
          </a:ln>
        </p:spPr>
      </p:cxnSp>
      <p:cxnSp>
        <p:nvCxnSpPr>
          <p:cNvPr id="942" name="Google Shape;942;p99"/>
          <p:cNvCxnSpPr/>
          <p:nvPr/>
        </p:nvCxnSpPr>
        <p:spPr>
          <a:xfrm>
            <a:off x="5989253" y="2520350"/>
            <a:ext cx="0" cy="685200"/>
          </a:xfrm>
          <a:prstGeom prst="straightConnector1">
            <a:avLst/>
          </a:prstGeom>
          <a:noFill/>
          <a:ln cap="flat" cmpd="sng" w="9525">
            <a:solidFill>
              <a:schemeClr val="accent5"/>
            </a:solidFill>
            <a:prstDash val="dot"/>
            <a:round/>
            <a:headEnd len="med" w="med" type="none"/>
            <a:tailEnd len="med" w="med" type="none"/>
          </a:ln>
        </p:spPr>
      </p:cxnSp>
      <p:cxnSp>
        <p:nvCxnSpPr>
          <p:cNvPr id="943" name="Google Shape;943;p99"/>
          <p:cNvCxnSpPr/>
          <p:nvPr/>
        </p:nvCxnSpPr>
        <p:spPr>
          <a:xfrm>
            <a:off x="7772209" y="2520350"/>
            <a:ext cx="0" cy="685200"/>
          </a:xfrm>
          <a:prstGeom prst="straightConnector1">
            <a:avLst/>
          </a:prstGeom>
          <a:noFill/>
          <a:ln cap="flat" cmpd="sng" w="9525">
            <a:solidFill>
              <a:schemeClr val="accent5"/>
            </a:solidFill>
            <a:prstDash val="dot"/>
            <a:round/>
            <a:headEnd len="med" w="med" type="none"/>
            <a:tailEnd len="med" w="med" type="none"/>
          </a:ln>
        </p:spPr>
      </p:cxnSp>
      <p:cxnSp>
        <p:nvCxnSpPr>
          <p:cNvPr id="944" name="Google Shape;944;p99"/>
          <p:cNvCxnSpPr/>
          <p:nvPr/>
        </p:nvCxnSpPr>
        <p:spPr>
          <a:xfrm>
            <a:off x="9410693" y="2520350"/>
            <a:ext cx="0" cy="685200"/>
          </a:xfrm>
          <a:prstGeom prst="straightConnector1">
            <a:avLst/>
          </a:prstGeom>
          <a:noFill/>
          <a:ln cap="flat" cmpd="sng" w="9525">
            <a:solidFill>
              <a:schemeClr val="accent5"/>
            </a:solidFill>
            <a:prstDash val="dot"/>
            <a:round/>
            <a:headEnd len="med" w="med" type="none"/>
            <a:tailEnd len="med" w="med" type="none"/>
          </a:ln>
        </p:spPr>
      </p:cxnSp>
      <p:pic>
        <p:nvPicPr>
          <p:cNvPr id="945" name="Google Shape;945;p99"/>
          <p:cNvPicPr preferRelativeResize="0"/>
          <p:nvPr/>
        </p:nvPicPr>
        <p:blipFill rotWithShape="1">
          <a:blip r:embed="rId3">
            <a:alphaModFix/>
          </a:blip>
          <a:srcRect b="0" l="0" r="0" t="0"/>
          <a:stretch/>
        </p:blipFill>
        <p:spPr>
          <a:xfrm>
            <a:off x="1184268" y="4393671"/>
            <a:ext cx="356561" cy="356550"/>
          </a:xfrm>
          <a:prstGeom prst="rect">
            <a:avLst/>
          </a:prstGeom>
          <a:noFill/>
          <a:ln>
            <a:noFill/>
          </a:ln>
        </p:spPr>
      </p:pic>
      <p:pic>
        <p:nvPicPr>
          <p:cNvPr id="946" name="Google Shape;946;p99"/>
          <p:cNvPicPr preferRelativeResize="0"/>
          <p:nvPr/>
        </p:nvPicPr>
        <p:blipFill rotWithShape="1">
          <a:blip r:embed="rId4">
            <a:alphaModFix/>
          </a:blip>
          <a:srcRect b="0" l="139" r="139" t="0"/>
          <a:stretch/>
        </p:blipFill>
        <p:spPr>
          <a:xfrm>
            <a:off x="1167060" y="5044508"/>
            <a:ext cx="390977" cy="392063"/>
          </a:xfrm>
          <a:prstGeom prst="rect">
            <a:avLst/>
          </a:prstGeom>
          <a:noFill/>
          <a:ln>
            <a:noFill/>
          </a:ln>
        </p:spPr>
      </p:pic>
      <p:pic>
        <p:nvPicPr>
          <p:cNvPr id="947" name="Google Shape;947;p99"/>
          <p:cNvPicPr preferRelativeResize="0"/>
          <p:nvPr/>
        </p:nvPicPr>
        <p:blipFill rotWithShape="1">
          <a:blip r:embed="rId5">
            <a:alphaModFix/>
          </a:blip>
          <a:srcRect b="0" l="0" r="0" t="0"/>
          <a:stretch/>
        </p:blipFill>
        <p:spPr>
          <a:xfrm>
            <a:off x="2943727" y="4393674"/>
            <a:ext cx="356561" cy="356561"/>
          </a:xfrm>
          <a:prstGeom prst="rect">
            <a:avLst/>
          </a:prstGeom>
          <a:noFill/>
          <a:ln>
            <a:noFill/>
          </a:ln>
        </p:spPr>
      </p:pic>
      <p:pic>
        <p:nvPicPr>
          <p:cNvPr id="948" name="Google Shape;948;p99"/>
          <p:cNvPicPr preferRelativeResize="0"/>
          <p:nvPr/>
        </p:nvPicPr>
        <p:blipFill rotWithShape="1">
          <a:blip r:embed="rId6">
            <a:alphaModFix/>
          </a:blip>
          <a:srcRect b="0" l="0" r="0" t="0"/>
          <a:stretch/>
        </p:blipFill>
        <p:spPr>
          <a:xfrm>
            <a:off x="2943716" y="5062264"/>
            <a:ext cx="356561" cy="356561"/>
          </a:xfrm>
          <a:prstGeom prst="rect">
            <a:avLst/>
          </a:prstGeom>
          <a:noFill/>
          <a:ln>
            <a:noFill/>
          </a:ln>
        </p:spPr>
      </p:pic>
      <p:pic>
        <p:nvPicPr>
          <p:cNvPr id="949" name="Google Shape;949;p99"/>
          <p:cNvPicPr preferRelativeResize="0"/>
          <p:nvPr/>
        </p:nvPicPr>
        <p:blipFill rotWithShape="1">
          <a:blip r:embed="rId7">
            <a:alphaModFix/>
          </a:blip>
          <a:srcRect b="0" l="0" r="0" t="0"/>
          <a:stretch/>
        </p:blipFill>
        <p:spPr>
          <a:xfrm>
            <a:off x="4876325" y="4389169"/>
            <a:ext cx="356561" cy="356561"/>
          </a:xfrm>
          <a:prstGeom prst="rect">
            <a:avLst/>
          </a:prstGeom>
          <a:noFill/>
          <a:ln>
            <a:noFill/>
          </a:ln>
        </p:spPr>
      </p:pic>
      <p:pic>
        <p:nvPicPr>
          <p:cNvPr id="950" name="Google Shape;950;p99"/>
          <p:cNvPicPr preferRelativeResize="0"/>
          <p:nvPr/>
        </p:nvPicPr>
        <p:blipFill rotWithShape="1">
          <a:blip r:embed="rId8">
            <a:alphaModFix/>
          </a:blip>
          <a:srcRect b="0" l="0" r="0" t="0"/>
          <a:stretch/>
        </p:blipFill>
        <p:spPr>
          <a:xfrm>
            <a:off x="4859744" y="5034295"/>
            <a:ext cx="390977" cy="390977"/>
          </a:xfrm>
          <a:prstGeom prst="rect">
            <a:avLst/>
          </a:prstGeom>
          <a:noFill/>
          <a:ln>
            <a:noFill/>
          </a:ln>
        </p:spPr>
      </p:pic>
      <p:pic>
        <p:nvPicPr>
          <p:cNvPr id="951" name="Google Shape;951;p99"/>
          <p:cNvPicPr preferRelativeResize="0"/>
          <p:nvPr/>
        </p:nvPicPr>
        <p:blipFill rotWithShape="1">
          <a:blip r:embed="rId9">
            <a:alphaModFix/>
          </a:blip>
          <a:srcRect b="0" l="0" r="0" t="0"/>
          <a:stretch/>
        </p:blipFill>
        <p:spPr>
          <a:xfrm>
            <a:off x="6841732" y="4387204"/>
            <a:ext cx="356561" cy="356561"/>
          </a:xfrm>
          <a:prstGeom prst="rect">
            <a:avLst/>
          </a:prstGeom>
          <a:noFill/>
          <a:ln>
            <a:noFill/>
          </a:ln>
        </p:spPr>
      </p:pic>
      <p:pic>
        <p:nvPicPr>
          <p:cNvPr id="952" name="Google Shape;952;p99"/>
          <p:cNvPicPr preferRelativeResize="0"/>
          <p:nvPr/>
        </p:nvPicPr>
        <p:blipFill rotWithShape="1">
          <a:blip r:embed="rId10">
            <a:alphaModFix/>
          </a:blip>
          <a:srcRect b="0" l="139" r="139" t="0"/>
          <a:stretch/>
        </p:blipFill>
        <p:spPr>
          <a:xfrm>
            <a:off x="6844094" y="5061511"/>
            <a:ext cx="356561" cy="356561"/>
          </a:xfrm>
          <a:prstGeom prst="rect">
            <a:avLst/>
          </a:prstGeom>
          <a:noFill/>
          <a:ln>
            <a:noFill/>
          </a:ln>
        </p:spPr>
      </p:pic>
      <p:pic>
        <p:nvPicPr>
          <p:cNvPr id="953" name="Google Shape;953;p99"/>
          <p:cNvPicPr preferRelativeResize="0"/>
          <p:nvPr/>
        </p:nvPicPr>
        <p:blipFill rotWithShape="1">
          <a:blip r:embed="rId11">
            <a:alphaModFix/>
          </a:blip>
          <a:srcRect b="0" l="0" r="0" t="0"/>
          <a:stretch/>
        </p:blipFill>
        <p:spPr>
          <a:xfrm>
            <a:off x="8762040" y="4324671"/>
            <a:ext cx="458573" cy="458585"/>
          </a:xfrm>
          <a:prstGeom prst="rect">
            <a:avLst/>
          </a:prstGeom>
          <a:noFill/>
          <a:ln>
            <a:noFill/>
          </a:ln>
        </p:spPr>
      </p:pic>
      <p:pic>
        <p:nvPicPr>
          <p:cNvPr id="954" name="Google Shape;954;p99"/>
          <p:cNvPicPr preferRelativeResize="0"/>
          <p:nvPr/>
        </p:nvPicPr>
        <p:blipFill rotWithShape="1">
          <a:blip r:embed="rId12">
            <a:alphaModFix/>
          </a:blip>
          <a:srcRect b="0" l="0" r="0" t="0"/>
          <a:stretch/>
        </p:blipFill>
        <p:spPr>
          <a:xfrm rot="2699954">
            <a:off x="8825116" y="5071898"/>
            <a:ext cx="333900" cy="3339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p180"/>
          <p:cNvSpPr/>
          <p:nvPr/>
        </p:nvSpPr>
        <p:spPr>
          <a:xfrm>
            <a:off x="5179121" y="2919100"/>
            <a:ext cx="1706700" cy="1706700"/>
          </a:xfrm>
          <a:prstGeom prst="ellipse">
            <a:avLst/>
          </a:prstGeom>
          <a:noFill/>
          <a:ln cap="flat" cmpd="sng" w="19050">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t/>
            </a:r>
            <a:endParaRPr sz="1600">
              <a:latin typeface="Red Hat Text"/>
              <a:ea typeface="Red Hat Text"/>
              <a:cs typeface="Red Hat Text"/>
              <a:sym typeface="Red Hat Text"/>
            </a:endParaRPr>
          </a:p>
        </p:txBody>
      </p:sp>
      <p:pic>
        <p:nvPicPr>
          <p:cNvPr id="2684" name="Google Shape;2684;p180"/>
          <p:cNvPicPr preferRelativeResize="0"/>
          <p:nvPr/>
        </p:nvPicPr>
        <p:blipFill rotWithShape="1">
          <a:blip r:embed="rId3">
            <a:alphaModFix/>
          </a:blip>
          <a:srcRect b="0" l="0" r="0" t="0"/>
          <a:stretch/>
        </p:blipFill>
        <p:spPr>
          <a:xfrm>
            <a:off x="3274519" y="1532467"/>
            <a:ext cx="878112" cy="878112"/>
          </a:xfrm>
          <a:prstGeom prst="rect">
            <a:avLst/>
          </a:prstGeom>
          <a:noFill/>
          <a:ln>
            <a:noFill/>
          </a:ln>
        </p:spPr>
      </p:pic>
      <p:grpSp>
        <p:nvGrpSpPr>
          <p:cNvPr id="2685" name="Google Shape;2685;p180"/>
          <p:cNvGrpSpPr/>
          <p:nvPr/>
        </p:nvGrpSpPr>
        <p:grpSpPr>
          <a:xfrm>
            <a:off x="5727680" y="2664107"/>
            <a:ext cx="609585" cy="609585"/>
            <a:chOff x="5999943" y="2790800"/>
            <a:chExt cx="457200" cy="457200"/>
          </a:xfrm>
        </p:grpSpPr>
        <p:sp>
          <p:nvSpPr>
            <p:cNvPr id="2686" name="Google Shape;2686;p180"/>
            <p:cNvSpPr/>
            <p:nvPr/>
          </p:nvSpPr>
          <p:spPr>
            <a:xfrm>
              <a:off x="6028900" y="2819300"/>
              <a:ext cx="399300" cy="400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687" name="Google Shape;2687;p180"/>
            <p:cNvPicPr preferRelativeResize="0"/>
            <p:nvPr/>
          </p:nvPicPr>
          <p:blipFill rotWithShape="1">
            <a:blip r:embed="rId4">
              <a:alphaModFix/>
            </a:blip>
            <a:srcRect b="0" l="0" r="0" t="0"/>
            <a:stretch/>
          </p:blipFill>
          <p:spPr>
            <a:xfrm>
              <a:off x="5999943" y="2790800"/>
              <a:ext cx="457200" cy="457200"/>
            </a:xfrm>
            <a:prstGeom prst="rect">
              <a:avLst/>
            </a:prstGeom>
            <a:noFill/>
            <a:ln>
              <a:noFill/>
            </a:ln>
          </p:spPr>
        </p:pic>
      </p:grpSp>
      <p:sp>
        <p:nvSpPr>
          <p:cNvPr id="2688" name="Google Shape;2688;p180"/>
          <p:cNvSpPr txBox="1"/>
          <p:nvPr/>
        </p:nvSpPr>
        <p:spPr>
          <a:xfrm>
            <a:off x="5333102" y="2238333"/>
            <a:ext cx="13989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900">
                <a:latin typeface="Red Hat Text"/>
                <a:ea typeface="Red Hat Text"/>
                <a:cs typeface="Red Hat Text"/>
                <a:sym typeface="Red Hat Text"/>
              </a:rPr>
              <a:t>Project</a:t>
            </a:r>
            <a:endParaRPr sz="1900">
              <a:latin typeface="Red Hat Text"/>
              <a:ea typeface="Red Hat Text"/>
              <a:cs typeface="Red Hat Text"/>
              <a:sym typeface="Red Hat Text"/>
            </a:endParaRPr>
          </a:p>
        </p:txBody>
      </p:sp>
      <p:sp>
        <p:nvSpPr>
          <p:cNvPr id="2689" name="Google Shape;2689;p180"/>
          <p:cNvSpPr txBox="1"/>
          <p:nvPr/>
        </p:nvSpPr>
        <p:spPr>
          <a:xfrm>
            <a:off x="2136847" y="1704733"/>
            <a:ext cx="1398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latin typeface="Red Hat Text"/>
                <a:ea typeface="Red Hat Text"/>
                <a:cs typeface="Red Hat Text"/>
                <a:sym typeface="Red Hat Text"/>
              </a:rPr>
              <a:t>Playbook</a:t>
            </a:r>
            <a:endParaRPr sz="1900">
              <a:latin typeface="Red Hat Text"/>
              <a:ea typeface="Red Hat Text"/>
              <a:cs typeface="Red Hat Text"/>
              <a:sym typeface="Red Hat Text"/>
            </a:endParaRPr>
          </a:p>
        </p:txBody>
      </p:sp>
      <p:cxnSp>
        <p:nvCxnSpPr>
          <p:cNvPr id="2690" name="Google Shape;2690;p180"/>
          <p:cNvCxnSpPr>
            <a:stCxn id="2684" idx="3"/>
            <a:endCxn id="2688" idx="0"/>
          </p:cNvCxnSpPr>
          <p:nvPr/>
        </p:nvCxnSpPr>
        <p:spPr>
          <a:xfrm>
            <a:off x="4152631" y="1971523"/>
            <a:ext cx="1879800" cy="266700"/>
          </a:xfrm>
          <a:prstGeom prst="bentConnector2">
            <a:avLst/>
          </a:prstGeom>
          <a:noFill/>
          <a:ln cap="flat" cmpd="sng" w="9525">
            <a:solidFill>
              <a:schemeClr val="dk2"/>
            </a:solidFill>
            <a:prstDash val="solid"/>
            <a:round/>
            <a:headEnd len="med" w="med" type="none"/>
            <a:tailEnd len="med" w="med" type="triangle"/>
          </a:ln>
        </p:spPr>
      </p:cxnSp>
      <p:sp>
        <p:nvSpPr>
          <p:cNvPr id="2691" name="Google Shape;2691;p180"/>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800">
                <a:latin typeface="Red Hat Display"/>
                <a:ea typeface="Red Hat Display"/>
                <a:cs typeface="Red Hat Display"/>
                <a:sym typeface="Red Hat Display"/>
              </a:rPr>
              <a:t>Anatomy of an Automation Job</a:t>
            </a:r>
            <a:endParaRPr sz="2800">
              <a:solidFill>
                <a:srgbClr val="000000"/>
              </a:solidFill>
              <a:latin typeface="Red Hat Display"/>
              <a:ea typeface="Red Hat Display"/>
              <a:cs typeface="Red Hat Display"/>
              <a:sym typeface="Red Hat Display"/>
            </a:endParaRPr>
          </a:p>
        </p:txBody>
      </p:sp>
      <p:sp>
        <p:nvSpPr>
          <p:cNvPr id="2692" name="Google Shape;2692;p180"/>
          <p:cNvSpPr txBox="1"/>
          <p:nvPr/>
        </p:nvSpPr>
        <p:spPr>
          <a:xfrm>
            <a:off x="2679150" y="2349850"/>
            <a:ext cx="219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Text"/>
                <a:ea typeface="Red Hat Text"/>
                <a:cs typeface="Red Hat Text"/>
                <a:sym typeface="Red Hat Text"/>
              </a:rPr>
              <a:t>Git / Subversion</a:t>
            </a:r>
            <a:endParaRPr>
              <a:latin typeface="Red Hat Text"/>
              <a:ea typeface="Red Hat Text"/>
              <a:cs typeface="Red Hat Text"/>
              <a:sym typeface="Red Hat Tex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181"/>
          <p:cNvSpPr/>
          <p:nvPr/>
        </p:nvSpPr>
        <p:spPr>
          <a:xfrm>
            <a:off x="5179121" y="2919100"/>
            <a:ext cx="1706700" cy="1706700"/>
          </a:xfrm>
          <a:prstGeom prst="ellipse">
            <a:avLst/>
          </a:prstGeom>
          <a:noFill/>
          <a:ln cap="flat" cmpd="sng" w="19050">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t/>
            </a:r>
            <a:endParaRPr sz="1600">
              <a:latin typeface="Red Hat Text"/>
              <a:ea typeface="Red Hat Text"/>
              <a:cs typeface="Red Hat Text"/>
              <a:sym typeface="Red Hat Text"/>
            </a:endParaRPr>
          </a:p>
        </p:txBody>
      </p:sp>
      <p:pic>
        <p:nvPicPr>
          <p:cNvPr id="2698" name="Google Shape;2698;p181"/>
          <p:cNvPicPr preferRelativeResize="0"/>
          <p:nvPr/>
        </p:nvPicPr>
        <p:blipFill rotWithShape="1">
          <a:blip r:embed="rId3">
            <a:alphaModFix/>
          </a:blip>
          <a:srcRect b="0" l="0" r="0" t="0"/>
          <a:stretch/>
        </p:blipFill>
        <p:spPr>
          <a:xfrm>
            <a:off x="3274519" y="1532467"/>
            <a:ext cx="878112" cy="878112"/>
          </a:xfrm>
          <a:prstGeom prst="rect">
            <a:avLst/>
          </a:prstGeom>
          <a:noFill/>
          <a:ln>
            <a:noFill/>
          </a:ln>
        </p:spPr>
      </p:pic>
      <p:grpSp>
        <p:nvGrpSpPr>
          <p:cNvPr id="2699" name="Google Shape;2699;p181"/>
          <p:cNvGrpSpPr/>
          <p:nvPr/>
        </p:nvGrpSpPr>
        <p:grpSpPr>
          <a:xfrm flipH="1" rot="-5400000">
            <a:off x="4921182" y="3496879"/>
            <a:ext cx="609585" cy="661583"/>
            <a:chOff x="2644354" y="2626425"/>
            <a:chExt cx="457200" cy="496200"/>
          </a:xfrm>
        </p:grpSpPr>
        <p:sp>
          <p:nvSpPr>
            <p:cNvPr id="2700" name="Google Shape;2700;p181"/>
            <p:cNvSpPr/>
            <p:nvPr/>
          </p:nvSpPr>
          <p:spPr>
            <a:xfrm>
              <a:off x="2743800" y="2626425"/>
              <a:ext cx="258300" cy="4962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701" name="Google Shape;2701;p181"/>
            <p:cNvPicPr preferRelativeResize="0"/>
            <p:nvPr/>
          </p:nvPicPr>
          <p:blipFill rotWithShape="1">
            <a:blip r:embed="rId4">
              <a:alphaModFix/>
            </a:blip>
            <a:srcRect b="0" l="0" r="0" t="0"/>
            <a:stretch/>
          </p:blipFill>
          <p:spPr>
            <a:xfrm>
              <a:off x="2644354" y="2645935"/>
              <a:ext cx="457200" cy="457200"/>
            </a:xfrm>
            <a:prstGeom prst="rect">
              <a:avLst/>
            </a:prstGeom>
            <a:noFill/>
            <a:ln>
              <a:noFill/>
            </a:ln>
          </p:spPr>
        </p:pic>
      </p:grpSp>
      <p:sp>
        <p:nvSpPr>
          <p:cNvPr id="2702" name="Google Shape;2702;p181"/>
          <p:cNvSpPr txBox="1"/>
          <p:nvPr/>
        </p:nvSpPr>
        <p:spPr>
          <a:xfrm>
            <a:off x="3686943" y="3560967"/>
            <a:ext cx="1398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latin typeface="Red Hat Text"/>
                <a:ea typeface="Red Hat Text"/>
                <a:cs typeface="Red Hat Text"/>
                <a:sym typeface="Red Hat Text"/>
              </a:rPr>
              <a:t>Credential</a:t>
            </a:r>
            <a:endParaRPr sz="1900">
              <a:latin typeface="Red Hat Text"/>
              <a:ea typeface="Red Hat Text"/>
              <a:cs typeface="Red Hat Text"/>
              <a:sym typeface="Red Hat Text"/>
            </a:endParaRPr>
          </a:p>
        </p:txBody>
      </p:sp>
      <p:grpSp>
        <p:nvGrpSpPr>
          <p:cNvPr id="2703" name="Google Shape;2703;p181"/>
          <p:cNvGrpSpPr/>
          <p:nvPr/>
        </p:nvGrpSpPr>
        <p:grpSpPr>
          <a:xfrm>
            <a:off x="5727680" y="2664107"/>
            <a:ext cx="609585" cy="609585"/>
            <a:chOff x="5999943" y="2790800"/>
            <a:chExt cx="457200" cy="457200"/>
          </a:xfrm>
        </p:grpSpPr>
        <p:sp>
          <p:nvSpPr>
            <p:cNvPr id="2704" name="Google Shape;2704;p181"/>
            <p:cNvSpPr/>
            <p:nvPr/>
          </p:nvSpPr>
          <p:spPr>
            <a:xfrm>
              <a:off x="6028900" y="2819300"/>
              <a:ext cx="399300" cy="400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705" name="Google Shape;2705;p181"/>
            <p:cNvPicPr preferRelativeResize="0"/>
            <p:nvPr/>
          </p:nvPicPr>
          <p:blipFill rotWithShape="1">
            <a:blip r:embed="rId5">
              <a:alphaModFix/>
            </a:blip>
            <a:srcRect b="0" l="0" r="0" t="0"/>
            <a:stretch/>
          </p:blipFill>
          <p:spPr>
            <a:xfrm>
              <a:off x="5999943" y="2790800"/>
              <a:ext cx="457200" cy="457200"/>
            </a:xfrm>
            <a:prstGeom prst="rect">
              <a:avLst/>
            </a:prstGeom>
            <a:noFill/>
            <a:ln>
              <a:noFill/>
            </a:ln>
          </p:spPr>
        </p:pic>
      </p:grpSp>
      <p:sp>
        <p:nvSpPr>
          <p:cNvPr id="2706" name="Google Shape;2706;p181"/>
          <p:cNvSpPr txBox="1"/>
          <p:nvPr/>
        </p:nvSpPr>
        <p:spPr>
          <a:xfrm>
            <a:off x="5333102" y="2238333"/>
            <a:ext cx="13989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900">
                <a:latin typeface="Red Hat Text"/>
                <a:ea typeface="Red Hat Text"/>
                <a:cs typeface="Red Hat Text"/>
                <a:sym typeface="Red Hat Text"/>
              </a:rPr>
              <a:t>Project</a:t>
            </a:r>
            <a:endParaRPr sz="1900">
              <a:latin typeface="Red Hat Text"/>
              <a:ea typeface="Red Hat Text"/>
              <a:cs typeface="Red Hat Text"/>
              <a:sym typeface="Red Hat Text"/>
            </a:endParaRPr>
          </a:p>
        </p:txBody>
      </p:sp>
      <p:sp>
        <p:nvSpPr>
          <p:cNvPr id="2707" name="Google Shape;2707;p181"/>
          <p:cNvSpPr txBox="1"/>
          <p:nvPr/>
        </p:nvSpPr>
        <p:spPr>
          <a:xfrm>
            <a:off x="2136847" y="1704733"/>
            <a:ext cx="1398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latin typeface="Red Hat Text"/>
                <a:ea typeface="Red Hat Text"/>
                <a:cs typeface="Red Hat Text"/>
                <a:sym typeface="Red Hat Text"/>
              </a:rPr>
              <a:t>Playbook</a:t>
            </a:r>
            <a:endParaRPr sz="1900">
              <a:latin typeface="Red Hat Text"/>
              <a:ea typeface="Red Hat Text"/>
              <a:cs typeface="Red Hat Text"/>
              <a:sym typeface="Red Hat Text"/>
            </a:endParaRPr>
          </a:p>
        </p:txBody>
      </p:sp>
      <p:cxnSp>
        <p:nvCxnSpPr>
          <p:cNvPr id="2708" name="Google Shape;2708;p181"/>
          <p:cNvCxnSpPr>
            <a:stCxn id="2698" idx="3"/>
            <a:endCxn id="2706" idx="0"/>
          </p:cNvCxnSpPr>
          <p:nvPr/>
        </p:nvCxnSpPr>
        <p:spPr>
          <a:xfrm>
            <a:off x="4152631" y="1971523"/>
            <a:ext cx="1879800" cy="266700"/>
          </a:xfrm>
          <a:prstGeom prst="bentConnector2">
            <a:avLst/>
          </a:prstGeom>
          <a:noFill/>
          <a:ln cap="flat" cmpd="sng" w="9525">
            <a:solidFill>
              <a:schemeClr val="dk2"/>
            </a:solidFill>
            <a:prstDash val="solid"/>
            <a:round/>
            <a:headEnd len="med" w="med" type="none"/>
            <a:tailEnd len="med" w="med" type="triangle"/>
          </a:ln>
        </p:spPr>
      </p:cxnSp>
      <p:sp>
        <p:nvSpPr>
          <p:cNvPr id="2709" name="Google Shape;2709;p181"/>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800">
                <a:latin typeface="Red Hat Display"/>
                <a:ea typeface="Red Hat Display"/>
                <a:cs typeface="Red Hat Display"/>
                <a:sym typeface="Red Hat Display"/>
              </a:rPr>
              <a:t>Anatomy of an Automation Job</a:t>
            </a:r>
            <a:endParaRPr sz="2800">
              <a:solidFill>
                <a:srgbClr val="000000"/>
              </a:solidFill>
              <a:latin typeface="Red Hat Display"/>
              <a:ea typeface="Red Hat Display"/>
              <a:cs typeface="Red Hat Display"/>
              <a:sym typeface="Red Hat Display"/>
            </a:endParaRPr>
          </a:p>
        </p:txBody>
      </p:sp>
      <p:sp>
        <p:nvSpPr>
          <p:cNvPr id="2710" name="Google Shape;2710;p181"/>
          <p:cNvSpPr txBox="1"/>
          <p:nvPr/>
        </p:nvSpPr>
        <p:spPr>
          <a:xfrm>
            <a:off x="2679150" y="2349850"/>
            <a:ext cx="219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Text"/>
                <a:ea typeface="Red Hat Text"/>
                <a:cs typeface="Red Hat Text"/>
                <a:sym typeface="Red Hat Text"/>
              </a:rPr>
              <a:t>Git / Subversion</a:t>
            </a:r>
            <a:endParaRPr>
              <a:latin typeface="Red Hat Text"/>
              <a:ea typeface="Red Hat Text"/>
              <a:cs typeface="Red Hat Text"/>
              <a:sym typeface="Red Hat Text"/>
            </a:endParaRPr>
          </a:p>
        </p:txBody>
      </p:sp>
      <p:pic>
        <p:nvPicPr>
          <p:cNvPr id="2711" name="Google Shape;2711;p181"/>
          <p:cNvPicPr preferRelativeResize="0"/>
          <p:nvPr/>
        </p:nvPicPr>
        <p:blipFill rotWithShape="1">
          <a:blip r:embed="rId6">
            <a:alphaModFix/>
          </a:blip>
          <a:srcRect b="9295" l="17380" r="15666" t="14321"/>
          <a:stretch/>
        </p:blipFill>
        <p:spPr>
          <a:xfrm>
            <a:off x="956543" y="3036183"/>
            <a:ext cx="1283868" cy="950667"/>
          </a:xfrm>
          <a:prstGeom prst="rect">
            <a:avLst/>
          </a:prstGeom>
          <a:noFill/>
          <a:ln>
            <a:noFill/>
          </a:ln>
        </p:spPr>
      </p:pic>
      <p:cxnSp>
        <p:nvCxnSpPr>
          <p:cNvPr id="2712" name="Google Shape;2712;p181"/>
          <p:cNvCxnSpPr/>
          <p:nvPr/>
        </p:nvCxnSpPr>
        <p:spPr>
          <a:xfrm>
            <a:off x="2597043" y="3830367"/>
            <a:ext cx="1089900" cy="0"/>
          </a:xfrm>
          <a:prstGeom prst="straightConnector1">
            <a:avLst/>
          </a:prstGeom>
          <a:noFill/>
          <a:ln cap="flat" cmpd="sng" w="9525">
            <a:solidFill>
              <a:schemeClr val="dk2"/>
            </a:solidFill>
            <a:prstDash val="solid"/>
            <a:round/>
            <a:headEnd len="med" w="med" type="none"/>
            <a:tailEnd len="med" w="med" type="triangle"/>
          </a:ln>
        </p:spPr>
      </p:cxnSp>
      <p:pic>
        <p:nvPicPr>
          <p:cNvPr id="2713" name="Google Shape;2713;p181"/>
          <p:cNvPicPr preferRelativeResize="0"/>
          <p:nvPr/>
        </p:nvPicPr>
        <p:blipFill rotWithShape="1">
          <a:blip r:embed="rId7">
            <a:alphaModFix/>
          </a:blip>
          <a:srcRect b="10136" l="19400" r="25454" t="48990"/>
          <a:stretch/>
        </p:blipFill>
        <p:spPr>
          <a:xfrm>
            <a:off x="844163" y="4034183"/>
            <a:ext cx="1508616" cy="58516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182"/>
          <p:cNvSpPr/>
          <p:nvPr/>
        </p:nvSpPr>
        <p:spPr>
          <a:xfrm>
            <a:off x="5179121" y="2919100"/>
            <a:ext cx="1706700" cy="1706700"/>
          </a:xfrm>
          <a:prstGeom prst="ellipse">
            <a:avLst/>
          </a:prstGeom>
          <a:noFill/>
          <a:ln cap="flat" cmpd="sng" w="19050">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t/>
            </a:r>
            <a:endParaRPr sz="1600">
              <a:latin typeface="Red Hat Text"/>
              <a:ea typeface="Red Hat Text"/>
              <a:cs typeface="Red Hat Text"/>
              <a:sym typeface="Red Hat Text"/>
            </a:endParaRPr>
          </a:p>
        </p:txBody>
      </p:sp>
      <p:sp>
        <p:nvSpPr>
          <p:cNvPr id="2719" name="Google Shape;2719;p182"/>
          <p:cNvSpPr txBox="1"/>
          <p:nvPr/>
        </p:nvSpPr>
        <p:spPr>
          <a:xfrm>
            <a:off x="3686943" y="3560967"/>
            <a:ext cx="1398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latin typeface="Red Hat Text"/>
                <a:ea typeface="Red Hat Text"/>
                <a:cs typeface="Red Hat Text"/>
                <a:sym typeface="Red Hat Text"/>
              </a:rPr>
              <a:t>Credential</a:t>
            </a:r>
            <a:endParaRPr sz="1900">
              <a:latin typeface="Red Hat Text"/>
              <a:ea typeface="Red Hat Text"/>
              <a:cs typeface="Red Hat Text"/>
              <a:sym typeface="Red Hat Text"/>
            </a:endParaRPr>
          </a:p>
        </p:txBody>
      </p:sp>
      <p:grpSp>
        <p:nvGrpSpPr>
          <p:cNvPr id="2720" name="Google Shape;2720;p182"/>
          <p:cNvGrpSpPr/>
          <p:nvPr/>
        </p:nvGrpSpPr>
        <p:grpSpPr>
          <a:xfrm>
            <a:off x="5727680" y="2664107"/>
            <a:ext cx="609585" cy="609585"/>
            <a:chOff x="5999943" y="2790800"/>
            <a:chExt cx="457200" cy="457200"/>
          </a:xfrm>
        </p:grpSpPr>
        <p:sp>
          <p:nvSpPr>
            <p:cNvPr id="2721" name="Google Shape;2721;p182"/>
            <p:cNvSpPr/>
            <p:nvPr/>
          </p:nvSpPr>
          <p:spPr>
            <a:xfrm>
              <a:off x="6028900" y="2819300"/>
              <a:ext cx="399300" cy="400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722" name="Google Shape;2722;p182"/>
            <p:cNvPicPr preferRelativeResize="0"/>
            <p:nvPr/>
          </p:nvPicPr>
          <p:blipFill rotWithShape="1">
            <a:blip r:embed="rId3">
              <a:alphaModFix/>
            </a:blip>
            <a:srcRect b="0" l="0" r="0" t="0"/>
            <a:stretch/>
          </p:blipFill>
          <p:spPr>
            <a:xfrm>
              <a:off x="5999943" y="2790800"/>
              <a:ext cx="457200" cy="457200"/>
            </a:xfrm>
            <a:prstGeom prst="rect">
              <a:avLst/>
            </a:prstGeom>
            <a:noFill/>
            <a:ln>
              <a:noFill/>
            </a:ln>
          </p:spPr>
        </p:pic>
      </p:grpSp>
      <p:sp>
        <p:nvSpPr>
          <p:cNvPr id="2723" name="Google Shape;2723;p182"/>
          <p:cNvSpPr txBox="1"/>
          <p:nvPr/>
        </p:nvSpPr>
        <p:spPr>
          <a:xfrm>
            <a:off x="5333102" y="2238333"/>
            <a:ext cx="13989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900">
                <a:latin typeface="Red Hat Text"/>
                <a:ea typeface="Red Hat Text"/>
                <a:cs typeface="Red Hat Text"/>
                <a:sym typeface="Red Hat Text"/>
              </a:rPr>
              <a:t>Project</a:t>
            </a:r>
            <a:endParaRPr sz="1900">
              <a:latin typeface="Red Hat Text"/>
              <a:ea typeface="Red Hat Text"/>
              <a:cs typeface="Red Hat Text"/>
              <a:sym typeface="Red Hat Text"/>
            </a:endParaRPr>
          </a:p>
        </p:txBody>
      </p:sp>
      <p:cxnSp>
        <p:nvCxnSpPr>
          <p:cNvPr id="2724" name="Google Shape;2724;p182"/>
          <p:cNvCxnSpPr>
            <a:stCxn id="2725" idx="3"/>
            <a:endCxn id="2723" idx="0"/>
          </p:cNvCxnSpPr>
          <p:nvPr/>
        </p:nvCxnSpPr>
        <p:spPr>
          <a:xfrm>
            <a:off x="4152752" y="1971633"/>
            <a:ext cx="1879800" cy="266700"/>
          </a:xfrm>
          <a:prstGeom prst="bentConnector2">
            <a:avLst/>
          </a:prstGeom>
          <a:noFill/>
          <a:ln cap="flat" cmpd="sng" w="9525">
            <a:solidFill>
              <a:schemeClr val="dk2"/>
            </a:solidFill>
            <a:prstDash val="solid"/>
            <a:round/>
            <a:headEnd len="med" w="med" type="none"/>
            <a:tailEnd len="med" w="med" type="triangle"/>
          </a:ln>
        </p:spPr>
      </p:cxnSp>
      <p:sp>
        <p:nvSpPr>
          <p:cNvPr id="2726" name="Google Shape;2726;p182"/>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800">
                <a:latin typeface="Red Hat Display"/>
                <a:ea typeface="Red Hat Display"/>
                <a:cs typeface="Red Hat Display"/>
                <a:sym typeface="Red Hat Display"/>
              </a:rPr>
              <a:t>Anatomy of an Automation Job</a:t>
            </a:r>
            <a:endParaRPr sz="2800">
              <a:solidFill>
                <a:srgbClr val="000000"/>
              </a:solidFill>
              <a:latin typeface="Red Hat Display"/>
              <a:ea typeface="Red Hat Display"/>
              <a:cs typeface="Red Hat Display"/>
              <a:sym typeface="Red Hat Display"/>
            </a:endParaRPr>
          </a:p>
        </p:txBody>
      </p:sp>
      <p:sp>
        <p:nvSpPr>
          <p:cNvPr id="2727" name="Google Shape;2727;p182"/>
          <p:cNvSpPr txBox="1"/>
          <p:nvPr/>
        </p:nvSpPr>
        <p:spPr>
          <a:xfrm>
            <a:off x="7176457" y="3560973"/>
            <a:ext cx="1398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latin typeface="Red Hat Text"/>
                <a:ea typeface="Red Hat Text"/>
                <a:cs typeface="Red Hat Text"/>
                <a:sym typeface="Red Hat Text"/>
              </a:rPr>
              <a:t>Inventory</a:t>
            </a:r>
            <a:endParaRPr sz="1900">
              <a:latin typeface="Red Hat Text"/>
              <a:ea typeface="Red Hat Text"/>
              <a:cs typeface="Red Hat Text"/>
              <a:sym typeface="Red Hat Text"/>
            </a:endParaRPr>
          </a:p>
        </p:txBody>
      </p:sp>
      <p:grpSp>
        <p:nvGrpSpPr>
          <p:cNvPr id="2728" name="Google Shape;2728;p182"/>
          <p:cNvGrpSpPr/>
          <p:nvPr/>
        </p:nvGrpSpPr>
        <p:grpSpPr>
          <a:xfrm>
            <a:off x="6566866" y="3522848"/>
            <a:ext cx="609585" cy="609585"/>
            <a:chOff x="6189548" y="3070913"/>
            <a:chExt cx="457200" cy="457200"/>
          </a:xfrm>
        </p:grpSpPr>
        <p:sp>
          <p:nvSpPr>
            <p:cNvPr id="2729" name="Google Shape;2729;p182"/>
            <p:cNvSpPr/>
            <p:nvPr/>
          </p:nvSpPr>
          <p:spPr>
            <a:xfrm>
              <a:off x="6192850" y="3165875"/>
              <a:ext cx="450600" cy="2673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730" name="Google Shape;2730;p182"/>
            <p:cNvPicPr preferRelativeResize="0"/>
            <p:nvPr/>
          </p:nvPicPr>
          <p:blipFill rotWithShape="1">
            <a:blip r:embed="rId4">
              <a:alphaModFix/>
            </a:blip>
            <a:srcRect b="0" l="0" r="0" t="0"/>
            <a:stretch/>
          </p:blipFill>
          <p:spPr>
            <a:xfrm>
              <a:off x="6189548" y="3070913"/>
              <a:ext cx="457200" cy="457200"/>
            </a:xfrm>
            <a:prstGeom prst="rect">
              <a:avLst/>
            </a:prstGeom>
            <a:noFill/>
            <a:ln>
              <a:noFill/>
            </a:ln>
          </p:spPr>
        </p:pic>
      </p:grpSp>
      <p:pic>
        <p:nvPicPr>
          <p:cNvPr id="2731" name="Google Shape;2731;p182"/>
          <p:cNvPicPr preferRelativeResize="0"/>
          <p:nvPr/>
        </p:nvPicPr>
        <p:blipFill rotWithShape="1">
          <a:blip r:embed="rId5">
            <a:alphaModFix/>
          </a:blip>
          <a:srcRect b="9295" l="17380" r="15666" t="14321"/>
          <a:stretch/>
        </p:blipFill>
        <p:spPr>
          <a:xfrm>
            <a:off x="956543" y="3036183"/>
            <a:ext cx="1283868" cy="950667"/>
          </a:xfrm>
          <a:prstGeom prst="rect">
            <a:avLst/>
          </a:prstGeom>
          <a:noFill/>
          <a:ln>
            <a:noFill/>
          </a:ln>
        </p:spPr>
      </p:pic>
      <p:cxnSp>
        <p:nvCxnSpPr>
          <p:cNvPr id="2732" name="Google Shape;2732;p182"/>
          <p:cNvCxnSpPr>
            <a:endCxn id="2719" idx="1"/>
          </p:cNvCxnSpPr>
          <p:nvPr/>
        </p:nvCxnSpPr>
        <p:spPr>
          <a:xfrm>
            <a:off x="2597043" y="3830367"/>
            <a:ext cx="1089900" cy="0"/>
          </a:xfrm>
          <a:prstGeom prst="straightConnector1">
            <a:avLst/>
          </a:prstGeom>
          <a:noFill/>
          <a:ln cap="flat" cmpd="sng" w="9525">
            <a:solidFill>
              <a:schemeClr val="dk2"/>
            </a:solidFill>
            <a:prstDash val="solid"/>
            <a:round/>
            <a:headEnd len="med" w="med" type="none"/>
            <a:tailEnd len="med" w="med" type="triangle"/>
          </a:ln>
        </p:spPr>
      </p:cxnSp>
      <p:pic>
        <p:nvPicPr>
          <p:cNvPr id="2733" name="Google Shape;2733;p182"/>
          <p:cNvPicPr preferRelativeResize="0"/>
          <p:nvPr/>
        </p:nvPicPr>
        <p:blipFill rotWithShape="1">
          <a:blip r:embed="rId6">
            <a:alphaModFix/>
          </a:blip>
          <a:srcRect b="10136" l="19400" r="25454" t="48990"/>
          <a:stretch/>
        </p:blipFill>
        <p:spPr>
          <a:xfrm>
            <a:off x="844163" y="4034183"/>
            <a:ext cx="1508616" cy="585166"/>
          </a:xfrm>
          <a:prstGeom prst="rect">
            <a:avLst/>
          </a:prstGeom>
          <a:noFill/>
          <a:ln>
            <a:noFill/>
          </a:ln>
        </p:spPr>
      </p:pic>
      <p:cxnSp>
        <p:nvCxnSpPr>
          <p:cNvPr id="2734" name="Google Shape;2734;p182"/>
          <p:cNvCxnSpPr>
            <a:endCxn id="2727" idx="3"/>
          </p:cNvCxnSpPr>
          <p:nvPr/>
        </p:nvCxnSpPr>
        <p:spPr>
          <a:xfrm rot="10800000">
            <a:off x="8575357" y="3830373"/>
            <a:ext cx="1156500" cy="0"/>
          </a:xfrm>
          <a:prstGeom prst="straightConnector1">
            <a:avLst/>
          </a:prstGeom>
          <a:noFill/>
          <a:ln cap="flat" cmpd="sng" w="9525">
            <a:solidFill>
              <a:schemeClr val="dk2"/>
            </a:solidFill>
            <a:prstDash val="solid"/>
            <a:round/>
            <a:headEnd len="med" w="med" type="none"/>
            <a:tailEnd len="med" w="med" type="triangle"/>
          </a:ln>
        </p:spPr>
      </p:cxnSp>
      <p:pic>
        <p:nvPicPr>
          <p:cNvPr id="2735" name="Google Shape;2735;p182"/>
          <p:cNvPicPr preferRelativeResize="0"/>
          <p:nvPr/>
        </p:nvPicPr>
        <p:blipFill>
          <a:blip r:embed="rId7">
            <a:alphaModFix/>
          </a:blip>
          <a:stretch>
            <a:fillRect/>
          </a:stretch>
        </p:blipFill>
        <p:spPr>
          <a:xfrm>
            <a:off x="10008320" y="3412896"/>
            <a:ext cx="1437163" cy="385617"/>
          </a:xfrm>
          <a:prstGeom prst="rect">
            <a:avLst/>
          </a:prstGeom>
          <a:noFill/>
          <a:ln>
            <a:noFill/>
          </a:ln>
        </p:spPr>
      </p:pic>
      <p:pic>
        <p:nvPicPr>
          <p:cNvPr id="2736" name="Google Shape;2736;p182"/>
          <p:cNvPicPr preferRelativeResize="0"/>
          <p:nvPr/>
        </p:nvPicPr>
        <p:blipFill>
          <a:blip r:embed="rId8">
            <a:alphaModFix/>
          </a:blip>
          <a:stretch>
            <a:fillRect/>
          </a:stretch>
        </p:blipFill>
        <p:spPr>
          <a:xfrm>
            <a:off x="10008320" y="3838742"/>
            <a:ext cx="1339236" cy="703083"/>
          </a:xfrm>
          <a:prstGeom prst="rect">
            <a:avLst/>
          </a:prstGeom>
          <a:noFill/>
          <a:ln>
            <a:noFill/>
          </a:ln>
        </p:spPr>
      </p:pic>
      <p:pic>
        <p:nvPicPr>
          <p:cNvPr id="2737" name="Google Shape;2737;p182"/>
          <p:cNvPicPr preferRelativeResize="0"/>
          <p:nvPr/>
        </p:nvPicPr>
        <p:blipFill>
          <a:blip r:embed="rId9">
            <a:alphaModFix/>
          </a:blip>
          <a:stretch>
            <a:fillRect/>
          </a:stretch>
        </p:blipFill>
        <p:spPr>
          <a:xfrm>
            <a:off x="9824556" y="2771932"/>
            <a:ext cx="1706758" cy="496432"/>
          </a:xfrm>
          <a:prstGeom prst="rect">
            <a:avLst/>
          </a:prstGeom>
          <a:noFill/>
          <a:ln>
            <a:noFill/>
          </a:ln>
        </p:spPr>
      </p:pic>
      <p:pic>
        <p:nvPicPr>
          <p:cNvPr id="2738" name="Google Shape;2738;p182"/>
          <p:cNvPicPr preferRelativeResize="0"/>
          <p:nvPr/>
        </p:nvPicPr>
        <p:blipFill>
          <a:blip r:embed="rId10">
            <a:alphaModFix/>
          </a:blip>
          <a:stretch>
            <a:fillRect/>
          </a:stretch>
        </p:blipFill>
        <p:spPr>
          <a:xfrm>
            <a:off x="10008321" y="4338367"/>
            <a:ext cx="1339236" cy="753318"/>
          </a:xfrm>
          <a:prstGeom prst="rect">
            <a:avLst/>
          </a:prstGeom>
          <a:noFill/>
          <a:ln>
            <a:noFill/>
          </a:ln>
        </p:spPr>
      </p:pic>
      <p:grpSp>
        <p:nvGrpSpPr>
          <p:cNvPr id="2739" name="Google Shape;2739;p182"/>
          <p:cNvGrpSpPr/>
          <p:nvPr/>
        </p:nvGrpSpPr>
        <p:grpSpPr>
          <a:xfrm flipH="1" rot="-5400000">
            <a:off x="4921182" y="3496879"/>
            <a:ext cx="609585" cy="661583"/>
            <a:chOff x="2644354" y="2626425"/>
            <a:chExt cx="457200" cy="496200"/>
          </a:xfrm>
        </p:grpSpPr>
        <p:sp>
          <p:nvSpPr>
            <p:cNvPr id="2740" name="Google Shape;2740;p182"/>
            <p:cNvSpPr/>
            <p:nvPr/>
          </p:nvSpPr>
          <p:spPr>
            <a:xfrm>
              <a:off x="2743800" y="2626425"/>
              <a:ext cx="258300" cy="4962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741" name="Google Shape;2741;p182"/>
            <p:cNvPicPr preferRelativeResize="0"/>
            <p:nvPr/>
          </p:nvPicPr>
          <p:blipFill rotWithShape="1">
            <a:blip r:embed="rId11">
              <a:alphaModFix/>
            </a:blip>
            <a:srcRect b="0" l="0" r="0" t="0"/>
            <a:stretch/>
          </p:blipFill>
          <p:spPr>
            <a:xfrm>
              <a:off x="2644354" y="2645935"/>
              <a:ext cx="457200" cy="457200"/>
            </a:xfrm>
            <a:prstGeom prst="rect">
              <a:avLst/>
            </a:prstGeom>
            <a:noFill/>
            <a:ln>
              <a:noFill/>
            </a:ln>
          </p:spPr>
        </p:pic>
      </p:grpSp>
      <p:pic>
        <p:nvPicPr>
          <p:cNvPr id="2742" name="Google Shape;2742;p182"/>
          <p:cNvPicPr preferRelativeResize="0"/>
          <p:nvPr/>
        </p:nvPicPr>
        <p:blipFill rotWithShape="1">
          <a:blip r:embed="rId12">
            <a:alphaModFix/>
          </a:blip>
          <a:srcRect b="0" l="0" r="0" t="0"/>
          <a:stretch/>
        </p:blipFill>
        <p:spPr>
          <a:xfrm>
            <a:off x="3274519" y="1532467"/>
            <a:ext cx="878112" cy="878112"/>
          </a:xfrm>
          <a:prstGeom prst="rect">
            <a:avLst/>
          </a:prstGeom>
          <a:noFill/>
          <a:ln>
            <a:noFill/>
          </a:ln>
        </p:spPr>
      </p:pic>
      <p:sp>
        <p:nvSpPr>
          <p:cNvPr id="2743" name="Google Shape;2743;p182"/>
          <p:cNvSpPr txBox="1"/>
          <p:nvPr/>
        </p:nvSpPr>
        <p:spPr>
          <a:xfrm>
            <a:off x="2136847" y="1704733"/>
            <a:ext cx="1398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latin typeface="Red Hat Text"/>
                <a:ea typeface="Red Hat Text"/>
                <a:cs typeface="Red Hat Text"/>
                <a:sym typeface="Red Hat Text"/>
              </a:rPr>
              <a:t>Playbook</a:t>
            </a:r>
            <a:endParaRPr sz="1900">
              <a:latin typeface="Red Hat Text"/>
              <a:ea typeface="Red Hat Text"/>
              <a:cs typeface="Red Hat Text"/>
              <a:sym typeface="Red Hat Text"/>
            </a:endParaRPr>
          </a:p>
        </p:txBody>
      </p:sp>
      <p:sp>
        <p:nvSpPr>
          <p:cNvPr id="2744" name="Google Shape;2744;p182"/>
          <p:cNvSpPr txBox="1"/>
          <p:nvPr/>
        </p:nvSpPr>
        <p:spPr>
          <a:xfrm>
            <a:off x="2679150" y="2349850"/>
            <a:ext cx="219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Text"/>
                <a:ea typeface="Red Hat Text"/>
                <a:cs typeface="Red Hat Text"/>
                <a:sym typeface="Red Hat Text"/>
              </a:rPr>
              <a:t>Git / Subversion</a:t>
            </a:r>
            <a:endParaRPr>
              <a:latin typeface="Red Hat Text"/>
              <a:ea typeface="Red Hat Text"/>
              <a:cs typeface="Red Hat Text"/>
              <a:sym typeface="Red Hat Tex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183"/>
          <p:cNvSpPr/>
          <p:nvPr/>
        </p:nvSpPr>
        <p:spPr>
          <a:xfrm>
            <a:off x="5179121" y="2919100"/>
            <a:ext cx="1706700" cy="1706700"/>
          </a:xfrm>
          <a:prstGeom prst="ellipse">
            <a:avLst/>
          </a:prstGeom>
          <a:noFill/>
          <a:ln cap="flat" cmpd="sng" w="19050">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t/>
            </a:r>
            <a:endParaRPr sz="1600">
              <a:latin typeface="Red Hat Text"/>
              <a:ea typeface="Red Hat Text"/>
              <a:cs typeface="Red Hat Text"/>
              <a:sym typeface="Red Hat Text"/>
            </a:endParaRPr>
          </a:p>
        </p:txBody>
      </p:sp>
      <p:cxnSp>
        <p:nvCxnSpPr>
          <p:cNvPr id="2750" name="Google Shape;2750;p183"/>
          <p:cNvCxnSpPr>
            <a:stCxn id="2749" idx="4"/>
            <a:endCxn id="2751" idx="0"/>
          </p:cNvCxnSpPr>
          <p:nvPr/>
        </p:nvCxnSpPr>
        <p:spPr>
          <a:xfrm>
            <a:off x="6032471" y="4625800"/>
            <a:ext cx="0" cy="464100"/>
          </a:xfrm>
          <a:prstGeom prst="straightConnector1">
            <a:avLst/>
          </a:prstGeom>
          <a:noFill/>
          <a:ln cap="flat" cmpd="sng" w="9525">
            <a:solidFill>
              <a:schemeClr val="dk2"/>
            </a:solidFill>
            <a:prstDash val="solid"/>
            <a:round/>
            <a:headEnd len="med" w="med" type="none"/>
            <a:tailEnd len="med" w="med" type="triangle"/>
          </a:ln>
        </p:spPr>
      </p:cxnSp>
      <p:sp>
        <p:nvSpPr>
          <p:cNvPr id="2752" name="Google Shape;2752;p183"/>
          <p:cNvSpPr txBox="1"/>
          <p:nvPr/>
        </p:nvSpPr>
        <p:spPr>
          <a:xfrm>
            <a:off x="3686943" y="3560967"/>
            <a:ext cx="1398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latin typeface="Red Hat Text"/>
                <a:ea typeface="Red Hat Text"/>
                <a:cs typeface="Red Hat Text"/>
                <a:sym typeface="Red Hat Text"/>
              </a:rPr>
              <a:t>Credential</a:t>
            </a:r>
            <a:endParaRPr sz="1900">
              <a:latin typeface="Red Hat Text"/>
              <a:ea typeface="Red Hat Text"/>
              <a:cs typeface="Red Hat Text"/>
              <a:sym typeface="Red Hat Text"/>
            </a:endParaRPr>
          </a:p>
        </p:txBody>
      </p:sp>
      <p:grpSp>
        <p:nvGrpSpPr>
          <p:cNvPr id="2753" name="Google Shape;2753;p183"/>
          <p:cNvGrpSpPr/>
          <p:nvPr/>
        </p:nvGrpSpPr>
        <p:grpSpPr>
          <a:xfrm>
            <a:off x="5727680" y="2664107"/>
            <a:ext cx="609585" cy="609585"/>
            <a:chOff x="5999943" y="2790800"/>
            <a:chExt cx="457200" cy="457200"/>
          </a:xfrm>
        </p:grpSpPr>
        <p:sp>
          <p:nvSpPr>
            <p:cNvPr id="2754" name="Google Shape;2754;p183"/>
            <p:cNvSpPr/>
            <p:nvPr/>
          </p:nvSpPr>
          <p:spPr>
            <a:xfrm>
              <a:off x="6028900" y="2819300"/>
              <a:ext cx="399300" cy="400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755" name="Google Shape;2755;p183"/>
            <p:cNvPicPr preferRelativeResize="0"/>
            <p:nvPr/>
          </p:nvPicPr>
          <p:blipFill rotWithShape="1">
            <a:blip r:embed="rId3">
              <a:alphaModFix/>
            </a:blip>
            <a:srcRect b="0" l="0" r="0" t="0"/>
            <a:stretch/>
          </p:blipFill>
          <p:spPr>
            <a:xfrm>
              <a:off x="5999943" y="2790800"/>
              <a:ext cx="457200" cy="457200"/>
            </a:xfrm>
            <a:prstGeom prst="rect">
              <a:avLst/>
            </a:prstGeom>
            <a:noFill/>
            <a:ln>
              <a:noFill/>
            </a:ln>
          </p:spPr>
        </p:pic>
      </p:grpSp>
      <p:sp>
        <p:nvSpPr>
          <p:cNvPr id="2756" name="Google Shape;2756;p183"/>
          <p:cNvSpPr txBox="1"/>
          <p:nvPr/>
        </p:nvSpPr>
        <p:spPr>
          <a:xfrm>
            <a:off x="5333102" y="2238333"/>
            <a:ext cx="13989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1900">
                <a:latin typeface="Red Hat Text"/>
                <a:ea typeface="Red Hat Text"/>
                <a:cs typeface="Red Hat Text"/>
                <a:sym typeface="Red Hat Text"/>
              </a:rPr>
              <a:t>Project</a:t>
            </a:r>
            <a:endParaRPr sz="1900">
              <a:latin typeface="Red Hat Text"/>
              <a:ea typeface="Red Hat Text"/>
              <a:cs typeface="Red Hat Text"/>
              <a:sym typeface="Red Hat Text"/>
            </a:endParaRPr>
          </a:p>
        </p:txBody>
      </p:sp>
      <p:cxnSp>
        <p:nvCxnSpPr>
          <p:cNvPr id="2757" name="Google Shape;2757;p183"/>
          <p:cNvCxnSpPr>
            <a:stCxn id="2758" idx="3"/>
            <a:endCxn id="2756" idx="0"/>
          </p:cNvCxnSpPr>
          <p:nvPr/>
        </p:nvCxnSpPr>
        <p:spPr>
          <a:xfrm>
            <a:off x="4152752" y="1971633"/>
            <a:ext cx="1879800" cy="266700"/>
          </a:xfrm>
          <a:prstGeom prst="bentConnector2">
            <a:avLst/>
          </a:prstGeom>
          <a:noFill/>
          <a:ln cap="flat" cmpd="sng" w="9525">
            <a:solidFill>
              <a:schemeClr val="dk2"/>
            </a:solidFill>
            <a:prstDash val="solid"/>
            <a:round/>
            <a:headEnd len="med" w="med" type="none"/>
            <a:tailEnd len="med" w="med" type="triangle"/>
          </a:ln>
        </p:spPr>
      </p:cxnSp>
      <p:sp>
        <p:nvSpPr>
          <p:cNvPr id="2759" name="Google Shape;2759;p183"/>
          <p:cNvSpPr txBox="1"/>
          <p:nvPr/>
        </p:nvSpPr>
        <p:spPr>
          <a:xfrm>
            <a:off x="885028" y="1100350"/>
            <a:ext cx="104217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800">
                <a:latin typeface="Red Hat Display"/>
                <a:ea typeface="Red Hat Display"/>
                <a:cs typeface="Red Hat Display"/>
                <a:sym typeface="Red Hat Display"/>
              </a:rPr>
              <a:t>Anatomy of an Automation Job</a:t>
            </a:r>
            <a:endParaRPr sz="2800">
              <a:solidFill>
                <a:srgbClr val="000000"/>
              </a:solidFill>
              <a:latin typeface="Red Hat Display"/>
              <a:ea typeface="Red Hat Display"/>
              <a:cs typeface="Red Hat Display"/>
              <a:sym typeface="Red Hat Display"/>
            </a:endParaRPr>
          </a:p>
        </p:txBody>
      </p:sp>
      <p:sp>
        <p:nvSpPr>
          <p:cNvPr id="2760" name="Google Shape;2760;p183"/>
          <p:cNvSpPr txBox="1"/>
          <p:nvPr/>
        </p:nvSpPr>
        <p:spPr>
          <a:xfrm>
            <a:off x="7176457" y="3560973"/>
            <a:ext cx="1398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latin typeface="Red Hat Text"/>
                <a:ea typeface="Red Hat Text"/>
                <a:cs typeface="Red Hat Text"/>
                <a:sym typeface="Red Hat Text"/>
              </a:rPr>
              <a:t>Inventory</a:t>
            </a:r>
            <a:endParaRPr sz="1900">
              <a:latin typeface="Red Hat Text"/>
              <a:ea typeface="Red Hat Text"/>
              <a:cs typeface="Red Hat Text"/>
              <a:sym typeface="Red Hat Text"/>
            </a:endParaRPr>
          </a:p>
        </p:txBody>
      </p:sp>
      <p:grpSp>
        <p:nvGrpSpPr>
          <p:cNvPr id="2761" name="Google Shape;2761;p183"/>
          <p:cNvGrpSpPr/>
          <p:nvPr/>
        </p:nvGrpSpPr>
        <p:grpSpPr>
          <a:xfrm>
            <a:off x="6566866" y="3522848"/>
            <a:ext cx="609585" cy="609585"/>
            <a:chOff x="6189548" y="3070913"/>
            <a:chExt cx="457200" cy="457200"/>
          </a:xfrm>
        </p:grpSpPr>
        <p:sp>
          <p:nvSpPr>
            <p:cNvPr id="2762" name="Google Shape;2762;p183"/>
            <p:cNvSpPr/>
            <p:nvPr/>
          </p:nvSpPr>
          <p:spPr>
            <a:xfrm>
              <a:off x="6192850" y="3165875"/>
              <a:ext cx="450600" cy="2673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763" name="Google Shape;2763;p183"/>
            <p:cNvPicPr preferRelativeResize="0"/>
            <p:nvPr/>
          </p:nvPicPr>
          <p:blipFill rotWithShape="1">
            <a:blip r:embed="rId4">
              <a:alphaModFix/>
            </a:blip>
            <a:srcRect b="0" l="0" r="0" t="0"/>
            <a:stretch/>
          </p:blipFill>
          <p:spPr>
            <a:xfrm>
              <a:off x="6189548" y="3070913"/>
              <a:ext cx="457200" cy="457200"/>
            </a:xfrm>
            <a:prstGeom prst="rect">
              <a:avLst/>
            </a:prstGeom>
            <a:noFill/>
            <a:ln>
              <a:noFill/>
            </a:ln>
          </p:spPr>
        </p:pic>
      </p:grpSp>
      <p:pic>
        <p:nvPicPr>
          <p:cNvPr id="2764" name="Google Shape;2764;p183"/>
          <p:cNvPicPr preferRelativeResize="0"/>
          <p:nvPr/>
        </p:nvPicPr>
        <p:blipFill rotWithShape="1">
          <a:blip r:embed="rId5">
            <a:alphaModFix/>
          </a:blip>
          <a:srcRect b="9295" l="17380" r="15666" t="14321"/>
          <a:stretch/>
        </p:blipFill>
        <p:spPr>
          <a:xfrm>
            <a:off x="956543" y="3036183"/>
            <a:ext cx="1283868" cy="950667"/>
          </a:xfrm>
          <a:prstGeom prst="rect">
            <a:avLst/>
          </a:prstGeom>
          <a:noFill/>
          <a:ln>
            <a:noFill/>
          </a:ln>
        </p:spPr>
      </p:pic>
      <p:cxnSp>
        <p:nvCxnSpPr>
          <p:cNvPr id="2765" name="Google Shape;2765;p183"/>
          <p:cNvCxnSpPr>
            <a:endCxn id="2752" idx="1"/>
          </p:cNvCxnSpPr>
          <p:nvPr/>
        </p:nvCxnSpPr>
        <p:spPr>
          <a:xfrm>
            <a:off x="2597043" y="3830367"/>
            <a:ext cx="1089900" cy="0"/>
          </a:xfrm>
          <a:prstGeom prst="straightConnector1">
            <a:avLst/>
          </a:prstGeom>
          <a:noFill/>
          <a:ln cap="flat" cmpd="sng" w="9525">
            <a:solidFill>
              <a:schemeClr val="dk2"/>
            </a:solidFill>
            <a:prstDash val="solid"/>
            <a:round/>
            <a:headEnd len="med" w="med" type="none"/>
            <a:tailEnd len="med" w="med" type="triangle"/>
          </a:ln>
        </p:spPr>
      </p:cxnSp>
      <p:pic>
        <p:nvPicPr>
          <p:cNvPr id="2766" name="Google Shape;2766;p183"/>
          <p:cNvPicPr preferRelativeResize="0"/>
          <p:nvPr/>
        </p:nvPicPr>
        <p:blipFill rotWithShape="1">
          <a:blip r:embed="rId6">
            <a:alphaModFix/>
          </a:blip>
          <a:srcRect b="10136" l="19400" r="25454" t="48990"/>
          <a:stretch/>
        </p:blipFill>
        <p:spPr>
          <a:xfrm>
            <a:off x="844163" y="4034183"/>
            <a:ext cx="1508616" cy="585166"/>
          </a:xfrm>
          <a:prstGeom prst="rect">
            <a:avLst/>
          </a:prstGeom>
          <a:noFill/>
          <a:ln>
            <a:noFill/>
          </a:ln>
        </p:spPr>
      </p:pic>
      <p:cxnSp>
        <p:nvCxnSpPr>
          <p:cNvPr id="2767" name="Google Shape;2767;p183"/>
          <p:cNvCxnSpPr>
            <a:endCxn id="2760" idx="3"/>
          </p:cNvCxnSpPr>
          <p:nvPr/>
        </p:nvCxnSpPr>
        <p:spPr>
          <a:xfrm rot="10800000">
            <a:off x="8575357" y="3830373"/>
            <a:ext cx="1156500" cy="0"/>
          </a:xfrm>
          <a:prstGeom prst="straightConnector1">
            <a:avLst/>
          </a:prstGeom>
          <a:noFill/>
          <a:ln cap="flat" cmpd="sng" w="9525">
            <a:solidFill>
              <a:schemeClr val="dk2"/>
            </a:solidFill>
            <a:prstDash val="solid"/>
            <a:round/>
            <a:headEnd len="med" w="med" type="none"/>
            <a:tailEnd len="med" w="med" type="triangle"/>
          </a:ln>
        </p:spPr>
      </p:cxnSp>
      <p:pic>
        <p:nvPicPr>
          <p:cNvPr id="2768" name="Google Shape;2768;p183"/>
          <p:cNvPicPr preferRelativeResize="0"/>
          <p:nvPr/>
        </p:nvPicPr>
        <p:blipFill>
          <a:blip r:embed="rId7">
            <a:alphaModFix/>
          </a:blip>
          <a:stretch>
            <a:fillRect/>
          </a:stretch>
        </p:blipFill>
        <p:spPr>
          <a:xfrm>
            <a:off x="10008320" y="3412896"/>
            <a:ext cx="1437163" cy="385617"/>
          </a:xfrm>
          <a:prstGeom prst="rect">
            <a:avLst/>
          </a:prstGeom>
          <a:noFill/>
          <a:ln>
            <a:noFill/>
          </a:ln>
        </p:spPr>
      </p:pic>
      <p:pic>
        <p:nvPicPr>
          <p:cNvPr id="2769" name="Google Shape;2769;p183"/>
          <p:cNvPicPr preferRelativeResize="0"/>
          <p:nvPr/>
        </p:nvPicPr>
        <p:blipFill>
          <a:blip r:embed="rId8">
            <a:alphaModFix/>
          </a:blip>
          <a:stretch>
            <a:fillRect/>
          </a:stretch>
        </p:blipFill>
        <p:spPr>
          <a:xfrm>
            <a:off x="10008320" y="3838742"/>
            <a:ext cx="1339236" cy="703083"/>
          </a:xfrm>
          <a:prstGeom prst="rect">
            <a:avLst/>
          </a:prstGeom>
          <a:noFill/>
          <a:ln>
            <a:noFill/>
          </a:ln>
        </p:spPr>
      </p:pic>
      <p:pic>
        <p:nvPicPr>
          <p:cNvPr id="2770" name="Google Shape;2770;p183"/>
          <p:cNvPicPr preferRelativeResize="0"/>
          <p:nvPr/>
        </p:nvPicPr>
        <p:blipFill>
          <a:blip r:embed="rId9">
            <a:alphaModFix/>
          </a:blip>
          <a:stretch>
            <a:fillRect/>
          </a:stretch>
        </p:blipFill>
        <p:spPr>
          <a:xfrm>
            <a:off x="9824556" y="2771932"/>
            <a:ext cx="1706758" cy="496432"/>
          </a:xfrm>
          <a:prstGeom prst="rect">
            <a:avLst/>
          </a:prstGeom>
          <a:noFill/>
          <a:ln>
            <a:noFill/>
          </a:ln>
        </p:spPr>
      </p:pic>
      <p:pic>
        <p:nvPicPr>
          <p:cNvPr id="2771" name="Google Shape;2771;p183"/>
          <p:cNvPicPr preferRelativeResize="0"/>
          <p:nvPr/>
        </p:nvPicPr>
        <p:blipFill>
          <a:blip r:embed="rId10">
            <a:alphaModFix/>
          </a:blip>
          <a:stretch>
            <a:fillRect/>
          </a:stretch>
        </p:blipFill>
        <p:spPr>
          <a:xfrm>
            <a:off x="10008321" y="4338367"/>
            <a:ext cx="1339236" cy="753318"/>
          </a:xfrm>
          <a:prstGeom prst="rect">
            <a:avLst/>
          </a:prstGeom>
          <a:noFill/>
          <a:ln>
            <a:noFill/>
          </a:ln>
        </p:spPr>
      </p:pic>
      <p:grpSp>
        <p:nvGrpSpPr>
          <p:cNvPr id="2772" name="Google Shape;2772;p183"/>
          <p:cNvGrpSpPr/>
          <p:nvPr/>
        </p:nvGrpSpPr>
        <p:grpSpPr>
          <a:xfrm flipH="1" rot="-5400000">
            <a:off x="4921182" y="3496879"/>
            <a:ext cx="609585" cy="661583"/>
            <a:chOff x="2644354" y="2626425"/>
            <a:chExt cx="457200" cy="496200"/>
          </a:xfrm>
        </p:grpSpPr>
        <p:sp>
          <p:nvSpPr>
            <p:cNvPr id="2773" name="Google Shape;2773;p183"/>
            <p:cNvSpPr/>
            <p:nvPr/>
          </p:nvSpPr>
          <p:spPr>
            <a:xfrm>
              <a:off x="2743800" y="2626425"/>
              <a:ext cx="258300" cy="4962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774" name="Google Shape;2774;p183"/>
            <p:cNvPicPr preferRelativeResize="0"/>
            <p:nvPr/>
          </p:nvPicPr>
          <p:blipFill rotWithShape="1">
            <a:blip r:embed="rId11">
              <a:alphaModFix/>
            </a:blip>
            <a:srcRect b="0" l="0" r="0" t="0"/>
            <a:stretch/>
          </p:blipFill>
          <p:spPr>
            <a:xfrm>
              <a:off x="2644354" y="2645935"/>
              <a:ext cx="457200" cy="457200"/>
            </a:xfrm>
            <a:prstGeom prst="rect">
              <a:avLst/>
            </a:prstGeom>
            <a:noFill/>
            <a:ln>
              <a:noFill/>
            </a:ln>
          </p:spPr>
        </p:pic>
      </p:grpSp>
      <p:sp>
        <p:nvSpPr>
          <p:cNvPr id="2775" name="Google Shape;2775;p183"/>
          <p:cNvSpPr txBox="1"/>
          <p:nvPr/>
        </p:nvSpPr>
        <p:spPr>
          <a:xfrm>
            <a:off x="5304286" y="6108750"/>
            <a:ext cx="1456500" cy="348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highlight>
                  <a:schemeClr val="lt1"/>
                </a:highlight>
                <a:latin typeface="Red Hat Text"/>
                <a:ea typeface="Red Hat Text"/>
                <a:cs typeface="Red Hat Text"/>
                <a:sym typeface="Red Hat Text"/>
              </a:rPr>
              <a:t>Automation controller</a:t>
            </a:r>
            <a:endParaRPr sz="1300">
              <a:highlight>
                <a:schemeClr val="lt1"/>
              </a:highlight>
              <a:latin typeface="Red Hat Text"/>
              <a:ea typeface="Red Hat Text"/>
              <a:cs typeface="Red Hat Text"/>
              <a:sym typeface="Red Hat Text"/>
            </a:endParaRPr>
          </a:p>
        </p:txBody>
      </p:sp>
      <p:pic>
        <p:nvPicPr>
          <p:cNvPr id="2776" name="Google Shape;2776;p183"/>
          <p:cNvPicPr preferRelativeResize="0"/>
          <p:nvPr/>
        </p:nvPicPr>
        <p:blipFill>
          <a:blip r:embed="rId12">
            <a:alphaModFix/>
          </a:blip>
          <a:stretch>
            <a:fillRect/>
          </a:stretch>
        </p:blipFill>
        <p:spPr>
          <a:xfrm>
            <a:off x="5672821" y="5306667"/>
            <a:ext cx="719316" cy="717414"/>
          </a:xfrm>
          <a:prstGeom prst="rect">
            <a:avLst/>
          </a:prstGeom>
          <a:noFill/>
          <a:ln>
            <a:noFill/>
          </a:ln>
        </p:spPr>
      </p:pic>
      <p:pic>
        <p:nvPicPr>
          <p:cNvPr id="2777" name="Google Shape;2777;p183"/>
          <p:cNvPicPr preferRelativeResize="0"/>
          <p:nvPr/>
        </p:nvPicPr>
        <p:blipFill rotWithShape="1">
          <a:blip r:embed="rId13">
            <a:alphaModFix/>
          </a:blip>
          <a:srcRect b="0" l="0" r="0" t="0"/>
          <a:stretch/>
        </p:blipFill>
        <p:spPr>
          <a:xfrm>
            <a:off x="3274519" y="1532467"/>
            <a:ext cx="878112" cy="878112"/>
          </a:xfrm>
          <a:prstGeom prst="rect">
            <a:avLst/>
          </a:prstGeom>
          <a:noFill/>
          <a:ln>
            <a:noFill/>
          </a:ln>
        </p:spPr>
      </p:pic>
      <p:sp>
        <p:nvSpPr>
          <p:cNvPr id="2778" name="Google Shape;2778;p183"/>
          <p:cNvSpPr txBox="1"/>
          <p:nvPr/>
        </p:nvSpPr>
        <p:spPr>
          <a:xfrm>
            <a:off x="2136847" y="1704733"/>
            <a:ext cx="1398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1900">
                <a:latin typeface="Red Hat Text"/>
                <a:ea typeface="Red Hat Text"/>
                <a:cs typeface="Red Hat Text"/>
                <a:sym typeface="Red Hat Text"/>
              </a:rPr>
              <a:t>Playbook</a:t>
            </a:r>
            <a:endParaRPr sz="1900">
              <a:latin typeface="Red Hat Text"/>
              <a:ea typeface="Red Hat Text"/>
              <a:cs typeface="Red Hat Text"/>
              <a:sym typeface="Red Hat Text"/>
            </a:endParaRPr>
          </a:p>
        </p:txBody>
      </p:sp>
      <p:sp>
        <p:nvSpPr>
          <p:cNvPr id="2779" name="Google Shape;2779;p183"/>
          <p:cNvSpPr txBox="1"/>
          <p:nvPr/>
        </p:nvSpPr>
        <p:spPr>
          <a:xfrm>
            <a:off x="2679150" y="2349850"/>
            <a:ext cx="219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Text"/>
                <a:ea typeface="Red Hat Text"/>
                <a:cs typeface="Red Hat Text"/>
                <a:sym typeface="Red Hat Text"/>
              </a:rPr>
              <a:t>Git / Subversion</a:t>
            </a:r>
            <a:endParaRPr>
              <a:latin typeface="Red Hat Text"/>
              <a:ea typeface="Red Hat Text"/>
              <a:cs typeface="Red Hat Text"/>
              <a:sym typeface="Red Hat Tex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184"/>
          <p:cNvSpPr txBox="1"/>
          <p:nvPr/>
        </p:nvSpPr>
        <p:spPr>
          <a:xfrm>
            <a:off x="826661" y="1568100"/>
            <a:ext cx="5200800" cy="3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ed Hat Text"/>
                <a:ea typeface="Red Hat Text"/>
                <a:cs typeface="Red Hat Text"/>
                <a:sym typeface="Red Hat Text"/>
              </a:rPr>
              <a:t>Everything in Automation Controller revolves around the concept of a </a:t>
            </a:r>
            <a:r>
              <a:rPr b="1" lang="en" sz="1800">
                <a:latin typeface="Red Hat Text"/>
                <a:ea typeface="Red Hat Text"/>
                <a:cs typeface="Red Hat Text"/>
                <a:sym typeface="Red Hat Text"/>
              </a:rPr>
              <a:t>Job Template</a:t>
            </a:r>
            <a:r>
              <a:rPr lang="en" sz="1800">
                <a:latin typeface="Red Hat Text"/>
                <a:ea typeface="Red Hat Text"/>
                <a:cs typeface="Red Hat Text"/>
                <a:sym typeface="Red Hat Text"/>
              </a:rPr>
              <a:t>.  Job Templates allow Ansible Playbooks to be controlled, delegated and scaled for an organization.</a:t>
            </a:r>
            <a:br>
              <a:rPr lang="en" sz="1800">
                <a:latin typeface="Red Hat Text"/>
                <a:ea typeface="Red Hat Text"/>
                <a:cs typeface="Red Hat Text"/>
                <a:sym typeface="Red Hat Text"/>
              </a:rPr>
            </a:br>
            <a:br>
              <a:rPr lang="en" sz="1800">
                <a:latin typeface="Red Hat Text"/>
                <a:ea typeface="Red Hat Text"/>
                <a:cs typeface="Red Hat Text"/>
                <a:sym typeface="Red Hat Text"/>
              </a:rPr>
            </a:br>
            <a:r>
              <a:rPr lang="en" sz="1800">
                <a:latin typeface="Red Hat Text"/>
                <a:ea typeface="Red Hat Text"/>
                <a:cs typeface="Red Hat Text"/>
                <a:sym typeface="Red Hat Text"/>
              </a:rPr>
              <a:t>Job templates also encourage the reuse of Ansible Playbook content and collaboration between teams.</a:t>
            </a:r>
            <a:endParaRPr sz="1800">
              <a:latin typeface="Red Hat Text"/>
              <a:ea typeface="Red Hat Text"/>
              <a:cs typeface="Red Hat Text"/>
              <a:sym typeface="Red Hat Text"/>
            </a:endParaRPr>
          </a:p>
          <a:p>
            <a:pPr indent="0" lvl="0" marL="0" rtl="0" algn="l">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rPr lang="en" sz="1800">
                <a:latin typeface="Red Hat Text"/>
                <a:ea typeface="Red Hat Text"/>
                <a:cs typeface="Red Hat Text"/>
                <a:sym typeface="Red Hat Text"/>
              </a:rPr>
              <a:t>A </a:t>
            </a:r>
            <a:r>
              <a:rPr b="1" lang="en" sz="1800">
                <a:solidFill>
                  <a:schemeClr val="dk1"/>
                </a:solidFill>
                <a:latin typeface="Red Hat Text"/>
                <a:ea typeface="Red Hat Text"/>
                <a:cs typeface="Red Hat Text"/>
                <a:sym typeface="Red Hat Text"/>
              </a:rPr>
              <a:t>Job Template</a:t>
            </a:r>
            <a:r>
              <a:rPr lang="en" sz="1800">
                <a:latin typeface="Red Hat Text"/>
                <a:ea typeface="Red Hat Text"/>
                <a:cs typeface="Red Hat Text"/>
                <a:sym typeface="Red Hat Text"/>
              </a:rPr>
              <a:t> requires:</a:t>
            </a:r>
            <a:endParaRPr sz="1800">
              <a:latin typeface="Red Hat Text"/>
              <a:ea typeface="Red Hat Text"/>
              <a:cs typeface="Red Hat Text"/>
              <a:sym typeface="Red Hat Text"/>
            </a:endParaRPr>
          </a:p>
          <a:p>
            <a:pPr indent="-193040" lvl="0" marL="640080" rtl="0" algn="l">
              <a:lnSpc>
                <a:spcPct val="115000"/>
              </a:lnSpc>
              <a:spcBef>
                <a:spcPts val="600"/>
              </a:spcBef>
              <a:spcAft>
                <a:spcPts val="0"/>
              </a:spcAft>
              <a:buClr>
                <a:schemeClr val="accent1"/>
              </a:buClr>
              <a:buSzPts val="1600"/>
              <a:buFont typeface="Red Hat Display"/>
              <a:buChar char="▸"/>
            </a:pPr>
            <a:r>
              <a:rPr lang="en" sz="1800">
                <a:solidFill>
                  <a:schemeClr val="dk1"/>
                </a:solidFill>
                <a:latin typeface="Red Hat Text"/>
                <a:ea typeface="Red Hat Text"/>
                <a:cs typeface="Red Hat Text"/>
                <a:sym typeface="Red Hat Text"/>
              </a:rPr>
              <a:t>A </a:t>
            </a:r>
            <a:r>
              <a:rPr b="1" lang="en" sz="1800">
                <a:solidFill>
                  <a:schemeClr val="dk1"/>
                </a:solidFill>
                <a:latin typeface="Red Hat Text"/>
                <a:ea typeface="Red Hat Text"/>
                <a:cs typeface="Red Hat Text"/>
                <a:sym typeface="Red Hat Text"/>
              </a:rPr>
              <a:t>Project</a:t>
            </a:r>
            <a:r>
              <a:rPr lang="en" sz="1800">
                <a:solidFill>
                  <a:schemeClr val="dk1"/>
                </a:solidFill>
                <a:latin typeface="Red Hat Text"/>
                <a:ea typeface="Red Hat Text"/>
                <a:cs typeface="Red Hat Text"/>
                <a:sym typeface="Red Hat Text"/>
              </a:rPr>
              <a:t> which contains Ansible Playbooks</a:t>
            </a:r>
            <a:endParaRPr sz="1800">
              <a:solidFill>
                <a:schemeClr val="dk1"/>
              </a:solidFill>
              <a:latin typeface="Red Hat Text"/>
              <a:ea typeface="Red Hat Text"/>
              <a:cs typeface="Red Hat Text"/>
              <a:sym typeface="Red Hat Text"/>
            </a:endParaRPr>
          </a:p>
          <a:p>
            <a:pPr indent="-193040" lvl="0" marL="640080" rtl="0" algn="l">
              <a:lnSpc>
                <a:spcPct val="115000"/>
              </a:lnSpc>
              <a:spcBef>
                <a:spcPts val="0"/>
              </a:spcBef>
              <a:spcAft>
                <a:spcPts val="0"/>
              </a:spcAft>
              <a:buClr>
                <a:schemeClr val="accent1"/>
              </a:buClr>
              <a:buSzPts val="1600"/>
              <a:buFont typeface="Red Hat Display"/>
              <a:buChar char="▸"/>
            </a:pPr>
            <a:r>
              <a:rPr lang="en" sz="1800">
                <a:latin typeface="Red Hat Text"/>
                <a:ea typeface="Red Hat Text"/>
                <a:cs typeface="Red Hat Text"/>
                <a:sym typeface="Red Hat Text"/>
              </a:rPr>
              <a:t>An </a:t>
            </a:r>
            <a:r>
              <a:rPr b="1" lang="en" sz="1800">
                <a:latin typeface="Red Hat Text"/>
                <a:ea typeface="Red Hat Text"/>
                <a:cs typeface="Red Hat Text"/>
                <a:sym typeface="Red Hat Text"/>
              </a:rPr>
              <a:t>Inventory</a:t>
            </a:r>
            <a:r>
              <a:rPr lang="en" sz="1800">
                <a:latin typeface="Red Hat Text"/>
                <a:ea typeface="Red Hat Text"/>
                <a:cs typeface="Red Hat Text"/>
                <a:sym typeface="Red Hat Text"/>
              </a:rPr>
              <a:t> to run the job against</a:t>
            </a:r>
            <a:endParaRPr sz="1800">
              <a:latin typeface="Red Hat Text"/>
              <a:ea typeface="Red Hat Text"/>
              <a:cs typeface="Red Hat Text"/>
              <a:sym typeface="Red Hat Text"/>
            </a:endParaRPr>
          </a:p>
          <a:p>
            <a:pPr indent="-193040" lvl="0" marL="640080" rtl="0" algn="l">
              <a:lnSpc>
                <a:spcPct val="115000"/>
              </a:lnSpc>
              <a:spcBef>
                <a:spcPts val="0"/>
              </a:spcBef>
              <a:spcAft>
                <a:spcPts val="0"/>
              </a:spcAft>
              <a:buClr>
                <a:schemeClr val="accent1"/>
              </a:buClr>
              <a:buSzPts val="1600"/>
              <a:buFont typeface="Red Hat Display"/>
              <a:buChar char="▸"/>
            </a:pPr>
            <a:r>
              <a:rPr lang="en" sz="1800">
                <a:latin typeface="Red Hat Text"/>
                <a:ea typeface="Red Hat Text"/>
                <a:cs typeface="Red Hat Text"/>
                <a:sym typeface="Red Hat Text"/>
              </a:rPr>
              <a:t>A </a:t>
            </a:r>
            <a:r>
              <a:rPr b="1" lang="en" sz="1800">
                <a:latin typeface="Red Hat Text"/>
                <a:ea typeface="Red Hat Text"/>
                <a:cs typeface="Red Hat Text"/>
                <a:sym typeface="Red Hat Text"/>
              </a:rPr>
              <a:t>Credential</a:t>
            </a:r>
            <a:r>
              <a:rPr lang="en" sz="1800">
                <a:latin typeface="Red Hat Text"/>
                <a:ea typeface="Red Hat Text"/>
                <a:cs typeface="Red Hat Text"/>
                <a:sym typeface="Red Hat Text"/>
              </a:rPr>
              <a:t> to login to devices.</a:t>
            </a:r>
            <a:endParaRPr sz="1800">
              <a:solidFill>
                <a:srgbClr val="000000"/>
              </a:solidFill>
              <a:latin typeface="Red Hat Text"/>
              <a:ea typeface="Red Hat Text"/>
              <a:cs typeface="Red Hat Text"/>
              <a:sym typeface="Red Hat Text"/>
            </a:endParaRPr>
          </a:p>
        </p:txBody>
      </p:sp>
      <p:sp>
        <p:nvSpPr>
          <p:cNvPr id="2785" name="Google Shape;2785;p184"/>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Job</a:t>
            </a:r>
            <a:r>
              <a:rPr lang="en" sz="3600">
                <a:solidFill>
                  <a:srgbClr val="EE0000"/>
                </a:solidFill>
                <a:latin typeface="Red Hat Display"/>
                <a:ea typeface="Red Hat Display"/>
                <a:cs typeface="Red Hat Display"/>
                <a:sym typeface="Red Hat Display"/>
              </a:rPr>
              <a:t> Templates</a:t>
            </a:r>
            <a:endParaRPr sz="3600">
              <a:solidFill>
                <a:srgbClr val="EE0000"/>
              </a:solidFill>
              <a:latin typeface="Red Hat Display"/>
              <a:ea typeface="Red Hat Display"/>
              <a:cs typeface="Red Hat Display"/>
              <a:sym typeface="Red Hat Display"/>
            </a:endParaRPr>
          </a:p>
        </p:txBody>
      </p:sp>
      <p:pic>
        <p:nvPicPr>
          <p:cNvPr id="2786" name="Google Shape;2786;p184"/>
          <p:cNvPicPr preferRelativeResize="0"/>
          <p:nvPr/>
        </p:nvPicPr>
        <p:blipFill>
          <a:blip r:embed="rId3">
            <a:alphaModFix/>
          </a:blip>
          <a:stretch>
            <a:fillRect/>
          </a:stretch>
        </p:blipFill>
        <p:spPr>
          <a:xfrm>
            <a:off x="6248259" y="1278800"/>
            <a:ext cx="5415646" cy="3956508"/>
          </a:xfrm>
          <a:prstGeom prst="rect">
            <a:avLst/>
          </a:prstGeom>
          <a:noFill/>
          <a:ln>
            <a:noFill/>
          </a:ln>
        </p:spPr>
      </p:pic>
      <p:pic>
        <p:nvPicPr>
          <p:cNvPr id="2787" name="Google Shape;2787;p184"/>
          <p:cNvPicPr preferRelativeResize="0"/>
          <p:nvPr/>
        </p:nvPicPr>
        <p:blipFill>
          <a:blip r:embed="rId4">
            <a:alphaModFix/>
          </a:blip>
          <a:stretch>
            <a:fillRect/>
          </a:stretch>
        </p:blipFill>
        <p:spPr>
          <a:xfrm>
            <a:off x="6636100" y="2055050"/>
            <a:ext cx="4782101" cy="2926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sp>
        <p:nvSpPr>
          <p:cNvPr id="2792" name="Google Shape;2792;p185"/>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Project</a:t>
            </a:r>
            <a:endParaRPr sz="3600">
              <a:solidFill>
                <a:srgbClr val="EE0000"/>
              </a:solidFill>
              <a:latin typeface="Red Hat Display"/>
              <a:ea typeface="Red Hat Display"/>
              <a:cs typeface="Red Hat Display"/>
              <a:sym typeface="Red Hat Display"/>
            </a:endParaRPr>
          </a:p>
        </p:txBody>
      </p:sp>
      <p:sp>
        <p:nvSpPr>
          <p:cNvPr id="2793" name="Google Shape;2793;p185"/>
          <p:cNvSpPr txBox="1"/>
          <p:nvPr/>
        </p:nvSpPr>
        <p:spPr>
          <a:xfrm>
            <a:off x="882599" y="1449275"/>
            <a:ext cx="4765500" cy="312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A project is a logical collection of Ansible Playbooks, represented in Ansible Automation Controller.</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You can manage Ansible Playbooks and playbook directories by placing them in a source code management system supported by Automation controller including Git, and Subversion.</a:t>
            </a:r>
            <a:endParaRPr sz="1800">
              <a:solidFill>
                <a:srgbClr val="000000"/>
              </a:solidFill>
              <a:latin typeface="Red Hat Display"/>
              <a:ea typeface="Red Hat Display"/>
              <a:cs typeface="Red Hat Display"/>
              <a:sym typeface="Red Hat Display"/>
            </a:endParaRPr>
          </a:p>
        </p:txBody>
      </p:sp>
      <p:pic>
        <p:nvPicPr>
          <p:cNvPr id="2794" name="Google Shape;2794;p185"/>
          <p:cNvPicPr preferRelativeResize="0"/>
          <p:nvPr/>
        </p:nvPicPr>
        <p:blipFill>
          <a:blip r:embed="rId3">
            <a:alphaModFix/>
          </a:blip>
          <a:stretch>
            <a:fillRect/>
          </a:stretch>
        </p:blipFill>
        <p:spPr>
          <a:xfrm>
            <a:off x="6248259" y="1278800"/>
            <a:ext cx="5415646" cy="3956508"/>
          </a:xfrm>
          <a:prstGeom prst="rect">
            <a:avLst/>
          </a:prstGeom>
          <a:noFill/>
          <a:ln>
            <a:noFill/>
          </a:ln>
        </p:spPr>
      </p:pic>
      <p:pic>
        <p:nvPicPr>
          <p:cNvPr id="2795" name="Google Shape;2795;p185"/>
          <p:cNvPicPr preferRelativeResize="0"/>
          <p:nvPr/>
        </p:nvPicPr>
        <p:blipFill>
          <a:blip r:embed="rId4">
            <a:alphaModFix/>
          </a:blip>
          <a:stretch>
            <a:fillRect/>
          </a:stretch>
        </p:blipFill>
        <p:spPr>
          <a:xfrm>
            <a:off x="6542500" y="2228475"/>
            <a:ext cx="5001750" cy="23067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pic>
        <p:nvPicPr>
          <p:cNvPr id="2800" name="Google Shape;2800;p186"/>
          <p:cNvPicPr preferRelativeResize="0"/>
          <p:nvPr/>
        </p:nvPicPr>
        <p:blipFill>
          <a:blip r:embed="rId3">
            <a:alphaModFix/>
          </a:blip>
          <a:stretch>
            <a:fillRect/>
          </a:stretch>
        </p:blipFill>
        <p:spPr>
          <a:xfrm>
            <a:off x="6248259" y="1278800"/>
            <a:ext cx="5415646" cy="3956508"/>
          </a:xfrm>
          <a:prstGeom prst="rect">
            <a:avLst/>
          </a:prstGeom>
          <a:noFill/>
          <a:ln>
            <a:noFill/>
          </a:ln>
        </p:spPr>
      </p:pic>
      <p:sp>
        <p:nvSpPr>
          <p:cNvPr id="2801" name="Google Shape;2801;p186"/>
          <p:cNvSpPr txBox="1"/>
          <p:nvPr/>
        </p:nvSpPr>
        <p:spPr>
          <a:xfrm>
            <a:off x="826536" y="1568900"/>
            <a:ext cx="5181000" cy="29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ed Hat Display"/>
                <a:ea typeface="Red Hat Display"/>
                <a:cs typeface="Red Hat Display"/>
                <a:sym typeface="Red Hat Display"/>
              </a:rPr>
              <a:t>Inventory is a collection of hosts (nodes) with associated data and groupings that Automation Controller can connect to and manage.</a:t>
            </a:r>
            <a:endParaRPr sz="1800">
              <a:latin typeface="Red Hat Display"/>
              <a:ea typeface="Red Hat Display"/>
              <a:cs typeface="Red Hat Display"/>
              <a:sym typeface="Red Hat Display"/>
            </a:endParaRPr>
          </a:p>
          <a:p>
            <a:pPr indent="-193040" lvl="0" marL="182880" rtl="0" algn="l">
              <a:lnSpc>
                <a:spcPct val="115000"/>
              </a:lnSpc>
              <a:spcBef>
                <a:spcPts val="600"/>
              </a:spcBef>
              <a:spcAft>
                <a:spcPts val="0"/>
              </a:spcAft>
              <a:buClr>
                <a:schemeClr val="accent1"/>
              </a:buClr>
              <a:buSzPts val="1600"/>
              <a:buFont typeface="Red Hat Display"/>
              <a:buChar char="▸"/>
            </a:pPr>
            <a:r>
              <a:rPr lang="en" sz="1800">
                <a:latin typeface="Red Hat Display"/>
                <a:ea typeface="Red Hat Display"/>
                <a:cs typeface="Red Hat Display"/>
                <a:sym typeface="Red Hat Display"/>
              </a:rPr>
              <a:t>Hosts (nodes)</a:t>
            </a:r>
            <a:endParaRPr sz="1800">
              <a:latin typeface="Red Hat Display"/>
              <a:ea typeface="Red Hat Display"/>
              <a:cs typeface="Red Hat Display"/>
              <a:sym typeface="Red Hat Display"/>
            </a:endParaRPr>
          </a:p>
          <a:p>
            <a:pPr indent="-205740" lvl="0" marL="182880" rtl="0" algn="l">
              <a:lnSpc>
                <a:spcPct val="115000"/>
              </a:lnSpc>
              <a:spcBef>
                <a:spcPts val="0"/>
              </a:spcBef>
              <a:spcAft>
                <a:spcPts val="0"/>
              </a:spcAft>
              <a:buClr>
                <a:schemeClr val="accent1"/>
              </a:buClr>
              <a:buSzPts val="1800"/>
              <a:buFont typeface="Red Hat Display"/>
              <a:buChar char="▸"/>
            </a:pPr>
            <a:r>
              <a:rPr lang="en" sz="1800">
                <a:latin typeface="Red Hat Display"/>
                <a:ea typeface="Red Hat Display"/>
                <a:cs typeface="Red Hat Display"/>
                <a:sym typeface="Red Hat Display"/>
              </a:rPr>
              <a:t>Groups</a:t>
            </a:r>
            <a:endParaRPr sz="1800">
              <a:latin typeface="Red Hat Display"/>
              <a:ea typeface="Red Hat Display"/>
              <a:cs typeface="Red Hat Display"/>
              <a:sym typeface="Red Hat Display"/>
            </a:endParaRPr>
          </a:p>
          <a:p>
            <a:pPr indent="-205740" lvl="0" marL="182880" rtl="0" algn="l">
              <a:lnSpc>
                <a:spcPct val="115000"/>
              </a:lnSpc>
              <a:spcBef>
                <a:spcPts val="0"/>
              </a:spcBef>
              <a:spcAft>
                <a:spcPts val="0"/>
              </a:spcAft>
              <a:buClr>
                <a:schemeClr val="accent1"/>
              </a:buClr>
              <a:buSzPts val="1800"/>
              <a:buFont typeface="Red Hat Display"/>
              <a:buChar char="▸"/>
            </a:pPr>
            <a:r>
              <a:rPr lang="en" sz="1800">
                <a:latin typeface="Red Hat Display"/>
                <a:ea typeface="Red Hat Display"/>
                <a:cs typeface="Red Hat Display"/>
                <a:sym typeface="Red Hat Display"/>
              </a:rPr>
              <a:t>Inventory-specific data (variables)</a:t>
            </a:r>
            <a:endParaRPr sz="1800">
              <a:latin typeface="Red Hat Display"/>
              <a:ea typeface="Red Hat Display"/>
              <a:cs typeface="Red Hat Display"/>
              <a:sym typeface="Red Hat Display"/>
            </a:endParaRPr>
          </a:p>
          <a:p>
            <a:pPr indent="-205740" lvl="0" marL="182880" rtl="0" algn="l">
              <a:lnSpc>
                <a:spcPct val="115000"/>
              </a:lnSpc>
              <a:spcBef>
                <a:spcPts val="0"/>
              </a:spcBef>
              <a:spcAft>
                <a:spcPts val="0"/>
              </a:spcAft>
              <a:buClr>
                <a:schemeClr val="accent1"/>
              </a:buClr>
              <a:buSzPts val="1800"/>
              <a:buFont typeface="Red Hat Display"/>
              <a:buChar char="▸"/>
            </a:pPr>
            <a:r>
              <a:rPr lang="en" sz="1800">
                <a:latin typeface="Red Hat Display"/>
                <a:ea typeface="Red Hat Display"/>
                <a:cs typeface="Red Hat Display"/>
                <a:sym typeface="Red Hat Display"/>
              </a:rPr>
              <a:t>Static or dynamic sources</a:t>
            </a:r>
            <a:endParaRPr sz="1800">
              <a:solidFill>
                <a:srgbClr val="000000"/>
              </a:solidFill>
              <a:latin typeface="Red Hat Display"/>
              <a:ea typeface="Red Hat Display"/>
              <a:cs typeface="Red Hat Display"/>
              <a:sym typeface="Red Hat Display"/>
            </a:endParaRPr>
          </a:p>
        </p:txBody>
      </p:sp>
      <p:sp>
        <p:nvSpPr>
          <p:cNvPr id="2802" name="Google Shape;2802;p186"/>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Inventory</a:t>
            </a:r>
            <a:endParaRPr sz="3600">
              <a:solidFill>
                <a:srgbClr val="EE0000"/>
              </a:solidFill>
              <a:latin typeface="Red Hat Display"/>
              <a:ea typeface="Red Hat Display"/>
              <a:cs typeface="Red Hat Display"/>
              <a:sym typeface="Red Hat Display"/>
            </a:endParaRPr>
          </a:p>
        </p:txBody>
      </p:sp>
      <p:pic>
        <p:nvPicPr>
          <p:cNvPr id="2803" name="Google Shape;2803;p186"/>
          <p:cNvPicPr preferRelativeResize="0"/>
          <p:nvPr/>
        </p:nvPicPr>
        <p:blipFill>
          <a:blip r:embed="rId4">
            <a:alphaModFix/>
          </a:blip>
          <a:stretch>
            <a:fillRect/>
          </a:stretch>
        </p:blipFill>
        <p:spPr>
          <a:xfrm>
            <a:off x="6448800" y="2137250"/>
            <a:ext cx="5123750" cy="263572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187"/>
          <p:cNvSpPr txBox="1"/>
          <p:nvPr/>
        </p:nvSpPr>
        <p:spPr>
          <a:xfrm>
            <a:off x="853317" y="1438700"/>
            <a:ext cx="5061000" cy="475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Credentials are utilized by Automation Controller for authentication with various external resources:</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latin typeface="Red Hat Display"/>
              <a:ea typeface="Red Hat Display"/>
              <a:cs typeface="Red Hat Display"/>
              <a:sym typeface="Red Hat Display"/>
            </a:endParaRPr>
          </a:p>
          <a:p>
            <a:pPr indent="-193040" lvl="0" marL="182880" rtl="0" algn="l">
              <a:lnSpc>
                <a:spcPct val="115000"/>
              </a:lnSpc>
              <a:spcBef>
                <a:spcPts val="600"/>
              </a:spcBef>
              <a:spcAft>
                <a:spcPts val="0"/>
              </a:spcAft>
              <a:buClr>
                <a:schemeClr val="accent1"/>
              </a:buClr>
              <a:buSzPts val="1600"/>
              <a:buFont typeface="Red Hat Display"/>
              <a:buChar char="▸"/>
            </a:pPr>
            <a:r>
              <a:rPr lang="en" sz="1800">
                <a:latin typeface="Red Hat Display"/>
                <a:ea typeface="Red Hat Display"/>
                <a:cs typeface="Red Hat Display"/>
                <a:sym typeface="Red Hat Display"/>
              </a:rPr>
              <a:t>Connecting to remote machines to run jobs</a:t>
            </a:r>
            <a:endParaRPr sz="1800">
              <a:latin typeface="Red Hat Display"/>
              <a:ea typeface="Red Hat Display"/>
              <a:cs typeface="Red Hat Display"/>
              <a:sym typeface="Red Hat Display"/>
            </a:endParaRPr>
          </a:p>
          <a:p>
            <a:pPr indent="-205740" lvl="0" marL="182880" rtl="0" algn="l">
              <a:lnSpc>
                <a:spcPct val="115000"/>
              </a:lnSpc>
              <a:spcBef>
                <a:spcPts val="0"/>
              </a:spcBef>
              <a:spcAft>
                <a:spcPts val="0"/>
              </a:spcAft>
              <a:buClr>
                <a:schemeClr val="accent1"/>
              </a:buClr>
              <a:buSzPts val="1800"/>
              <a:buFont typeface="Red Hat Display"/>
              <a:buChar char="▸"/>
            </a:pPr>
            <a:r>
              <a:rPr lang="en" sz="1800">
                <a:latin typeface="Red Hat Display"/>
                <a:ea typeface="Red Hat Display"/>
                <a:cs typeface="Red Hat Display"/>
                <a:sym typeface="Red Hat Display"/>
              </a:rPr>
              <a:t>Syncing with inventory sources</a:t>
            </a:r>
            <a:endParaRPr sz="1800">
              <a:latin typeface="Red Hat Display"/>
              <a:ea typeface="Red Hat Display"/>
              <a:cs typeface="Red Hat Display"/>
              <a:sym typeface="Red Hat Display"/>
            </a:endParaRPr>
          </a:p>
          <a:p>
            <a:pPr indent="-205740" lvl="0" marL="182880" rtl="0" algn="l">
              <a:lnSpc>
                <a:spcPct val="115000"/>
              </a:lnSpc>
              <a:spcBef>
                <a:spcPts val="0"/>
              </a:spcBef>
              <a:spcAft>
                <a:spcPts val="0"/>
              </a:spcAft>
              <a:buClr>
                <a:schemeClr val="accent1"/>
              </a:buClr>
              <a:buSzPts val="1800"/>
              <a:buFont typeface="Red Hat Display"/>
              <a:buChar char="▸"/>
            </a:pPr>
            <a:r>
              <a:rPr lang="en" sz="1800">
                <a:latin typeface="Red Hat Display"/>
                <a:ea typeface="Red Hat Display"/>
                <a:cs typeface="Red Hat Display"/>
                <a:sym typeface="Red Hat Display"/>
              </a:rPr>
              <a:t>Importing project content from version control systems</a:t>
            </a:r>
            <a:endParaRPr sz="1800">
              <a:latin typeface="Red Hat Display"/>
              <a:ea typeface="Red Hat Display"/>
              <a:cs typeface="Red Hat Display"/>
              <a:sym typeface="Red Hat Display"/>
            </a:endParaRPr>
          </a:p>
          <a:p>
            <a:pPr indent="-205740" lvl="0" marL="182880" rtl="0" algn="l">
              <a:lnSpc>
                <a:spcPct val="115000"/>
              </a:lnSpc>
              <a:spcBef>
                <a:spcPts val="0"/>
              </a:spcBef>
              <a:spcAft>
                <a:spcPts val="0"/>
              </a:spcAft>
              <a:buClr>
                <a:schemeClr val="accent1"/>
              </a:buClr>
              <a:buSzPts val="1800"/>
              <a:buFont typeface="Red Hat Display"/>
              <a:buChar char="▸"/>
            </a:pPr>
            <a:r>
              <a:rPr lang="en" sz="1800">
                <a:latin typeface="Red Hat Display"/>
                <a:ea typeface="Red Hat Display"/>
                <a:cs typeface="Red Hat Display"/>
                <a:sym typeface="Red Hat Display"/>
              </a:rPr>
              <a:t>Connecting to and managing network devices</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Centralized management of various credentials allows end users to leverage a secret without ever exposing that secret to them.</a:t>
            </a:r>
            <a:endParaRPr sz="1800">
              <a:solidFill>
                <a:srgbClr val="000000"/>
              </a:solidFill>
              <a:latin typeface="Red Hat Display"/>
              <a:ea typeface="Red Hat Display"/>
              <a:cs typeface="Red Hat Display"/>
              <a:sym typeface="Red Hat Display"/>
            </a:endParaRPr>
          </a:p>
        </p:txBody>
      </p:sp>
      <p:sp>
        <p:nvSpPr>
          <p:cNvPr id="2809" name="Google Shape;2809;p187"/>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Credentials</a:t>
            </a:r>
            <a:endParaRPr sz="3600">
              <a:solidFill>
                <a:srgbClr val="EE0000"/>
              </a:solidFill>
              <a:latin typeface="Red Hat Display"/>
              <a:ea typeface="Red Hat Display"/>
              <a:cs typeface="Red Hat Display"/>
              <a:sym typeface="Red Hat Display"/>
            </a:endParaRPr>
          </a:p>
        </p:txBody>
      </p:sp>
      <p:pic>
        <p:nvPicPr>
          <p:cNvPr id="2810" name="Google Shape;2810;p187"/>
          <p:cNvPicPr preferRelativeResize="0"/>
          <p:nvPr/>
        </p:nvPicPr>
        <p:blipFill>
          <a:blip r:embed="rId3">
            <a:alphaModFix/>
          </a:blip>
          <a:stretch>
            <a:fillRect/>
          </a:stretch>
        </p:blipFill>
        <p:spPr>
          <a:xfrm>
            <a:off x="6248259" y="1278800"/>
            <a:ext cx="5415646" cy="3956508"/>
          </a:xfrm>
          <a:prstGeom prst="rect">
            <a:avLst/>
          </a:prstGeom>
          <a:noFill/>
          <a:ln>
            <a:noFill/>
          </a:ln>
        </p:spPr>
      </p:pic>
      <p:pic>
        <p:nvPicPr>
          <p:cNvPr id="2811" name="Google Shape;2811;p187"/>
          <p:cNvPicPr preferRelativeResize="0"/>
          <p:nvPr/>
        </p:nvPicPr>
        <p:blipFill>
          <a:blip r:embed="rId4">
            <a:alphaModFix/>
          </a:blip>
          <a:stretch>
            <a:fillRect/>
          </a:stretch>
        </p:blipFill>
        <p:spPr>
          <a:xfrm>
            <a:off x="6503275" y="2167125"/>
            <a:ext cx="5060999" cy="242421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188"/>
          <p:cNvSpPr txBox="1"/>
          <p:nvPr/>
        </p:nvSpPr>
        <p:spPr>
          <a:xfrm>
            <a:off x="826650" y="1248275"/>
            <a:ext cx="7774500" cy="7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Text"/>
                <a:ea typeface="Red Hat Text"/>
                <a:cs typeface="Red Hat Text"/>
                <a:sym typeface="Red Hat Text"/>
              </a:rPr>
              <a:t>Job Templates can be found and created by clicking the </a:t>
            </a:r>
            <a:r>
              <a:rPr b="1" lang="en" sz="1800">
                <a:latin typeface="Red Hat Text"/>
                <a:ea typeface="Red Hat Text"/>
                <a:cs typeface="Red Hat Text"/>
                <a:sym typeface="Red Hat Text"/>
              </a:rPr>
              <a:t>Templates  </a:t>
            </a:r>
            <a:r>
              <a:rPr lang="en" sz="1800">
                <a:latin typeface="Red Hat Text"/>
                <a:ea typeface="Red Hat Text"/>
                <a:cs typeface="Red Hat Text"/>
                <a:sym typeface="Red Hat Text"/>
              </a:rPr>
              <a:t> button under the </a:t>
            </a:r>
            <a:r>
              <a:rPr i="1" lang="en" sz="1800">
                <a:latin typeface="Red Hat Text"/>
                <a:ea typeface="Red Hat Text"/>
                <a:cs typeface="Red Hat Text"/>
                <a:sym typeface="Red Hat Text"/>
              </a:rPr>
              <a:t>Resources</a:t>
            </a:r>
            <a:r>
              <a:rPr lang="en" sz="1800">
                <a:latin typeface="Red Hat Text"/>
                <a:ea typeface="Red Hat Text"/>
                <a:cs typeface="Red Hat Text"/>
                <a:sym typeface="Red Hat Text"/>
              </a:rPr>
              <a:t> section on the left menu.</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45720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p:txBody>
      </p:sp>
      <p:sp>
        <p:nvSpPr>
          <p:cNvPr id="2817" name="Google Shape;2817;p188"/>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Expanding on Job Templates</a:t>
            </a:r>
            <a:endParaRPr sz="3600">
              <a:solidFill>
                <a:srgbClr val="EE0000"/>
              </a:solidFill>
              <a:latin typeface="Red Hat Display"/>
              <a:ea typeface="Red Hat Display"/>
              <a:cs typeface="Red Hat Display"/>
              <a:sym typeface="Red Hat Display"/>
            </a:endParaRPr>
          </a:p>
        </p:txBody>
      </p:sp>
      <p:pic>
        <p:nvPicPr>
          <p:cNvPr id="2818" name="Google Shape;2818;p188"/>
          <p:cNvPicPr preferRelativeResize="0"/>
          <p:nvPr/>
        </p:nvPicPr>
        <p:blipFill>
          <a:blip r:embed="rId3">
            <a:alphaModFix/>
          </a:blip>
          <a:stretch>
            <a:fillRect/>
          </a:stretch>
        </p:blipFill>
        <p:spPr>
          <a:xfrm>
            <a:off x="2601649" y="2062475"/>
            <a:ext cx="6251199" cy="4566923"/>
          </a:xfrm>
          <a:prstGeom prst="rect">
            <a:avLst/>
          </a:prstGeom>
          <a:noFill/>
          <a:ln>
            <a:noFill/>
          </a:ln>
        </p:spPr>
      </p:pic>
      <p:pic>
        <p:nvPicPr>
          <p:cNvPr id="2819" name="Google Shape;2819;p188"/>
          <p:cNvPicPr preferRelativeResize="0"/>
          <p:nvPr/>
        </p:nvPicPr>
        <p:blipFill>
          <a:blip r:embed="rId4">
            <a:alphaModFix/>
          </a:blip>
          <a:stretch>
            <a:fillRect/>
          </a:stretch>
        </p:blipFill>
        <p:spPr>
          <a:xfrm>
            <a:off x="3003975" y="2947625"/>
            <a:ext cx="5766699" cy="33308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3" name="Shape 2823"/>
        <p:cNvGrpSpPr/>
        <p:nvPr/>
      </p:nvGrpSpPr>
      <p:grpSpPr>
        <a:xfrm>
          <a:off x="0" y="0"/>
          <a:ext cx="0" cy="0"/>
          <a:chOff x="0" y="0"/>
          <a:chExt cx="0" cy="0"/>
        </a:xfrm>
      </p:grpSpPr>
      <p:sp>
        <p:nvSpPr>
          <p:cNvPr id="2824" name="Google Shape;2824;p189"/>
          <p:cNvSpPr/>
          <p:nvPr/>
        </p:nvSpPr>
        <p:spPr>
          <a:xfrm>
            <a:off x="7798275" y="4134700"/>
            <a:ext cx="388200" cy="2269500"/>
          </a:xfrm>
          <a:prstGeom prst="roundRect">
            <a:avLst>
              <a:gd fmla="val 16667" name="adj"/>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5" name="Google Shape;2825;p189"/>
          <p:cNvPicPr preferRelativeResize="0"/>
          <p:nvPr/>
        </p:nvPicPr>
        <p:blipFill>
          <a:blip r:embed="rId3">
            <a:alphaModFix/>
          </a:blip>
          <a:stretch>
            <a:fillRect/>
          </a:stretch>
        </p:blipFill>
        <p:spPr>
          <a:xfrm>
            <a:off x="7006399" y="1148450"/>
            <a:ext cx="765849" cy="738000"/>
          </a:xfrm>
          <a:prstGeom prst="rect">
            <a:avLst/>
          </a:prstGeom>
          <a:noFill/>
          <a:ln>
            <a:noFill/>
          </a:ln>
        </p:spPr>
      </p:pic>
      <p:sp>
        <p:nvSpPr>
          <p:cNvPr id="2826" name="Google Shape;2826;p189"/>
          <p:cNvSpPr txBox="1"/>
          <p:nvPr/>
        </p:nvSpPr>
        <p:spPr>
          <a:xfrm>
            <a:off x="826650" y="1288150"/>
            <a:ext cx="6945600" cy="7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Text"/>
                <a:ea typeface="Red Hat Text"/>
                <a:cs typeface="Red Hat Text"/>
                <a:sym typeface="Red Hat Text"/>
              </a:rPr>
              <a:t>Job Templates can be launched by clicking the </a:t>
            </a:r>
            <a:r>
              <a:rPr b="1" lang="en" sz="1800">
                <a:latin typeface="Red Hat Text"/>
                <a:ea typeface="Red Hat Text"/>
                <a:cs typeface="Red Hat Text"/>
                <a:sym typeface="Red Hat Text"/>
              </a:rPr>
              <a:t>rocketship button  </a:t>
            </a:r>
            <a:r>
              <a:rPr lang="en" sz="1800">
                <a:latin typeface="Red Hat Text"/>
                <a:ea typeface="Red Hat Text"/>
                <a:cs typeface="Red Hat Text"/>
                <a:sym typeface="Red Hat Text"/>
              </a:rPr>
              <a:t> for the corresponding Job Template</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45720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sz="2000">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Red Hat Text"/>
              <a:ea typeface="Red Hat Text"/>
              <a:cs typeface="Red Hat Text"/>
              <a:sym typeface="Red Hat Text"/>
            </a:endParaRPr>
          </a:p>
        </p:txBody>
      </p:sp>
      <p:sp>
        <p:nvSpPr>
          <p:cNvPr id="2827" name="Google Shape;2827;p189"/>
          <p:cNvSpPr txBox="1"/>
          <p:nvPr/>
        </p:nvSpPr>
        <p:spPr>
          <a:xfrm>
            <a:off x="826650" y="696425"/>
            <a:ext cx="96516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Executing an existing Job Template</a:t>
            </a:r>
            <a:endParaRPr sz="3600">
              <a:solidFill>
                <a:srgbClr val="EE0000"/>
              </a:solidFill>
              <a:latin typeface="Red Hat Display"/>
              <a:ea typeface="Red Hat Display"/>
              <a:cs typeface="Red Hat Display"/>
              <a:sym typeface="Red Hat Display"/>
            </a:endParaRPr>
          </a:p>
        </p:txBody>
      </p:sp>
      <p:pic>
        <p:nvPicPr>
          <p:cNvPr id="2828" name="Google Shape;2828;p189"/>
          <p:cNvPicPr preferRelativeResize="0"/>
          <p:nvPr/>
        </p:nvPicPr>
        <p:blipFill>
          <a:blip r:embed="rId4">
            <a:alphaModFix/>
          </a:blip>
          <a:stretch>
            <a:fillRect/>
          </a:stretch>
        </p:blipFill>
        <p:spPr>
          <a:xfrm>
            <a:off x="2601649" y="2214875"/>
            <a:ext cx="6251199" cy="4566923"/>
          </a:xfrm>
          <a:prstGeom prst="rect">
            <a:avLst/>
          </a:prstGeom>
          <a:noFill/>
          <a:ln>
            <a:noFill/>
          </a:ln>
        </p:spPr>
      </p:pic>
      <p:pic>
        <p:nvPicPr>
          <p:cNvPr id="2829" name="Google Shape;2829;p189"/>
          <p:cNvPicPr preferRelativeResize="0"/>
          <p:nvPr/>
        </p:nvPicPr>
        <p:blipFill>
          <a:blip r:embed="rId5">
            <a:alphaModFix/>
          </a:blip>
          <a:stretch>
            <a:fillRect/>
          </a:stretch>
        </p:blipFill>
        <p:spPr>
          <a:xfrm>
            <a:off x="3003975" y="3176225"/>
            <a:ext cx="5766699" cy="3330825"/>
          </a:xfrm>
          <a:prstGeom prst="rect">
            <a:avLst/>
          </a:prstGeom>
          <a:noFill/>
          <a:ln>
            <a:noFill/>
          </a:ln>
        </p:spPr>
      </p:pic>
      <p:sp>
        <p:nvSpPr>
          <p:cNvPr id="2830" name="Google Shape;2830;p189"/>
          <p:cNvSpPr/>
          <p:nvPr/>
        </p:nvSpPr>
        <p:spPr>
          <a:xfrm>
            <a:off x="7948400" y="4177575"/>
            <a:ext cx="265800" cy="20406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